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6" r:id="rId32"/>
    <p:sldId id="26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AF7D31E-C867-4C1E-9A89-1A44C50780D7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21F5-5B95-40BB-B53B-7666484DB92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328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D31E-C867-4C1E-9A89-1A44C50780D7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21F5-5B95-40BB-B53B-7666484DB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3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D31E-C867-4C1E-9A89-1A44C50780D7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21F5-5B95-40BB-B53B-7666484DB92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60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D31E-C867-4C1E-9A89-1A44C50780D7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21F5-5B95-40BB-B53B-7666484DB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1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D31E-C867-4C1E-9A89-1A44C50780D7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21F5-5B95-40BB-B53B-7666484DB92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26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D31E-C867-4C1E-9A89-1A44C50780D7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21F5-5B95-40BB-B53B-7666484DB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5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D31E-C867-4C1E-9A89-1A44C50780D7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21F5-5B95-40BB-B53B-7666484DB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7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D31E-C867-4C1E-9A89-1A44C50780D7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21F5-5B95-40BB-B53B-7666484DB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2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D31E-C867-4C1E-9A89-1A44C50780D7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21F5-5B95-40BB-B53B-7666484DB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1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D31E-C867-4C1E-9A89-1A44C50780D7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21F5-5B95-40BB-B53B-7666484DB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6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D31E-C867-4C1E-9A89-1A44C50780D7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21F5-5B95-40BB-B53B-7666484DB92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560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AF7D31E-C867-4C1E-9A89-1A44C50780D7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68F21F5-5B95-40BB-B53B-7666484DB92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1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scaloosadoulacoop.com/pregnancy--infant-loss-resources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scaloosadoulacoop.com/pregnancy--infant-loss-resource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Management of Intrauterine Fetal Demise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CCHS </a:t>
            </a:r>
            <a:r>
              <a:rPr lang="en-US" dirty="0" smtClean="0"/>
              <a:t>Grand Rounds</a:t>
            </a:r>
          </a:p>
          <a:p>
            <a:r>
              <a:rPr lang="en-US" dirty="0" smtClean="0"/>
              <a:t>June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4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Hemostasis was confirmed</a:t>
            </a:r>
          </a:p>
          <a:p>
            <a:r>
              <a:rPr lang="en-US" dirty="0" smtClean="0"/>
              <a:t>Labs were normal (no DIC)</a:t>
            </a:r>
          </a:p>
          <a:p>
            <a:r>
              <a:rPr lang="en-US" dirty="0" smtClean="0"/>
              <a:t>Patient underwent routine postpartum course and was discharged</a:t>
            </a:r>
          </a:p>
          <a:p>
            <a:r>
              <a:rPr lang="en-US" dirty="0" smtClean="0"/>
              <a:t>Bereavement care was provided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84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Pregnancy Loss and Intrauterine Fetal Demise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Cecily Collins, MD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447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Pregnancy Loss and Intrauterine Fetal Demise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r>
              <a:rPr lang="en-US" dirty="0" smtClean="0"/>
              <a:t>Epidemiology and Risk Factors</a:t>
            </a:r>
          </a:p>
          <a:p>
            <a:r>
              <a:rPr lang="en-US" dirty="0" smtClean="0"/>
              <a:t>Diagnosis and Work-up</a:t>
            </a:r>
          </a:p>
          <a:p>
            <a:r>
              <a:rPr lang="en-US" dirty="0" smtClean="0"/>
              <a:t>Management </a:t>
            </a:r>
            <a:endParaRPr lang="en-US" dirty="0"/>
          </a:p>
          <a:p>
            <a:pPr lvl="1"/>
            <a:r>
              <a:rPr lang="en-US" dirty="0" smtClean="0"/>
              <a:t>First trimester</a:t>
            </a:r>
          </a:p>
          <a:p>
            <a:pPr lvl="1"/>
            <a:r>
              <a:rPr lang="en-US" dirty="0" smtClean="0"/>
              <a:t>Second trimester</a:t>
            </a:r>
          </a:p>
          <a:p>
            <a:pPr lvl="1"/>
            <a:r>
              <a:rPr lang="en-US" dirty="0" smtClean="0"/>
              <a:t>Third trimester</a:t>
            </a:r>
          </a:p>
          <a:p>
            <a:pPr lvl="1"/>
            <a:r>
              <a:rPr lang="en-US" dirty="0" smtClean="0"/>
              <a:t>Special situations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8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Pregnancy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Abortion – loss  of pregnancy prior to 20 weeks gestation</a:t>
            </a:r>
          </a:p>
          <a:p>
            <a:pPr lvl="1"/>
            <a:r>
              <a:rPr lang="en-US" dirty="0" smtClean="0"/>
              <a:t>Spontaneous</a:t>
            </a:r>
          </a:p>
          <a:p>
            <a:pPr lvl="1"/>
            <a:r>
              <a:rPr lang="en-US" dirty="0" smtClean="0"/>
              <a:t>Induced/therapeutic</a:t>
            </a:r>
          </a:p>
          <a:p>
            <a:pPr lvl="1"/>
            <a:r>
              <a:rPr lang="en-US" dirty="0" smtClean="0"/>
              <a:t>Threatened</a:t>
            </a:r>
          </a:p>
          <a:p>
            <a:pPr lvl="1"/>
            <a:r>
              <a:rPr lang="en-US" dirty="0" smtClean="0"/>
              <a:t>Inevitable/Incomplete</a:t>
            </a:r>
          </a:p>
          <a:p>
            <a:pPr lvl="1"/>
            <a:r>
              <a:rPr lang="en-US" dirty="0" smtClean="0"/>
              <a:t>Missed</a:t>
            </a:r>
          </a:p>
          <a:p>
            <a:r>
              <a:rPr lang="en-US" dirty="0" smtClean="0"/>
              <a:t>Fetal demise – loss of fetal cardiac activity</a:t>
            </a:r>
          </a:p>
          <a:p>
            <a:pPr lvl="1"/>
            <a:r>
              <a:rPr lang="en-US" dirty="0" smtClean="0"/>
              <a:t>Can be abortion, pre-term, or term </a:t>
            </a:r>
            <a:r>
              <a:rPr lang="en-US" dirty="0" smtClean="0"/>
              <a:t>loss</a:t>
            </a:r>
          </a:p>
        </p:txBody>
      </p:sp>
    </p:spTree>
    <p:extLst>
      <p:ext uri="{BB962C8B-B14F-4D97-AF65-F5344CB8AC3E}">
        <p14:creationId xmlns:p14="http://schemas.microsoft.com/office/powerpoint/2010/main" val="408744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 – early pregnancy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Approximately </a:t>
            </a:r>
            <a:r>
              <a:rPr lang="en-US" dirty="0" smtClean="0"/>
              <a:t>10% of all clinically recognized pregnancies</a:t>
            </a:r>
          </a:p>
          <a:p>
            <a:pPr lvl="1"/>
            <a:r>
              <a:rPr lang="en-US" dirty="0" smtClean="0"/>
              <a:t>80% of these occur in the first trimester</a:t>
            </a:r>
          </a:p>
          <a:p>
            <a:pPr lvl="1"/>
            <a:r>
              <a:rPr lang="en-US" dirty="0" smtClean="0"/>
              <a:t>Typically due to chromosomal anomalies </a:t>
            </a:r>
          </a:p>
          <a:p>
            <a:r>
              <a:rPr lang="en-US" dirty="0"/>
              <a:t> </a:t>
            </a:r>
            <a:r>
              <a:rPr lang="en-US" dirty="0" smtClean="0"/>
              <a:t>Frequency of early pregnancy loss:</a:t>
            </a:r>
          </a:p>
          <a:p>
            <a:pPr lvl="1"/>
            <a:r>
              <a:rPr lang="en-US" dirty="0" smtClean="0"/>
              <a:t>9–17% between ages 20–30 years</a:t>
            </a:r>
          </a:p>
          <a:p>
            <a:pPr lvl="1"/>
            <a:r>
              <a:rPr lang="en-US" dirty="0" smtClean="0"/>
              <a:t>20</a:t>
            </a:r>
            <a:r>
              <a:rPr lang="en-US" dirty="0"/>
              <a:t>% at age 35 years </a:t>
            </a:r>
            <a:endParaRPr lang="en-US" dirty="0" smtClean="0"/>
          </a:p>
          <a:p>
            <a:pPr lvl="1"/>
            <a:r>
              <a:rPr lang="en-US" dirty="0" smtClean="0"/>
              <a:t>40</a:t>
            </a:r>
            <a:r>
              <a:rPr lang="en-US" dirty="0"/>
              <a:t>% at age 40 years </a:t>
            </a:r>
            <a:endParaRPr lang="en-US" dirty="0" smtClean="0"/>
          </a:p>
          <a:p>
            <a:pPr lvl="1"/>
            <a:r>
              <a:rPr lang="en-US" dirty="0" smtClean="0"/>
              <a:t>80</a:t>
            </a:r>
            <a:r>
              <a:rPr lang="en-US" dirty="0"/>
              <a:t>% at age 45 </a:t>
            </a:r>
            <a:r>
              <a:rPr lang="en-US" dirty="0" smtClean="0"/>
              <a:t>years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6987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 – Stillbirth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Stillbirth typically includes loss from 20 weeks on</a:t>
            </a:r>
          </a:p>
          <a:p>
            <a:r>
              <a:rPr lang="en-US" dirty="0" smtClean="0"/>
              <a:t>6.2 births per 1000 births in 2004</a:t>
            </a:r>
          </a:p>
          <a:p>
            <a:pPr lvl="1"/>
            <a:r>
              <a:rPr lang="en-US" dirty="0" smtClean="0"/>
              <a:t>Second trimester stillbirth – 3.2 per 1000 </a:t>
            </a:r>
          </a:p>
          <a:p>
            <a:pPr lvl="2"/>
            <a:r>
              <a:rPr lang="en-US" dirty="0" smtClean="0"/>
              <a:t>Rate is stable since 1990</a:t>
            </a:r>
          </a:p>
          <a:p>
            <a:pPr lvl="1"/>
            <a:r>
              <a:rPr lang="en-US" dirty="0" smtClean="0"/>
              <a:t>Third trimester stillbirth – 3.1 per 1000</a:t>
            </a:r>
          </a:p>
          <a:p>
            <a:pPr lvl="2"/>
            <a:r>
              <a:rPr lang="en-US" dirty="0" smtClean="0"/>
              <a:t>Rate decreasing since 1990 (previously 4.3 per 1000)</a:t>
            </a:r>
          </a:p>
        </p:txBody>
      </p:sp>
    </p:spTree>
    <p:extLst>
      <p:ext uri="{BB962C8B-B14F-4D97-AF65-F5344CB8AC3E}">
        <p14:creationId xmlns:p14="http://schemas.microsoft.com/office/powerpoint/2010/main" val="249601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Non-Hispanic black</a:t>
            </a:r>
          </a:p>
          <a:p>
            <a:r>
              <a:rPr lang="en-US" dirty="0" err="1" smtClean="0"/>
              <a:t>Nulliparity</a:t>
            </a:r>
            <a:endParaRPr lang="en-US" dirty="0" smtClean="0"/>
          </a:p>
          <a:p>
            <a:r>
              <a:rPr lang="en-US" dirty="0" smtClean="0"/>
              <a:t>Advanced maternal age</a:t>
            </a:r>
          </a:p>
          <a:p>
            <a:r>
              <a:rPr lang="en-US" dirty="0" smtClean="0"/>
              <a:t>Obesity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78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acog.org/-/media/Practice-Bulletins/Images/pb102a.ashx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30" y="1690690"/>
            <a:ext cx="8485940" cy="4011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80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acog.org/-/media/Practice-Bulletins/Images/pb102b.ashx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556" y="107683"/>
            <a:ext cx="6596583" cy="6552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wn Arrow 3"/>
          <p:cNvSpPr/>
          <p:nvPr/>
        </p:nvSpPr>
        <p:spPr>
          <a:xfrm rot="4465139">
            <a:off x="7275290" y="5566854"/>
            <a:ext cx="266268" cy="820834"/>
          </a:xfrm>
          <a:prstGeom prst="downArrow">
            <a:avLst>
              <a:gd name="adj1" fmla="val 28084"/>
              <a:gd name="adj2" fmla="val 49643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4465139">
            <a:off x="7275290" y="3676270"/>
            <a:ext cx="266268" cy="820834"/>
          </a:xfrm>
          <a:prstGeom prst="downArrow">
            <a:avLst>
              <a:gd name="adj1" fmla="val 28084"/>
              <a:gd name="adj2" fmla="val 49643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6911546" y="1202724"/>
            <a:ext cx="280086" cy="790833"/>
          </a:xfrm>
          <a:prstGeom prst="rightBrace">
            <a:avLst>
              <a:gd name="adj1" fmla="val 17157"/>
              <a:gd name="adj2" fmla="val 47917"/>
            </a:avLst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97556" y="1046205"/>
            <a:ext cx="1670358" cy="88968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61535" y="4086687"/>
            <a:ext cx="771200" cy="13932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61535" y="5977271"/>
            <a:ext cx="1977081" cy="23848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9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Early pregnancy loss </a:t>
            </a:r>
          </a:p>
          <a:p>
            <a:pPr lvl="1"/>
            <a:r>
              <a:rPr lang="en-US" dirty="0" smtClean="0"/>
              <a:t>Common symptoms – bleeding, cramping – NOT SPECIFIC</a:t>
            </a:r>
          </a:p>
          <a:p>
            <a:pPr lvl="1"/>
            <a:r>
              <a:rPr lang="en-US" dirty="0" smtClean="0"/>
              <a:t>Serial ultrasonography</a:t>
            </a:r>
          </a:p>
          <a:p>
            <a:pPr lvl="2"/>
            <a:r>
              <a:rPr lang="en-US" dirty="0" smtClean="0"/>
              <a:t>CRL of 7 mm without cardiac activity</a:t>
            </a:r>
          </a:p>
          <a:p>
            <a:pPr lvl="2"/>
            <a:r>
              <a:rPr lang="en-US" dirty="0" smtClean="0"/>
              <a:t>Empty gest sac greater than 25 mm</a:t>
            </a:r>
          </a:p>
          <a:p>
            <a:pPr lvl="2"/>
            <a:r>
              <a:rPr lang="en-US" dirty="0" smtClean="0"/>
              <a:t>Absence of embryo with FCA 2 weeks after initial scan showing gest sac</a:t>
            </a:r>
          </a:p>
          <a:p>
            <a:pPr lvl="2"/>
            <a:r>
              <a:rPr lang="en-US" dirty="0" smtClean="0"/>
              <a:t>Absence of embryo with FCA 11 days after initial scan showing gest sac and yolk sac</a:t>
            </a:r>
          </a:p>
          <a:p>
            <a:pPr lvl="1"/>
            <a:r>
              <a:rPr lang="en-US" dirty="0" smtClean="0"/>
              <a:t>Quantitative beta HCG</a:t>
            </a:r>
          </a:p>
          <a:p>
            <a:pPr lvl="2"/>
            <a:r>
              <a:rPr lang="en-US" dirty="0" smtClean="0"/>
              <a:t>Used in conjunction with ultrasound findings</a:t>
            </a:r>
          </a:p>
          <a:p>
            <a:pPr lvl="3"/>
            <a:r>
              <a:rPr lang="en-US" dirty="0" smtClean="0"/>
              <a:t>Typically less useful once intrauterine pregnancy is confirmed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methods used in diagnosis of fetal demise</a:t>
            </a:r>
          </a:p>
          <a:p>
            <a:r>
              <a:rPr lang="en-US" dirty="0" smtClean="0"/>
              <a:t>Discuss basic principles of management of fetal demise</a:t>
            </a:r>
          </a:p>
          <a:p>
            <a:r>
              <a:rPr lang="en-US" dirty="0" smtClean="0"/>
              <a:t>Be able to offer local resources for bereavement management through our hospital system and in the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05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Stillbirth</a:t>
            </a:r>
          </a:p>
          <a:p>
            <a:pPr lvl="1"/>
            <a:r>
              <a:rPr lang="en-US" dirty="0" smtClean="0"/>
              <a:t>Diagnosed prior to delivery with ultrasound showing no fetal cardiac activity</a:t>
            </a:r>
          </a:p>
          <a:p>
            <a:pPr lvl="1"/>
            <a:r>
              <a:rPr lang="en-US" dirty="0" smtClean="0"/>
              <a:t>Diagnosed at delivery by a fetus/neonate which shows no signs of life</a:t>
            </a:r>
          </a:p>
          <a:p>
            <a:pPr lvl="2"/>
            <a:r>
              <a:rPr lang="en-US" dirty="0" smtClean="0"/>
              <a:t>Absence of breathing, heart beat, pulsation of umbilical cord, or movement of voluntary muscles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2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7979891" cy="1325563"/>
          </a:xfrm>
        </p:spPr>
        <p:txBody>
          <a:bodyPr/>
          <a:lstStyle/>
          <a:p>
            <a:r>
              <a:rPr lang="en-US" dirty="0" smtClean="0"/>
              <a:t>Medical and Surgical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First trimester</a:t>
            </a:r>
          </a:p>
          <a:p>
            <a:pPr lvl="1"/>
            <a:r>
              <a:rPr lang="en-US" dirty="0" smtClean="0"/>
              <a:t>Expectant management with frequent follow-up</a:t>
            </a:r>
          </a:p>
          <a:p>
            <a:pPr lvl="1"/>
            <a:r>
              <a:rPr lang="en-US" dirty="0" smtClean="0"/>
              <a:t>Medical management </a:t>
            </a:r>
          </a:p>
          <a:p>
            <a:pPr lvl="2"/>
            <a:r>
              <a:rPr lang="en-US" dirty="0" smtClean="0"/>
              <a:t>800 mcg misoprostol PV. Can repeat second dose between 3 hours and 7 days following initial dose</a:t>
            </a:r>
          </a:p>
          <a:p>
            <a:pPr lvl="2"/>
            <a:r>
              <a:rPr lang="en-US" dirty="0" err="1" smtClean="0"/>
              <a:t>Rhogam</a:t>
            </a:r>
            <a:r>
              <a:rPr lang="en-US" dirty="0" smtClean="0"/>
              <a:t> if indicated</a:t>
            </a:r>
          </a:p>
          <a:p>
            <a:pPr lvl="2"/>
            <a:r>
              <a:rPr lang="en-US" dirty="0" smtClean="0"/>
              <a:t>Mifepristone can be added if available</a:t>
            </a:r>
          </a:p>
          <a:p>
            <a:pPr lvl="1"/>
            <a:r>
              <a:rPr lang="en-US" dirty="0" smtClean="0"/>
              <a:t>Surgical management</a:t>
            </a:r>
          </a:p>
          <a:p>
            <a:pPr lvl="2"/>
            <a:r>
              <a:rPr lang="en-US" dirty="0" smtClean="0"/>
              <a:t>Dilation and suction curettage/evacuation</a:t>
            </a:r>
          </a:p>
          <a:p>
            <a:pPr lvl="2"/>
            <a:endParaRPr lang="en-US" dirty="0" smtClean="0"/>
          </a:p>
          <a:p>
            <a:pPr marL="0" indent="0">
              <a:buNone/>
            </a:pPr>
            <a:r>
              <a:rPr lang="en-US" sz="2200" dirty="0" smtClean="0"/>
              <a:t>*Consider gestational age at time of demise with all options. If measuring greater than 10 weeks, surgical management more likely to be required</a:t>
            </a:r>
          </a:p>
          <a:p>
            <a:pPr marL="0" indent="0">
              <a:buNone/>
            </a:pPr>
            <a:r>
              <a:rPr lang="en-US" sz="2200" dirty="0" smtClean="0"/>
              <a:t>*use of misoprostol for pregnancy termination or cervical ripening is always an off-label but well studied use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1616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7979891" cy="1325563"/>
          </a:xfrm>
        </p:spPr>
        <p:txBody>
          <a:bodyPr/>
          <a:lstStyle/>
          <a:p>
            <a:r>
              <a:rPr lang="en-US" dirty="0" smtClean="0"/>
              <a:t>Medical and Surgical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trimester</a:t>
            </a:r>
          </a:p>
          <a:p>
            <a:pPr lvl="1"/>
            <a:r>
              <a:rPr lang="en-US" dirty="0" smtClean="0"/>
              <a:t>Dilation and evacuation/extraction</a:t>
            </a:r>
          </a:p>
          <a:p>
            <a:pPr lvl="1"/>
            <a:r>
              <a:rPr lang="en-US" dirty="0" smtClean="0"/>
              <a:t>Labor induction</a:t>
            </a:r>
          </a:p>
          <a:p>
            <a:pPr lvl="2"/>
            <a:r>
              <a:rPr lang="en-US" dirty="0" smtClean="0"/>
              <a:t>Vaginal misoprostol: 200-400 mcg q 4-12 hours</a:t>
            </a:r>
          </a:p>
          <a:p>
            <a:pPr lvl="2"/>
            <a:r>
              <a:rPr lang="en-US" dirty="0" smtClean="0"/>
              <a:t>High dose oxytocin</a:t>
            </a:r>
          </a:p>
          <a:p>
            <a:r>
              <a:rPr lang="en-US" dirty="0" smtClean="0"/>
              <a:t>Third trimester</a:t>
            </a:r>
          </a:p>
          <a:p>
            <a:pPr lvl="1"/>
            <a:r>
              <a:rPr lang="en-US" dirty="0" smtClean="0"/>
              <a:t>Labor induction with usual protocols</a:t>
            </a:r>
          </a:p>
          <a:p>
            <a:pPr lvl="1"/>
            <a:r>
              <a:rPr lang="en-US" dirty="0" smtClean="0"/>
              <a:t>Cesarean for unusual circumstances only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Monitoring for contractions is frequently done, but probably not necessary</a:t>
            </a:r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3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7971653" cy="1325563"/>
          </a:xfrm>
        </p:spPr>
        <p:txBody>
          <a:bodyPr/>
          <a:lstStyle/>
          <a:p>
            <a:r>
              <a:rPr lang="en-US" dirty="0"/>
              <a:t>Medical and Surgical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circumstances</a:t>
            </a:r>
          </a:p>
          <a:p>
            <a:pPr lvl="1"/>
            <a:r>
              <a:rPr lang="en-US" dirty="0" smtClean="0"/>
              <a:t>Prior low-transverse cesarean </a:t>
            </a:r>
          </a:p>
          <a:p>
            <a:pPr lvl="2"/>
            <a:r>
              <a:rPr lang="en-US" dirty="0" smtClean="0"/>
              <a:t>Can use </a:t>
            </a:r>
            <a:r>
              <a:rPr lang="en-US" dirty="0" err="1" smtClean="0"/>
              <a:t>transcervical</a:t>
            </a:r>
            <a:r>
              <a:rPr lang="en-US" dirty="0" smtClean="0"/>
              <a:t> balloon ripening, misoprostol (before 24-28 weeks), or high dose Pitocin</a:t>
            </a:r>
          </a:p>
          <a:p>
            <a:pPr lvl="2"/>
            <a:r>
              <a:rPr lang="en-US" dirty="0" smtClean="0"/>
              <a:t>After 28 weeks, routine VBAC induction protocols are appropriate</a:t>
            </a:r>
          </a:p>
          <a:p>
            <a:pPr lvl="1"/>
            <a:r>
              <a:rPr lang="en-US" dirty="0" smtClean="0"/>
              <a:t>Prior classical cesarean or fundal myomectomy</a:t>
            </a:r>
          </a:p>
          <a:p>
            <a:pPr lvl="2"/>
            <a:r>
              <a:rPr lang="en-US" dirty="0" smtClean="0"/>
              <a:t>Individualize management based on patient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3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patient is unstable (i.e. abruption or uterine rupture) should still proceed with cesarean delivery for maternal indications</a:t>
            </a:r>
          </a:p>
          <a:p>
            <a:r>
              <a:rPr lang="en-US" dirty="0" smtClean="0"/>
              <a:t>Eclampsia is not an indication for immediate cesarean unless in status epilepticus</a:t>
            </a:r>
          </a:p>
          <a:p>
            <a:r>
              <a:rPr lang="en-US" dirty="0" smtClean="0"/>
              <a:t>Pain control should be optimized </a:t>
            </a:r>
          </a:p>
          <a:p>
            <a:r>
              <a:rPr lang="en-US" dirty="0" smtClean="0"/>
              <a:t>Consider short-term anxiolytics during the labor process</a:t>
            </a:r>
          </a:p>
          <a:p>
            <a:r>
              <a:rPr lang="en-US" dirty="0" smtClean="0"/>
              <a:t>In the stable patient, delivery/surgery is not needed urgently – parents may be allowed time at home to process diagnosis if desires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4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Inspection of fetus and placenta</a:t>
            </a:r>
          </a:p>
          <a:p>
            <a:r>
              <a:rPr lang="en-US" dirty="0" err="1" smtClean="0"/>
              <a:t>Cytologic</a:t>
            </a:r>
            <a:r>
              <a:rPr lang="en-US" dirty="0" smtClean="0"/>
              <a:t> specimen collection</a:t>
            </a:r>
          </a:p>
          <a:p>
            <a:pPr lvl="1"/>
            <a:r>
              <a:rPr lang="en-US" dirty="0" smtClean="0"/>
              <a:t>Amniotic fluid</a:t>
            </a:r>
          </a:p>
          <a:p>
            <a:pPr lvl="1"/>
            <a:r>
              <a:rPr lang="en-US" dirty="0" smtClean="0"/>
              <a:t>Placental tissue from cord insertion</a:t>
            </a:r>
          </a:p>
          <a:p>
            <a:pPr lvl="1"/>
            <a:r>
              <a:rPr lang="en-US" dirty="0" smtClean="0"/>
              <a:t>Segment of umbilical cord</a:t>
            </a:r>
          </a:p>
          <a:p>
            <a:pPr lvl="1"/>
            <a:r>
              <a:rPr lang="en-US" dirty="0" smtClean="0"/>
              <a:t>Fetal tissue</a:t>
            </a:r>
          </a:p>
          <a:p>
            <a:r>
              <a:rPr lang="en-US" dirty="0" smtClean="0"/>
              <a:t>Fetal autopsy (with consent)</a:t>
            </a:r>
          </a:p>
          <a:p>
            <a:r>
              <a:rPr lang="en-US" dirty="0" smtClean="0"/>
              <a:t>Placental pathology</a:t>
            </a:r>
          </a:p>
        </p:txBody>
      </p:sp>
    </p:spTree>
    <p:extLst>
      <p:ext uri="{BB962C8B-B14F-4D97-AF65-F5344CB8AC3E}">
        <p14:creationId xmlns:p14="http://schemas.microsoft.com/office/powerpoint/2010/main" val="351653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www.acog.org/-/media/Practice-Bulletins/Images/pb102c.ashx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449" y="305537"/>
            <a:ext cx="3410465" cy="628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32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investigations – at time of demise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Thorough history for maternal risk factors</a:t>
            </a:r>
          </a:p>
          <a:p>
            <a:r>
              <a:rPr lang="en-US" dirty="0" smtClean="0"/>
              <a:t>Anti-phospholipid antibody workup</a:t>
            </a:r>
          </a:p>
          <a:p>
            <a:r>
              <a:rPr lang="en-US" dirty="0" smtClean="0"/>
              <a:t>KB or other lab for fetal-maternal hemorrhage</a:t>
            </a:r>
          </a:p>
          <a:p>
            <a:r>
              <a:rPr lang="en-US" dirty="0" smtClean="0"/>
              <a:t>Parvovirus b-19 IgG and IgM</a:t>
            </a:r>
          </a:p>
          <a:p>
            <a:r>
              <a:rPr lang="en-US" dirty="0" smtClean="0"/>
              <a:t>Syphilis screen</a:t>
            </a:r>
          </a:p>
          <a:p>
            <a:r>
              <a:rPr lang="en-US" dirty="0" smtClean="0"/>
              <a:t>TSH</a:t>
            </a:r>
          </a:p>
          <a:p>
            <a:r>
              <a:rPr lang="en-US" dirty="0" smtClean="0"/>
              <a:t>Urine drug screen</a:t>
            </a:r>
          </a:p>
          <a:p>
            <a:r>
              <a:rPr lang="en-US" dirty="0" smtClean="0"/>
              <a:t>Inherited thrombophilia work-up as appropriate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085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investigations – postpartum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Protein C and S activity (if appropriate)</a:t>
            </a:r>
          </a:p>
          <a:p>
            <a:r>
              <a:rPr lang="en-US" dirty="0" smtClean="0"/>
              <a:t>Parental karyotype (if appropriate)</a:t>
            </a:r>
          </a:p>
          <a:p>
            <a:r>
              <a:rPr lang="en-US" dirty="0" smtClean="0"/>
              <a:t>Glucose tolerance (if LGA)</a:t>
            </a:r>
          </a:p>
          <a:p>
            <a:r>
              <a:rPr lang="en-US" dirty="0" smtClean="0"/>
              <a:t>Indirect coombs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569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religious interventions</a:t>
            </a:r>
          </a:p>
          <a:p>
            <a:pPr lvl="1"/>
            <a:r>
              <a:rPr lang="en-US" dirty="0" smtClean="0"/>
              <a:t>Baptizing baby</a:t>
            </a:r>
          </a:p>
          <a:p>
            <a:pPr lvl="1"/>
            <a:r>
              <a:rPr lang="en-US" dirty="0" smtClean="0"/>
              <a:t>Last Rites by a priest</a:t>
            </a:r>
          </a:p>
          <a:p>
            <a:pPr lvl="1"/>
            <a:r>
              <a:rPr lang="en-US" dirty="0" smtClean="0"/>
              <a:t>Pastoral care for parents</a:t>
            </a:r>
          </a:p>
          <a:p>
            <a:r>
              <a:rPr lang="en-US" dirty="0" smtClean="0"/>
              <a:t>Keepsakes/gifts</a:t>
            </a:r>
          </a:p>
          <a:p>
            <a:pPr lvl="1"/>
            <a:r>
              <a:rPr lang="en-US" dirty="0" smtClean="0"/>
              <a:t>Footprints</a:t>
            </a:r>
          </a:p>
          <a:p>
            <a:pPr lvl="1"/>
            <a:r>
              <a:rPr lang="en-US" dirty="0" smtClean="0"/>
              <a:t>Bracelet with name</a:t>
            </a:r>
          </a:p>
          <a:p>
            <a:pPr lvl="1"/>
            <a:r>
              <a:rPr lang="en-US" dirty="0" smtClean="0"/>
              <a:t>Pictures</a:t>
            </a:r>
          </a:p>
          <a:p>
            <a:r>
              <a:rPr lang="en-US" dirty="0" smtClean="0"/>
              <a:t>Mom keeps baby as long or for as little time as desired – no amount of time is the “right” or “wrong” length of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Off label medication use will be discussed and clarified as off-label during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49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767776"/>
          </a:xfrm>
        </p:spPr>
        <p:txBody>
          <a:bodyPr>
            <a:normAutofit/>
          </a:bodyPr>
          <a:lstStyle/>
          <a:p>
            <a:r>
              <a:rPr lang="en-US" dirty="0" smtClean="0"/>
              <a:t>Increased risk for post-partum depression – consider SSRI prior to discharge</a:t>
            </a:r>
          </a:p>
          <a:p>
            <a:r>
              <a:rPr lang="en-US" dirty="0" smtClean="0"/>
              <a:t>Mother may want to donate milk – or may want help drying up milk</a:t>
            </a:r>
          </a:p>
          <a:p>
            <a:pPr lvl="1"/>
            <a:r>
              <a:rPr lang="en-US" dirty="0" smtClean="0"/>
              <a:t>Pseudoephedrine (off-label use) does have side effect of decreasing milk supply</a:t>
            </a:r>
          </a:p>
          <a:p>
            <a:pPr lvl="1"/>
            <a:r>
              <a:rPr lang="en-US" dirty="0" smtClean="0"/>
              <a:t>Cold compresses</a:t>
            </a:r>
          </a:p>
          <a:p>
            <a:pPr lvl="1"/>
            <a:r>
              <a:rPr lang="en-US" dirty="0" smtClean="0"/>
              <a:t>Breast binding</a:t>
            </a:r>
          </a:p>
          <a:p>
            <a:r>
              <a:rPr lang="en-US" dirty="0" smtClean="0"/>
              <a:t>Support groups, counseling</a:t>
            </a:r>
          </a:p>
          <a:p>
            <a:pPr lvl="1"/>
            <a:r>
              <a:rPr lang="en-US" dirty="0" smtClean="0"/>
              <a:t>Many options available</a:t>
            </a:r>
          </a:p>
          <a:p>
            <a:pPr marL="914400" lvl="2" indent="0">
              <a:buNone/>
            </a:pPr>
            <a:r>
              <a:rPr lang="en-US" dirty="0">
                <a:hlinkClick r:id="rId2"/>
              </a:rPr>
              <a:t>http://www.tuscaloosadoulacoop.com/pregnancy--</a:t>
            </a:r>
            <a:r>
              <a:rPr lang="en-US" dirty="0" smtClean="0">
                <a:hlinkClick r:id="rId2"/>
              </a:rPr>
              <a:t>infant-loss-resources.html</a:t>
            </a:r>
            <a:endParaRPr lang="en-US" dirty="0" smtClean="0"/>
          </a:p>
          <a:p>
            <a:pPr lvl="1"/>
            <a:r>
              <a:rPr lang="en-US" dirty="0" smtClean="0"/>
              <a:t>Some in person, some online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1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0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“Management of Stillbirth.” ACOG Practice Bulletin Number 102. Mar 2009.</a:t>
            </a:r>
          </a:p>
          <a:p>
            <a:r>
              <a:rPr lang="en-US" dirty="0" smtClean="0"/>
              <a:t>“Early Pregnancy Loss.” ACOG Practice Bulletin Number 150. May 2015, Reaffirmed 2017.</a:t>
            </a:r>
          </a:p>
          <a:p>
            <a:r>
              <a:rPr lang="en-US" dirty="0" smtClean="0"/>
              <a:t>“Vaginal Birth after Cesarean Delivery.” ACOG Practice Bulletin Number 184. November 2017.</a:t>
            </a:r>
          </a:p>
          <a:p>
            <a:r>
              <a:rPr lang="en-US" dirty="0">
                <a:hlinkClick r:id="rId2"/>
              </a:rPr>
              <a:t>http://www.tuscaloosadoulacoop.com/pregnancy--</a:t>
            </a:r>
            <a:r>
              <a:rPr lang="en-US" dirty="0" smtClean="0">
                <a:hlinkClick r:id="rId2"/>
              </a:rPr>
              <a:t>infant-loss-resources.html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0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Megan Bonds, 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52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41 </a:t>
            </a:r>
            <a:r>
              <a:rPr lang="en-US" dirty="0" err="1" smtClean="0"/>
              <a:t>yo</a:t>
            </a:r>
            <a:r>
              <a:rPr lang="en-US" dirty="0" smtClean="0"/>
              <a:t> G5P3013 at approximately 40 weeks EGA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History:</a:t>
            </a:r>
          </a:p>
          <a:p>
            <a:pPr lvl="1"/>
            <a:r>
              <a:rPr lang="en-US" dirty="0"/>
              <a:t>Presented </a:t>
            </a:r>
            <a:r>
              <a:rPr lang="en-US" dirty="0" smtClean="0"/>
              <a:t>to L&amp;D triage complaining of her “water broke.”</a:t>
            </a:r>
          </a:p>
          <a:p>
            <a:pPr lvl="1"/>
            <a:r>
              <a:rPr lang="en-US" dirty="0" smtClean="0"/>
              <a:t>Brownish-red fluid, no odor</a:t>
            </a:r>
            <a:endParaRPr lang="en-US" dirty="0"/>
          </a:p>
          <a:p>
            <a:pPr lvl="1"/>
            <a:r>
              <a:rPr lang="en-US" dirty="0" smtClean="0"/>
              <a:t>No prenatal care. Bleeding at 2 months, assumed miscarriage</a:t>
            </a:r>
          </a:p>
          <a:p>
            <a:pPr lvl="1"/>
            <a:r>
              <a:rPr lang="en-US" dirty="0" smtClean="0"/>
              <a:t>Continued pregnancy realized 1-2 months later</a:t>
            </a:r>
          </a:p>
          <a:p>
            <a:pPr lvl="1"/>
            <a:r>
              <a:rPr lang="en-US" dirty="0" smtClean="0"/>
              <a:t>No insurance, did not pursue prenatal care</a:t>
            </a:r>
          </a:p>
          <a:p>
            <a:pPr lvl="1"/>
            <a:r>
              <a:rPr lang="en-US" dirty="0" smtClean="0"/>
              <a:t>Stopped feeling baby “kick” 2 months prior to presentation, though she thought did still feel some movements on the sides of her abdomen</a:t>
            </a:r>
          </a:p>
        </p:txBody>
      </p:sp>
    </p:spTree>
    <p:extLst>
      <p:ext uri="{BB962C8B-B14F-4D97-AF65-F5344CB8AC3E}">
        <p14:creationId xmlns:p14="http://schemas.microsoft.com/office/powerpoint/2010/main" val="333036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52448"/>
          </a:xfrm>
        </p:spPr>
        <p:txBody>
          <a:bodyPr>
            <a:normAutofit/>
          </a:bodyPr>
          <a:lstStyle/>
          <a:p>
            <a:r>
              <a:rPr lang="en-US" dirty="0" smtClean="0"/>
              <a:t>No major medical issues</a:t>
            </a:r>
          </a:p>
          <a:p>
            <a:r>
              <a:rPr lang="en-US" dirty="0" smtClean="0"/>
              <a:t>2 prior vaginal deliveries followed by 1 cesarean delivery, all at term</a:t>
            </a:r>
          </a:p>
          <a:p>
            <a:r>
              <a:rPr lang="en-US" dirty="0" smtClean="0"/>
              <a:t>First vaginal delivery complicated by likely postpartum hemorrhage and uterine atony, requiring some type of sedation and surgical intervention*</a:t>
            </a:r>
          </a:p>
          <a:p>
            <a:r>
              <a:rPr lang="en-US" dirty="0" smtClean="0"/>
              <a:t>No other surgeries</a:t>
            </a:r>
          </a:p>
          <a:p>
            <a:r>
              <a:rPr lang="en-US" dirty="0" smtClean="0"/>
              <a:t>No alcohol, tobacco, or drug use</a:t>
            </a:r>
          </a:p>
          <a:p>
            <a:r>
              <a:rPr lang="en-US" dirty="0" smtClean="0"/>
              <a:t>No allergies, no medications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dirty="0" smtClean="0"/>
              <a:t>*Patient delivered in another country; physician in charge spoke a different language than she did, and she does not know exactly what happened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8958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41 </a:t>
            </a:r>
            <a:r>
              <a:rPr lang="en-US" dirty="0" err="1" smtClean="0"/>
              <a:t>yo</a:t>
            </a:r>
            <a:r>
              <a:rPr lang="en-US" dirty="0" smtClean="0"/>
              <a:t> gravid obese female, in some distress with contraction pain</a:t>
            </a:r>
          </a:p>
          <a:p>
            <a:r>
              <a:rPr lang="en-US" dirty="0" smtClean="0"/>
              <a:t>Ultrasound demonstrated no fetal heart tones, fetus in vertex presentation with some edema around the head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47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Upon arrival of attending </a:t>
            </a:r>
            <a:r>
              <a:rPr lang="en-US" dirty="0" smtClean="0"/>
              <a:t>physician to confirm demise, </a:t>
            </a:r>
            <a:r>
              <a:rPr lang="en-US" dirty="0"/>
              <a:t>patient was crowning with </a:t>
            </a:r>
            <a:r>
              <a:rPr lang="en-US" dirty="0" smtClean="0"/>
              <a:t>contractions</a:t>
            </a:r>
          </a:p>
          <a:p>
            <a:r>
              <a:rPr lang="en-US" dirty="0" smtClean="0"/>
              <a:t>Underwent spontaneous vaginal delivery of non-viable female with spontaneous delivery of placenta</a:t>
            </a:r>
          </a:p>
          <a:p>
            <a:r>
              <a:rPr lang="en-US" dirty="0" smtClean="0"/>
              <a:t>Mild continued bleeding following delivery</a:t>
            </a:r>
          </a:p>
          <a:p>
            <a:pPr lvl="1"/>
            <a:r>
              <a:rPr lang="en-US" dirty="0" smtClean="0"/>
              <a:t>20 units IM Pitocin</a:t>
            </a:r>
          </a:p>
          <a:p>
            <a:pPr lvl="1"/>
            <a:r>
              <a:rPr lang="en-US" dirty="0" smtClean="0"/>
              <a:t>0.2 mg IM </a:t>
            </a:r>
            <a:r>
              <a:rPr lang="en-US" dirty="0" err="1" smtClean="0"/>
              <a:t>methergine</a:t>
            </a:r>
            <a:endParaRPr lang="en-US" dirty="0" smtClean="0"/>
          </a:p>
          <a:p>
            <a:r>
              <a:rPr lang="en-US" dirty="0" smtClean="0"/>
              <a:t>Due to continued bleeding 1 hour later, re-exploration of lacerations performed, repaired, and bimanual massage confirmed LUS atony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0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800 mcg of </a:t>
            </a:r>
            <a:r>
              <a:rPr lang="en-US" dirty="0" smtClean="0"/>
              <a:t>misoprostol PO</a:t>
            </a:r>
            <a:r>
              <a:rPr lang="en-US" dirty="0" smtClean="0"/>
              <a:t>, followed by 0.25 mg </a:t>
            </a:r>
            <a:r>
              <a:rPr lang="en-US" dirty="0" err="1" smtClean="0"/>
              <a:t>hemabate</a:t>
            </a:r>
            <a:r>
              <a:rPr lang="en-US" dirty="0" smtClean="0"/>
              <a:t> IM</a:t>
            </a:r>
          </a:p>
          <a:p>
            <a:r>
              <a:rPr lang="en-US" dirty="0" smtClean="0"/>
              <a:t>Packing place in vagina to apply pressure to lacerations due to continued oozing</a:t>
            </a:r>
          </a:p>
          <a:p>
            <a:r>
              <a:rPr lang="en-US" dirty="0" smtClean="0"/>
              <a:t>Labs obtained to rule out DIC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01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1465</TotalTime>
  <Words>1157</Words>
  <Application>Microsoft Office PowerPoint</Application>
  <PresentationFormat>On-screen Show (4:3)</PresentationFormat>
  <Paragraphs>193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Tw Cen MT</vt:lpstr>
      <vt:lpstr>Tw Cen MT Condensed</vt:lpstr>
      <vt:lpstr>Wingdings 3</vt:lpstr>
      <vt:lpstr>Integral</vt:lpstr>
      <vt:lpstr>Management of Intrauterine Fetal Demise</vt:lpstr>
      <vt:lpstr>Objectives</vt:lpstr>
      <vt:lpstr>Financial Disclosures</vt:lpstr>
      <vt:lpstr>Patient presentation</vt:lpstr>
      <vt:lpstr>41 yo G5P3013 at approximately 40 weeks EGA</vt:lpstr>
      <vt:lpstr>PMH</vt:lpstr>
      <vt:lpstr>Examination</vt:lpstr>
      <vt:lpstr>Hospital course</vt:lpstr>
      <vt:lpstr>Hospital course</vt:lpstr>
      <vt:lpstr>Hospital course</vt:lpstr>
      <vt:lpstr>Pregnancy Loss and Intrauterine Fetal Demise</vt:lpstr>
      <vt:lpstr>Pregnancy Loss and Intrauterine Fetal Demise</vt:lpstr>
      <vt:lpstr>Pregnancy loss</vt:lpstr>
      <vt:lpstr>Epidemiology – early pregnancy loss</vt:lpstr>
      <vt:lpstr>Epidemiology – Stillbirth</vt:lpstr>
      <vt:lpstr>Risk factors</vt:lpstr>
      <vt:lpstr>PowerPoint Presentation</vt:lpstr>
      <vt:lpstr>PowerPoint Presentation</vt:lpstr>
      <vt:lpstr>Diagnosis</vt:lpstr>
      <vt:lpstr>Diagnosis</vt:lpstr>
      <vt:lpstr>Medical and Surgical Management</vt:lpstr>
      <vt:lpstr>Medical and Surgical Management</vt:lpstr>
      <vt:lpstr>Medical and Surgical Management</vt:lpstr>
      <vt:lpstr>Management caveats</vt:lpstr>
      <vt:lpstr>Additional investigations</vt:lpstr>
      <vt:lpstr>PowerPoint Presentation</vt:lpstr>
      <vt:lpstr>Additional investigations – at time of demise</vt:lpstr>
      <vt:lpstr>Additional investigations – postpartum</vt:lpstr>
      <vt:lpstr>Emotional support</vt:lpstr>
      <vt:lpstr>Emotional support</vt:lpstr>
      <vt:lpstr>PowerPoint Presentation</vt:lpstr>
      <vt:lpstr>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Intrauterine Fetal Demise</dc:title>
  <dc:creator>Collins, Cecily</dc:creator>
  <cp:lastModifiedBy>Collins, Cecily</cp:lastModifiedBy>
  <cp:revision>18</cp:revision>
  <dcterms:created xsi:type="dcterms:W3CDTF">2017-12-16T17:21:46Z</dcterms:created>
  <dcterms:modified xsi:type="dcterms:W3CDTF">2018-06-14T17:12:24Z</dcterms:modified>
</cp:coreProperties>
</file>