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0"/>
  </p:notesMasterIdLst>
  <p:sldIdLst>
    <p:sldId id="256" r:id="rId2"/>
    <p:sldId id="656" r:id="rId3"/>
    <p:sldId id="657" r:id="rId4"/>
    <p:sldId id="658" r:id="rId5"/>
    <p:sldId id="659" r:id="rId6"/>
    <p:sldId id="660" r:id="rId7"/>
    <p:sldId id="661" r:id="rId8"/>
    <p:sldId id="662" r:id="rId9"/>
    <p:sldId id="663" r:id="rId10"/>
    <p:sldId id="664" r:id="rId11"/>
    <p:sldId id="665" r:id="rId12"/>
    <p:sldId id="668" r:id="rId13"/>
    <p:sldId id="670" r:id="rId14"/>
    <p:sldId id="666" r:id="rId15"/>
    <p:sldId id="667" r:id="rId16"/>
    <p:sldId id="584" r:id="rId17"/>
    <p:sldId id="585" r:id="rId18"/>
    <p:sldId id="586" r:id="rId19"/>
    <p:sldId id="587" r:id="rId20"/>
    <p:sldId id="588" r:id="rId21"/>
    <p:sldId id="589" r:id="rId22"/>
    <p:sldId id="590" r:id="rId23"/>
    <p:sldId id="671" r:id="rId24"/>
    <p:sldId id="672" r:id="rId25"/>
    <p:sldId id="673" r:id="rId26"/>
    <p:sldId id="674" r:id="rId27"/>
    <p:sldId id="675" r:id="rId28"/>
    <p:sldId id="646" r:id="rId29"/>
    <p:sldId id="594" r:id="rId30"/>
    <p:sldId id="636" r:id="rId31"/>
    <p:sldId id="686" r:id="rId32"/>
    <p:sldId id="634" r:id="rId33"/>
    <p:sldId id="635" r:id="rId34"/>
    <p:sldId id="649" r:id="rId35"/>
    <p:sldId id="603" r:id="rId36"/>
    <p:sldId id="604" r:id="rId37"/>
    <p:sldId id="680" r:id="rId38"/>
    <p:sldId id="681" r:id="rId39"/>
    <p:sldId id="682" r:id="rId40"/>
    <p:sldId id="683" r:id="rId41"/>
    <p:sldId id="684" r:id="rId42"/>
    <p:sldId id="695" r:id="rId43"/>
    <p:sldId id="677" r:id="rId44"/>
    <p:sldId id="678" r:id="rId45"/>
    <p:sldId id="679" r:id="rId46"/>
    <p:sldId id="610" r:id="rId47"/>
    <p:sldId id="574" r:id="rId48"/>
    <p:sldId id="616" r:id="rId49"/>
    <p:sldId id="687" r:id="rId50"/>
    <p:sldId id="613" r:id="rId51"/>
    <p:sldId id="614" r:id="rId52"/>
    <p:sldId id="615" r:id="rId53"/>
    <p:sldId id="618" r:id="rId54"/>
    <p:sldId id="619" r:id="rId55"/>
    <p:sldId id="621" r:id="rId56"/>
    <p:sldId id="624" r:id="rId57"/>
    <p:sldId id="625" r:id="rId58"/>
    <p:sldId id="626" r:id="rId59"/>
    <p:sldId id="627" r:id="rId60"/>
    <p:sldId id="628" r:id="rId61"/>
    <p:sldId id="629" r:id="rId62"/>
    <p:sldId id="630" r:id="rId63"/>
    <p:sldId id="691" r:id="rId64"/>
    <p:sldId id="693" r:id="rId65"/>
    <p:sldId id="694" r:id="rId66"/>
    <p:sldId id="690" r:id="rId67"/>
    <p:sldId id="697" r:id="rId68"/>
    <p:sldId id="688" r:id="rId69"/>
    <p:sldId id="689" r:id="rId70"/>
    <p:sldId id="696" r:id="rId71"/>
    <p:sldId id="698" r:id="rId72"/>
    <p:sldId id="642" r:id="rId73"/>
    <p:sldId id="644" r:id="rId74"/>
    <p:sldId id="645" r:id="rId75"/>
    <p:sldId id="710" r:id="rId76"/>
    <p:sldId id="700" r:id="rId77"/>
    <p:sldId id="702" r:id="rId78"/>
    <p:sldId id="701" r:id="rId79"/>
    <p:sldId id="699" r:id="rId80"/>
    <p:sldId id="705" r:id="rId81"/>
    <p:sldId id="706" r:id="rId82"/>
    <p:sldId id="707" r:id="rId83"/>
    <p:sldId id="703" r:id="rId84"/>
    <p:sldId id="685" r:id="rId85"/>
    <p:sldId id="704" r:id="rId86"/>
    <p:sldId id="708" r:id="rId87"/>
    <p:sldId id="709" r:id="rId88"/>
    <p:sldId id="654"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18" autoAdjust="0"/>
    <p:restoredTop sz="84884" autoAdjust="0"/>
  </p:normalViewPr>
  <p:slideViewPr>
    <p:cSldViewPr snapToGrid="0" snapToObjects="1">
      <p:cViewPr varScale="1">
        <p:scale>
          <a:sx n="94" d="100"/>
          <a:sy n="94" d="100"/>
        </p:scale>
        <p:origin x="169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76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10FBC2-772D-42B2-B280-E33F3B65AF9A}" type="datetimeFigureOut">
              <a:rPr lang="en-US" smtClean="0"/>
              <a:pPr/>
              <a:t>8/24/2018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046CF1-297A-4008-93DE-DB3A13E72B05}" type="slidenum">
              <a:rPr lang="en-US" smtClean="0"/>
              <a:pPr/>
              <a:t>‹#›</a:t>
            </a:fld>
            <a:endParaRPr lang="en-US"/>
          </a:p>
        </p:txBody>
      </p:sp>
    </p:spTree>
    <p:extLst>
      <p:ext uri="{BB962C8B-B14F-4D97-AF65-F5344CB8AC3E}">
        <p14:creationId xmlns:p14="http://schemas.microsoft.com/office/powerpoint/2010/main" val="102799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www.ncbi.nlm.nih.gov/pubmed/?term=Collins%20MW%5bAuthor%5d&amp;cauthor=true&amp;cauthor_uid=26453625" TargetMode="External"/><Relationship Id="rId3" Type="http://schemas.openxmlformats.org/officeDocument/2006/relationships/hyperlink" Target="http://www.ncbi.nlm.nih.gov/pubmed/26453625" TargetMode="External"/><Relationship Id="rId7" Type="http://schemas.openxmlformats.org/officeDocument/2006/relationships/hyperlink" Target="http://www.ncbi.nlm.nih.gov/pubmed/?term=Henry%20L%5bAuthor%5d&amp;cauthor=true&amp;cauthor_uid=26453625"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www.ncbi.nlm.nih.gov/pubmed/?term=Lau%20BC%5bAuthor%5d&amp;cauthor=true&amp;cauthor_uid=26453625" TargetMode="External"/><Relationship Id="rId5" Type="http://schemas.openxmlformats.org/officeDocument/2006/relationships/hyperlink" Target="http://www.ncbi.nlm.nih.gov/pubmed/?term=Sufrinko%20A%5bAuthor%5d&amp;cauthor=true&amp;cauthor_uid=26453625" TargetMode="External"/><Relationship Id="rId10" Type="http://schemas.openxmlformats.org/officeDocument/2006/relationships/hyperlink" Target="mailto:akontos@pitt.edu" TargetMode="External"/><Relationship Id="rId4" Type="http://schemas.openxmlformats.org/officeDocument/2006/relationships/hyperlink" Target="http://www.ncbi.nlm.nih.gov/pubmed/?term=Pearce%20KL%5bAuthor%5d&amp;cauthor=true&amp;cauthor_uid=26453625" TargetMode="External"/><Relationship Id="rId9" Type="http://schemas.openxmlformats.org/officeDocument/2006/relationships/hyperlink" Target="http://www.ncbi.nlm.nih.gov/pubmed/?term=Kontos%20AP%5bAuthor%5d&amp;cauthor=true&amp;cauthor_uid=26453625"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ncbi.nlm.nih.gov/pubmed/?term=Convergence%20Insufficiency%20Treatment%20Trial%20Study%20Group%5bCorporate%20Author%5d"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clinicaltrials.gov/show/NCT00338611"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ncbi.nlm.nih.gov/pubmed/?term=Convergence%20Insufficiency%20Treatment%20Trial%20Study%20Group%5bCorporate%20Author%5d"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clinicaltrials.gov/show/NCT00338611"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Retina" TargetMode="External"/><Relationship Id="rId13" Type="http://schemas.openxmlformats.org/officeDocument/2006/relationships/hyperlink" Target="https://en.wikipedia.org/wiki/Corneal_epithelium" TargetMode="External"/><Relationship Id="rId18" Type="http://schemas.openxmlformats.org/officeDocument/2006/relationships/hyperlink" Target="https://en.wikipedia.org/wiki/Muscles" TargetMode="External"/><Relationship Id="rId3" Type="http://schemas.openxmlformats.org/officeDocument/2006/relationships/hyperlink" Target="https://en.wikipedia.org/wiki/Embryo" TargetMode="External"/><Relationship Id="rId7" Type="http://schemas.openxmlformats.org/officeDocument/2006/relationships/hyperlink" Target="https://en.wikipedia.org/wiki/Mesoderm" TargetMode="External"/><Relationship Id="rId12" Type="http://schemas.openxmlformats.org/officeDocument/2006/relationships/hyperlink" Target="https://en.wikipedia.org/wiki/Lens_(anatomy)" TargetMode="External"/><Relationship Id="rId17" Type="http://schemas.openxmlformats.org/officeDocument/2006/relationships/hyperlink" Target="https://en.wikipedia.org/wiki/Blood_vessels" TargetMode="External"/><Relationship Id="rId2" Type="http://schemas.openxmlformats.org/officeDocument/2006/relationships/slide" Target="../slides/slide18.xml"/><Relationship Id="rId16" Type="http://schemas.openxmlformats.org/officeDocument/2006/relationships/hyperlink" Target="https://en.wikipedia.org/wiki/Cornea" TargetMode="External"/><Relationship Id="rId1" Type="http://schemas.openxmlformats.org/officeDocument/2006/relationships/notesMaster" Target="../notesMasters/notesMaster1.xml"/><Relationship Id="rId6" Type="http://schemas.openxmlformats.org/officeDocument/2006/relationships/hyperlink" Target="https://en.wikipedia.org/wiki/Neural_crest" TargetMode="External"/><Relationship Id="rId11" Type="http://schemas.openxmlformats.org/officeDocument/2006/relationships/hyperlink" Target="https://en.wikipedia.org/wiki/Optic_nerves" TargetMode="External"/><Relationship Id="rId5" Type="http://schemas.openxmlformats.org/officeDocument/2006/relationships/hyperlink" Target="https://en.wikipedia.org/wiki/Ectoderm" TargetMode="External"/><Relationship Id="rId15" Type="http://schemas.openxmlformats.org/officeDocument/2006/relationships/hyperlink" Target="https://en.wikipedia.org/wiki/Sclera" TargetMode="External"/><Relationship Id="rId10" Type="http://schemas.openxmlformats.org/officeDocument/2006/relationships/hyperlink" Target="https://en.wikipedia.org/wiki/Iris_(anatomy)" TargetMode="External"/><Relationship Id="rId19" Type="http://schemas.openxmlformats.org/officeDocument/2006/relationships/hyperlink" Target="https://en.wikipedia.org/wiki/Vitreous_membrane" TargetMode="External"/><Relationship Id="rId4" Type="http://schemas.openxmlformats.org/officeDocument/2006/relationships/hyperlink" Target="https://en.wikipedia.org/wiki/Neuroepithelium" TargetMode="External"/><Relationship Id="rId9" Type="http://schemas.openxmlformats.org/officeDocument/2006/relationships/hyperlink" Target="https://en.wikipedia.org/wiki/Ciliary_body" TargetMode="External"/><Relationship Id="rId14" Type="http://schemas.openxmlformats.org/officeDocument/2006/relationships/hyperlink" Target="https://en.wikipedia.org/wiki/Eyelid"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Retina" TargetMode="External"/><Relationship Id="rId13" Type="http://schemas.openxmlformats.org/officeDocument/2006/relationships/hyperlink" Target="https://en.wikipedia.org/wiki/Corneal_epithelium" TargetMode="External"/><Relationship Id="rId18" Type="http://schemas.openxmlformats.org/officeDocument/2006/relationships/hyperlink" Target="https://en.wikipedia.org/wiki/Muscles" TargetMode="External"/><Relationship Id="rId3" Type="http://schemas.openxmlformats.org/officeDocument/2006/relationships/hyperlink" Target="https://en.wikipedia.org/wiki/Embryo" TargetMode="External"/><Relationship Id="rId21" Type="http://schemas.openxmlformats.org/officeDocument/2006/relationships/hyperlink" Target="https://en.wikipedia.org/wiki/Optic_vesicle" TargetMode="External"/><Relationship Id="rId7" Type="http://schemas.openxmlformats.org/officeDocument/2006/relationships/hyperlink" Target="https://en.wikipedia.org/wiki/Mesoderm" TargetMode="External"/><Relationship Id="rId12" Type="http://schemas.openxmlformats.org/officeDocument/2006/relationships/hyperlink" Target="https://en.wikipedia.org/wiki/Lens_(anatomy)" TargetMode="External"/><Relationship Id="rId17" Type="http://schemas.openxmlformats.org/officeDocument/2006/relationships/hyperlink" Target="https://en.wikipedia.org/wiki/Blood_vessels" TargetMode="External"/><Relationship Id="rId25" Type="http://schemas.openxmlformats.org/officeDocument/2006/relationships/hyperlink" Target="https://en.wikipedia.org/wiki/Brain" TargetMode="External"/><Relationship Id="rId2" Type="http://schemas.openxmlformats.org/officeDocument/2006/relationships/slide" Target="../slides/slide19.xml"/><Relationship Id="rId16" Type="http://schemas.openxmlformats.org/officeDocument/2006/relationships/hyperlink" Target="https://en.wikipedia.org/wiki/Cornea" TargetMode="External"/><Relationship Id="rId20" Type="http://schemas.openxmlformats.org/officeDocument/2006/relationships/hyperlink" Target="https://en.wikipedia.org/wiki/Eye" TargetMode="External"/><Relationship Id="rId1" Type="http://schemas.openxmlformats.org/officeDocument/2006/relationships/notesMaster" Target="../notesMasters/notesMaster1.xml"/><Relationship Id="rId6" Type="http://schemas.openxmlformats.org/officeDocument/2006/relationships/hyperlink" Target="https://en.wikipedia.org/wiki/Neural_crest" TargetMode="External"/><Relationship Id="rId11" Type="http://schemas.openxmlformats.org/officeDocument/2006/relationships/hyperlink" Target="https://en.wikipedia.org/wiki/Optic_nerves" TargetMode="External"/><Relationship Id="rId24" Type="http://schemas.openxmlformats.org/officeDocument/2006/relationships/hyperlink" Target="https://en.wikipedia.org/wiki/Surface_ectoderm" TargetMode="External"/><Relationship Id="rId5" Type="http://schemas.openxmlformats.org/officeDocument/2006/relationships/hyperlink" Target="https://en.wikipedia.org/wiki/Ectoderm" TargetMode="External"/><Relationship Id="rId15" Type="http://schemas.openxmlformats.org/officeDocument/2006/relationships/hyperlink" Target="https://en.wikipedia.org/wiki/Sclera" TargetMode="External"/><Relationship Id="rId23" Type="http://schemas.openxmlformats.org/officeDocument/2006/relationships/hyperlink" Target="https://en.wikipedia.org/wiki/Neural_tube" TargetMode="External"/><Relationship Id="rId10" Type="http://schemas.openxmlformats.org/officeDocument/2006/relationships/hyperlink" Target="https://en.wikipedia.org/wiki/Iris_(anatomy)" TargetMode="External"/><Relationship Id="rId19" Type="http://schemas.openxmlformats.org/officeDocument/2006/relationships/hyperlink" Target="https://en.wikipedia.org/wiki/Vitreous_membrane" TargetMode="External"/><Relationship Id="rId4" Type="http://schemas.openxmlformats.org/officeDocument/2006/relationships/hyperlink" Target="https://en.wikipedia.org/wiki/Neuroepithelium" TargetMode="External"/><Relationship Id="rId9" Type="http://schemas.openxmlformats.org/officeDocument/2006/relationships/hyperlink" Target="https://en.wikipedia.org/wiki/Ciliary_body" TargetMode="External"/><Relationship Id="rId14" Type="http://schemas.openxmlformats.org/officeDocument/2006/relationships/hyperlink" Target="https://en.wikipedia.org/wiki/Eyelid" TargetMode="External"/><Relationship Id="rId22" Type="http://schemas.openxmlformats.org/officeDocument/2006/relationships/hyperlink" Target="https://en.wikipedia.org/wiki/Choroid_fissure"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en.wikipedia.org/wiki/Central_nervous_system" TargetMode="External"/><Relationship Id="rId13" Type="http://schemas.openxmlformats.org/officeDocument/2006/relationships/hyperlink" Target="http://en.wikipedia.org/wiki/Primary_visual_cortex" TargetMode="External"/><Relationship Id="rId18" Type="http://schemas.openxmlformats.org/officeDocument/2006/relationships/hyperlink" Target="#cite_note-1"/><Relationship Id="rId3" Type="http://schemas.openxmlformats.org/officeDocument/2006/relationships/hyperlink" Target="http://en.wikipedia.org/wiki/Visual_perception" TargetMode="External"/><Relationship Id="rId7" Type="http://schemas.openxmlformats.org/officeDocument/2006/relationships/hyperlink" Target="http://en.wikipedia.org/wiki/Brain" TargetMode="External"/><Relationship Id="rId12" Type="http://schemas.openxmlformats.org/officeDocument/2006/relationships/hyperlink" Target="http://en.wikipedia.org/wiki/Optic_radiation" TargetMode="External"/><Relationship Id="rId17" Type="http://schemas.openxmlformats.org/officeDocument/2006/relationships/hyperlink" Target="http://en.wikipedia.org/wiki/Humans" TargetMode="External"/><Relationship Id="rId2" Type="http://schemas.openxmlformats.org/officeDocument/2006/relationships/slide" Target="../slides/slide20.xml"/><Relationship Id="rId16" Type="http://schemas.openxmlformats.org/officeDocument/2006/relationships/hyperlink" Target="http://en.wikipedia.org/wiki/Mammals" TargetMode="External"/><Relationship Id="rId1" Type="http://schemas.openxmlformats.org/officeDocument/2006/relationships/notesMaster" Target="../notesMasters/notesMaster1.xml"/><Relationship Id="rId6" Type="http://schemas.openxmlformats.org/officeDocument/2006/relationships/hyperlink" Target="http://en.wikipedia.org/wiki/Thalamus" TargetMode="External"/><Relationship Id="rId11" Type="http://schemas.openxmlformats.org/officeDocument/2006/relationships/hyperlink" Target="http://en.wikipedia.org/wiki/Reticular_activating_system" TargetMode="External"/><Relationship Id="rId5" Type="http://schemas.openxmlformats.org/officeDocument/2006/relationships/hyperlink" Target="http://en.wikipedia.org/wiki/Eye" TargetMode="External"/><Relationship Id="rId15" Type="http://schemas.openxmlformats.org/officeDocument/2006/relationships/hyperlink" Target="#cite_note-0"/><Relationship Id="rId10" Type="http://schemas.openxmlformats.org/officeDocument/2006/relationships/hyperlink" Target="http://en.wikipedia.org/wiki/Optic_tract" TargetMode="External"/><Relationship Id="rId19" Type="http://schemas.openxmlformats.org/officeDocument/2006/relationships/hyperlink" Target="http://www.arn.org/docs/glicksman/120104%20fig3.jpg" TargetMode="External"/><Relationship Id="rId4" Type="http://schemas.openxmlformats.org/officeDocument/2006/relationships/hyperlink" Target="http://en.wikipedia.org/wiki/Retina" TargetMode="External"/><Relationship Id="rId9" Type="http://schemas.openxmlformats.org/officeDocument/2006/relationships/hyperlink" Target="http://en.wikipedia.org/wiki/Retinal_ganglion_cell" TargetMode="External"/><Relationship Id="rId14" Type="http://schemas.openxmlformats.org/officeDocument/2006/relationships/hyperlink" Target="http://en.wikipedia.org/wiki/Calcarine_fissur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046CF1-297A-4008-93DE-DB3A13E72B05}" type="slidenum">
              <a:rPr lang="en-US" smtClean="0"/>
              <a:pPr/>
              <a:t>1</a:t>
            </a:fld>
            <a:endParaRPr lang="en-US"/>
          </a:p>
        </p:txBody>
      </p:sp>
    </p:spTree>
    <p:extLst>
      <p:ext uri="{BB962C8B-B14F-4D97-AF65-F5344CB8AC3E}">
        <p14:creationId xmlns:p14="http://schemas.microsoft.com/office/powerpoint/2010/main" val="168221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kern="1200" baseline="0" dirty="0" smtClean="0">
                <a:solidFill>
                  <a:schemeClr val="tx1"/>
                </a:solidFill>
                <a:latin typeface="+mn-lt"/>
                <a:ea typeface="+mn-ea"/>
                <a:cs typeface="+mn-cs"/>
              </a:rPr>
              <a:t>Compared to the normal population, BV findings in concussion are common; research showing visual conditions in children with concussion are consistently reported. </a:t>
            </a:r>
          </a:p>
          <a:p>
            <a:r>
              <a:rPr lang="en-US" sz="1200" b="1" i="1" kern="1200" baseline="0" dirty="0" smtClean="0">
                <a:solidFill>
                  <a:schemeClr val="tx1"/>
                </a:solidFill>
                <a:latin typeface="+mn-lt"/>
                <a:ea typeface="+mn-ea"/>
                <a:cs typeface="+mn-cs"/>
              </a:rPr>
              <a:t>Eye care professionals are authors unless noted; not just eye care people noticing these changes. Confirmed by other disciplines as well. </a:t>
            </a:r>
          </a:p>
          <a:p>
            <a:endParaRPr lang="en-US" sz="1200" b="1" i="1" kern="1200" baseline="0" dirty="0" smtClean="0">
              <a:solidFill>
                <a:schemeClr val="tx1"/>
              </a:solidFill>
              <a:latin typeface="+mn-lt"/>
              <a:ea typeface="+mn-ea"/>
              <a:cs typeface="+mn-cs"/>
            </a:endParaRPr>
          </a:p>
          <a:p>
            <a:r>
              <a:rPr lang="en-US" sz="1200" b="1" i="1" kern="1200" baseline="0" dirty="0" err="1" smtClean="0">
                <a:solidFill>
                  <a:schemeClr val="tx1"/>
                </a:solidFill>
                <a:latin typeface="+mn-lt"/>
                <a:ea typeface="+mn-ea"/>
                <a:cs typeface="+mn-cs"/>
              </a:rPr>
              <a:t>Scheiman</a:t>
            </a:r>
            <a:r>
              <a:rPr lang="en-US" sz="1200" b="1" i="1" kern="1200" baseline="0" dirty="0" smtClean="0">
                <a:solidFill>
                  <a:schemeClr val="tx1"/>
                </a:solidFill>
                <a:latin typeface="+mn-lt"/>
                <a:ea typeface="+mn-ea"/>
                <a:cs typeface="+mn-cs"/>
              </a:rPr>
              <a:t> paper is similar to study we are doing at COA/UAB Optometry; this study was done at our “sister institution” (at least in concussion): </a:t>
            </a:r>
            <a:r>
              <a:rPr lang="en-US" sz="1200" b="1" i="1" kern="1200" baseline="0" dirty="0" err="1" smtClean="0">
                <a:solidFill>
                  <a:schemeClr val="tx1"/>
                </a:solidFill>
                <a:latin typeface="+mn-lt"/>
                <a:ea typeface="+mn-ea"/>
                <a:cs typeface="+mn-cs"/>
              </a:rPr>
              <a:t>CHoP</a:t>
            </a:r>
            <a:r>
              <a:rPr lang="en-US" sz="1200" b="1" i="1" kern="1200" baseline="0" dirty="0" smtClean="0">
                <a:solidFill>
                  <a:schemeClr val="tx1"/>
                </a:solidFill>
                <a:latin typeface="+mn-lt"/>
                <a:ea typeface="+mn-ea"/>
                <a:cs typeface="+mn-cs"/>
              </a:rPr>
              <a:t> and </a:t>
            </a:r>
            <a:r>
              <a:rPr lang="en-US" sz="1200" b="1" i="1" kern="1200" baseline="0" dirty="0" err="1" smtClean="0">
                <a:solidFill>
                  <a:schemeClr val="tx1"/>
                </a:solidFill>
                <a:latin typeface="+mn-lt"/>
                <a:ea typeface="+mn-ea"/>
                <a:cs typeface="+mn-cs"/>
              </a:rPr>
              <a:t>Salus</a:t>
            </a:r>
            <a:r>
              <a:rPr lang="en-US" sz="1200" b="1" i="1" kern="1200" baseline="0" dirty="0" smtClean="0">
                <a:solidFill>
                  <a:schemeClr val="tx1"/>
                </a:solidFill>
                <a:latin typeface="+mn-lt"/>
                <a:ea typeface="+mn-ea"/>
                <a:cs typeface="+mn-cs"/>
              </a:rPr>
              <a:t> University, Pennsylvania School of Optometry</a:t>
            </a:r>
          </a:p>
          <a:p>
            <a:endParaRPr lang="en-US" sz="120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a:t>
            </a:r>
            <a:endParaRPr lang="en-US" b="1" dirty="0"/>
          </a:p>
        </p:txBody>
      </p:sp>
      <p:sp>
        <p:nvSpPr>
          <p:cNvPr id="4" name="Slide Number Placeholder 3"/>
          <p:cNvSpPr>
            <a:spLocks noGrp="1"/>
          </p:cNvSpPr>
          <p:nvPr>
            <p:ph type="sldNum" sz="quarter" idx="10"/>
          </p:nvPr>
        </p:nvSpPr>
        <p:spPr/>
        <p:txBody>
          <a:bodyPr/>
          <a:lstStyle/>
          <a:p>
            <a:fld id="{7D046CF1-297A-4008-93DE-DB3A13E72B05}" type="slidenum">
              <a:rPr lang="en-US" smtClean="0"/>
              <a:pPr/>
              <a:t>24</a:t>
            </a:fld>
            <a:endParaRPr lang="en-US"/>
          </a:p>
        </p:txBody>
      </p:sp>
    </p:spTree>
    <p:extLst>
      <p:ext uri="{BB962C8B-B14F-4D97-AF65-F5344CB8AC3E}">
        <p14:creationId xmlns:p14="http://schemas.microsoft.com/office/powerpoint/2010/main" val="3790999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However, despite growing evidence that also non-vestibular </a:t>
            </a:r>
            <a:r>
              <a:rPr lang="en-US" sz="1200" kern="1200" dirty="0" err="1" smtClean="0">
                <a:solidFill>
                  <a:schemeClr val="tx1"/>
                </a:solidFill>
                <a:effectLst/>
                <a:latin typeface="+mn-lt"/>
                <a:ea typeface="+mn-ea"/>
                <a:cs typeface="+mn-cs"/>
              </a:rPr>
              <a:t>oculomotor</a:t>
            </a:r>
            <a:r>
              <a:rPr lang="en-US" sz="1200" kern="1200" dirty="0" smtClean="0">
                <a:solidFill>
                  <a:schemeClr val="tx1"/>
                </a:solidFill>
                <a:effectLst/>
                <a:latin typeface="+mn-lt"/>
                <a:ea typeface="+mn-ea"/>
                <a:cs typeface="+mn-cs"/>
              </a:rPr>
              <a:t> vision tasks, including convergence, accommodation, saccadic transfers of gaze, and smooth-pursuit tracking are affected in a majority of children.</a:t>
            </a:r>
            <a:r>
              <a:rPr lang="en-US" sz="1200" kern="1200" baseline="30000" dirty="0" smtClean="0">
                <a:solidFill>
                  <a:schemeClr val="tx1"/>
                </a:solidFill>
                <a:effectLst/>
                <a:latin typeface="+mn-lt"/>
                <a:ea typeface="+mn-ea"/>
                <a:cs typeface="+mn-cs"/>
              </a:rPr>
              <a:t>19-24</a:t>
            </a:r>
            <a:r>
              <a:rPr lang="en-US" sz="1200" kern="1200" dirty="0" smtClean="0">
                <a:solidFill>
                  <a:schemeClr val="tx1"/>
                </a:solidFill>
                <a:effectLst/>
                <a:latin typeface="+mn-lt"/>
                <a:ea typeface="+mn-ea"/>
                <a:cs typeface="+mn-cs"/>
              </a:rPr>
              <a:t> and that children with convergence insufficiency have greater total symptom scores,</a:t>
            </a:r>
            <a:r>
              <a:rPr lang="en-US" sz="1200" kern="1200" baseline="30000" dirty="0" smtClean="0">
                <a:solidFill>
                  <a:schemeClr val="tx1"/>
                </a:solidFill>
                <a:effectLst/>
                <a:latin typeface="+mn-lt"/>
                <a:ea typeface="+mn-ea"/>
                <a:cs typeface="+mn-cs"/>
              </a:rPr>
              <a:t>24</a:t>
            </a:r>
            <a:r>
              <a:rPr lang="en-US" sz="1200" kern="1200" dirty="0" smtClean="0">
                <a:solidFill>
                  <a:schemeClr val="tx1"/>
                </a:solidFill>
                <a:effectLst/>
                <a:latin typeface="+mn-lt"/>
                <a:ea typeface="+mn-ea"/>
                <a:cs typeface="+mn-cs"/>
              </a:rPr>
              <a:t> vision is rarely mentioned in return-to-learn protocols.</a:t>
            </a:r>
            <a:r>
              <a:rPr lang="en-US" sz="1200" kern="1200" baseline="30000" dirty="0" smtClean="0">
                <a:solidFill>
                  <a:schemeClr val="tx1"/>
                </a:solidFill>
                <a:effectLst/>
                <a:latin typeface="+mn-lt"/>
                <a:ea typeface="+mn-ea"/>
                <a:cs typeface="+mn-cs"/>
              </a:rPr>
              <a:t>11,25-27</a:t>
            </a:r>
            <a:r>
              <a:rPr lang="en-US" sz="1200" kern="1200" dirty="0" smtClean="0">
                <a:solidFill>
                  <a:schemeClr val="tx1"/>
                </a:solidFill>
                <a:effectLst/>
                <a:latin typeface="+mn-lt"/>
                <a:ea typeface="+mn-ea"/>
                <a:cs typeface="+mn-cs"/>
              </a:rPr>
              <a:t> Just over one third of responding athletic trainers from the NCAA reported testing </a:t>
            </a:r>
            <a:r>
              <a:rPr lang="en-US" sz="1200" kern="1200" dirty="0" err="1" smtClean="0">
                <a:solidFill>
                  <a:schemeClr val="tx1"/>
                </a:solidFill>
                <a:effectLst/>
                <a:latin typeface="+mn-lt"/>
                <a:ea typeface="+mn-ea"/>
                <a:cs typeface="+mn-cs"/>
              </a:rPr>
              <a:t>Snellen</a:t>
            </a:r>
            <a:r>
              <a:rPr lang="en-US" sz="1200" kern="1200" dirty="0" smtClean="0">
                <a:solidFill>
                  <a:schemeClr val="tx1"/>
                </a:solidFill>
                <a:effectLst/>
                <a:latin typeface="+mn-lt"/>
                <a:ea typeface="+mn-ea"/>
                <a:cs typeface="+mn-cs"/>
              </a:rPr>
              <a:t> visual acuity and fewer than 5% reported testing saccadic eye movements with King-Devick.</a:t>
            </a:r>
            <a:r>
              <a:rPr lang="en-US" sz="1200" kern="1200" baseline="30000" dirty="0" smtClean="0">
                <a:solidFill>
                  <a:schemeClr val="tx1"/>
                </a:solidFill>
                <a:effectLst/>
                <a:latin typeface="+mn-lt"/>
                <a:ea typeface="+mn-ea"/>
                <a:cs typeface="+mn-cs"/>
              </a:rPr>
              <a:t>12</a:t>
            </a:r>
            <a:r>
              <a:rPr lang="en-US" sz="1200" kern="1200" dirty="0" smtClean="0">
                <a:solidFill>
                  <a:schemeClr val="tx1"/>
                </a:solidFill>
                <a:effectLst/>
                <a:latin typeface="+mn-lt"/>
                <a:ea typeface="+mn-ea"/>
                <a:cs typeface="+mn-cs"/>
              </a:rPr>
              <a:t>  The 2014 National Athletic Trainers’ Position Statement recommended testing smooth pursuits, </a:t>
            </a:r>
            <a:r>
              <a:rPr lang="en-US" sz="1200" kern="1200" dirty="0" err="1" smtClean="0">
                <a:solidFill>
                  <a:schemeClr val="tx1"/>
                </a:solidFill>
                <a:effectLst/>
                <a:latin typeface="+mn-lt"/>
                <a:ea typeface="+mn-ea"/>
                <a:cs typeface="+mn-cs"/>
              </a:rPr>
              <a:t>nystagmus</a:t>
            </a:r>
            <a:r>
              <a:rPr lang="en-US" sz="1200" kern="1200" dirty="0" smtClean="0">
                <a:solidFill>
                  <a:schemeClr val="tx1"/>
                </a:solidFill>
                <a:effectLst/>
                <a:latin typeface="+mn-lt"/>
                <a:ea typeface="+mn-ea"/>
                <a:cs typeface="+mn-cs"/>
              </a:rPr>
              <a:t>, and pupil reflex and did not include convergence and accommodation testing, or comprehensive eye tracking </a:t>
            </a:r>
            <a:r>
              <a:rPr lang="en-US" sz="1200" strike="sngStrike" kern="1200" dirty="0" smtClean="0">
                <a:solidFill>
                  <a:schemeClr val="tx1"/>
                </a:solidFill>
                <a:effectLst/>
                <a:latin typeface="+mn-lt"/>
                <a:ea typeface="+mn-ea"/>
                <a:cs typeface="+mn-cs"/>
              </a:rPr>
              <a:t>assessments</a:t>
            </a:r>
            <a:r>
              <a:rPr lang="en-US" sz="1200" kern="1200" dirty="0" smtClean="0">
                <a:solidFill>
                  <a:schemeClr val="tx1"/>
                </a:solidFill>
                <a:effectLst/>
                <a:latin typeface="+mn-lt"/>
                <a:ea typeface="+mn-ea"/>
                <a:cs typeface="+mn-cs"/>
              </a:rPr>
              <a:t> evaluations in the recommended assessment protocols.</a:t>
            </a:r>
            <a:r>
              <a:rPr lang="en-US" sz="1200" kern="1200" baseline="30000" dirty="0" smtClean="0">
                <a:solidFill>
                  <a:schemeClr val="tx1"/>
                </a:solidFill>
                <a:effectLst/>
                <a:latin typeface="+mn-lt"/>
                <a:ea typeface="+mn-ea"/>
                <a:cs typeface="+mn-cs"/>
              </a:rPr>
              <a:t>28</a:t>
            </a:r>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Halstead ME, Walter KD, Council on Sports Medicine and Fitness. American Academy of Pediatrics. Clinical report—sport-related concussion in children and adolescents. Pediatrics 2010;126:597-615. </a:t>
            </a:r>
          </a:p>
          <a:p>
            <a:pPr lvl="0"/>
            <a:r>
              <a:rPr lang="en-US" sz="1200" kern="1200" dirty="0" smtClean="0">
                <a:solidFill>
                  <a:schemeClr val="tx1"/>
                </a:solidFill>
                <a:effectLst/>
                <a:latin typeface="+mn-lt"/>
                <a:ea typeface="+mn-ea"/>
                <a:cs typeface="+mn-cs"/>
              </a:rPr>
              <a:t>Olympia RP, Ritter JT, Brady J, </a:t>
            </a:r>
            <a:r>
              <a:rPr lang="en-US" sz="1200" kern="1200" dirty="0" err="1" smtClean="0">
                <a:solidFill>
                  <a:schemeClr val="tx1"/>
                </a:solidFill>
                <a:effectLst/>
                <a:latin typeface="+mn-lt"/>
                <a:ea typeface="+mn-ea"/>
                <a:cs typeface="+mn-cs"/>
              </a:rPr>
              <a:t>Bramley</a:t>
            </a:r>
            <a:r>
              <a:rPr lang="en-US" sz="1200" kern="1200" dirty="0" smtClean="0">
                <a:solidFill>
                  <a:schemeClr val="tx1"/>
                </a:solidFill>
                <a:effectLst/>
                <a:latin typeface="+mn-lt"/>
                <a:ea typeface="+mn-ea"/>
                <a:cs typeface="+mn-cs"/>
              </a:rPr>
              <a:t> H. Return to learning after a concussion and compliance with recommendations for cognitive rest. </a:t>
            </a:r>
            <a:r>
              <a:rPr lang="en-US" sz="1200" kern="1200" dirty="0" err="1" smtClean="0">
                <a:solidFill>
                  <a:schemeClr val="tx1"/>
                </a:solidFill>
                <a:effectLst/>
                <a:latin typeface="+mn-lt"/>
                <a:ea typeface="+mn-ea"/>
                <a:cs typeface="+mn-cs"/>
              </a:rPr>
              <a:t>Clin</a:t>
            </a:r>
            <a:r>
              <a:rPr lang="en-US" sz="1200" kern="1200" dirty="0" smtClean="0">
                <a:solidFill>
                  <a:schemeClr val="tx1"/>
                </a:solidFill>
                <a:effectLst/>
                <a:latin typeface="+mn-lt"/>
                <a:ea typeface="+mn-ea"/>
                <a:cs typeface="+mn-cs"/>
              </a:rPr>
              <a:t> J Sport Med 2015; [</a:t>
            </a:r>
            <a:r>
              <a:rPr lang="en-US" sz="1200" kern="1200" dirty="0" err="1" smtClean="0">
                <a:solidFill>
                  <a:schemeClr val="tx1"/>
                </a:solidFill>
                <a:effectLst/>
                <a:latin typeface="+mn-lt"/>
                <a:ea typeface="+mn-ea"/>
                <a:cs typeface="+mn-cs"/>
              </a:rPr>
              <a:t>epub</a:t>
            </a:r>
            <a:r>
              <a:rPr lang="en-US" sz="1200" kern="1200" dirty="0" smtClean="0">
                <a:solidFill>
                  <a:schemeClr val="tx1"/>
                </a:solidFill>
                <a:effectLst/>
                <a:latin typeface="+mn-lt"/>
                <a:ea typeface="+mn-ea"/>
                <a:cs typeface="+mn-cs"/>
              </a:rPr>
              <a:t> ahead of print]</a:t>
            </a:r>
          </a:p>
          <a:p>
            <a:pPr lvl="0"/>
            <a:r>
              <a:rPr lang="en-US" sz="1200" kern="1200" dirty="0" smtClean="0">
                <a:solidFill>
                  <a:schemeClr val="tx1"/>
                </a:solidFill>
                <a:effectLst/>
                <a:latin typeface="+mn-lt"/>
                <a:ea typeface="+mn-ea"/>
                <a:cs typeface="+mn-cs"/>
              </a:rPr>
              <a:t>Purcell LK, Canadian Pediatric Society, Healthy Active Living and Sports Medicine Committee. Sport-related concussion: evaluation and management. </a:t>
            </a:r>
            <a:r>
              <a:rPr lang="en-US" sz="1200" kern="1200" dirty="0" err="1" smtClean="0">
                <a:solidFill>
                  <a:schemeClr val="tx1"/>
                </a:solidFill>
                <a:effectLst/>
                <a:latin typeface="+mn-lt"/>
                <a:ea typeface="+mn-ea"/>
                <a:cs typeface="+mn-cs"/>
              </a:rPr>
              <a:t>Paediatr</a:t>
            </a:r>
            <a:r>
              <a:rPr lang="en-US" sz="1200" kern="1200" dirty="0" smtClean="0">
                <a:solidFill>
                  <a:schemeClr val="tx1"/>
                </a:solidFill>
                <a:effectLst/>
                <a:latin typeface="+mn-lt"/>
                <a:ea typeface="+mn-ea"/>
                <a:cs typeface="+mn-cs"/>
              </a:rPr>
              <a:t> Child Health 2014;19:153-8.</a:t>
            </a:r>
          </a:p>
          <a:p>
            <a:pPr lvl="0"/>
            <a:r>
              <a:rPr lang="en-US" sz="1200" kern="1200" dirty="0" err="1" smtClean="0">
                <a:solidFill>
                  <a:schemeClr val="tx1"/>
                </a:solidFill>
                <a:effectLst/>
                <a:latin typeface="+mn-lt"/>
                <a:ea typeface="+mn-ea"/>
                <a:cs typeface="+mn-cs"/>
              </a:rPr>
              <a:t>DeMatteo</a:t>
            </a:r>
            <a:r>
              <a:rPr lang="en-US" sz="1200" kern="1200" dirty="0" smtClean="0">
                <a:solidFill>
                  <a:schemeClr val="tx1"/>
                </a:solidFill>
                <a:effectLst/>
                <a:latin typeface="+mn-lt"/>
                <a:ea typeface="+mn-ea"/>
                <a:cs typeface="+mn-cs"/>
              </a:rPr>
              <a:t> C, </a:t>
            </a:r>
            <a:r>
              <a:rPr lang="en-US" sz="1200" kern="1200" dirty="0" err="1" smtClean="0">
                <a:solidFill>
                  <a:schemeClr val="tx1"/>
                </a:solidFill>
                <a:effectLst/>
                <a:latin typeface="+mn-lt"/>
                <a:ea typeface="+mn-ea"/>
                <a:cs typeface="+mn-cs"/>
              </a:rPr>
              <a:t>Stazyk</a:t>
            </a:r>
            <a:r>
              <a:rPr lang="en-US" sz="1200" kern="1200" dirty="0" smtClean="0">
                <a:solidFill>
                  <a:schemeClr val="tx1"/>
                </a:solidFill>
                <a:effectLst/>
                <a:latin typeface="+mn-lt"/>
                <a:ea typeface="+mn-ea"/>
                <a:cs typeface="+mn-cs"/>
              </a:rPr>
              <a:t> K, </a:t>
            </a:r>
            <a:r>
              <a:rPr lang="en-US" sz="1200" kern="1200" dirty="0" err="1" smtClean="0">
                <a:solidFill>
                  <a:schemeClr val="tx1"/>
                </a:solidFill>
                <a:effectLst/>
                <a:latin typeface="+mn-lt"/>
                <a:ea typeface="+mn-ea"/>
                <a:cs typeface="+mn-cs"/>
              </a:rPr>
              <a:t>Giglia</a:t>
            </a:r>
            <a:r>
              <a:rPr lang="en-US" sz="1200" kern="1200" dirty="0" smtClean="0">
                <a:solidFill>
                  <a:schemeClr val="tx1"/>
                </a:solidFill>
                <a:effectLst/>
                <a:latin typeface="+mn-lt"/>
                <a:ea typeface="+mn-ea"/>
                <a:cs typeface="+mn-cs"/>
              </a:rPr>
              <a:t> L, Mahoney W, Singh SK, </a:t>
            </a:r>
            <a:r>
              <a:rPr lang="en-US" sz="1200" kern="1200" dirty="0" err="1" smtClean="0">
                <a:solidFill>
                  <a:schemeClr val="tx1"/>
                </a:solidFill>
                <a:effectLst/>
                <a:latin typeface="+mn-lt"/>
                <a:ea typeface="+mn-ea"/>
                <a:cs typeface="+mn-cs"/>
              </a:rPr>
              <a:t>Hollenberg</a:t>
            </a:r>
            <a:r>
              <a:rPr lang="en-US" sz="1200" kern="1200" dirty="0" smtClean="0">
                <a:solidFill>
                  <a:schemeClr val="tx1"/>
                </a:solidFill>
                <a:effectLst/>
                <a:latin typeface="+mn-lt"/>
                <a:ea typeface="+mn-ea"/>
                <a:cs typeface="+mn-cs"/>
              </a:rPr>
              <a:t> R, Harper JA, </a:t>
            </a:r>
            <a:r>
              <a:rPr lang="en-US" sz="1200" kern="1200" dirty="0" err="1" smtClean="0">
                <a:solidFill>
                  <a:schemeClr val="tx1"/>
                </a:solidFill>
                <a:effectLst/>
                <a:latin typeface="+mn-lt"/>
                <a:ea typeface="+mn-ea"/>
                <a:cs typeface="+mn-cs"/>
              </a:rPr>
              <a:t>Missiuna</a:t>
            </a:r>
            <a:r>
              <a:rPr lang="en-US" sz="1200" kern="1200" dirty="0" smtClean="0">
                <a:solidFill>
                  <a:schemeClr val="tx1"/>
                </a:solidFill>
                <a:effectLst/>
                <a:latin typeface="+mn-lt"/>
                <a:ea typeface="+mn-ea"/>
                <a:cs typeface="+mn-cs"/>
              </a:rPr>
              <a:t> C, Law M, McCauley D, et al. A balanced protocol for return to school for children and youth following concussive injury. </a:t>
            </a:r>
            <a:r>
              <a:rPr lang="en-US" sz="1200" kern="1200" dirty="0" err="1" smtClean="0">
                <a:solidFill>
                  <a:schemeClr val="tx1"/>
                </a:solidFill>
                <a:effectLst/>
                <a:latin typeface="+mn-lt"/>
                <a:ea typeface="+mn-ea"/>
                <a:cs typeface="+mn-cs"/>
              </a:rPr>
              <a:t>Clin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Pediatr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Phila</a:t>
            </a:r>
            <a:r>
              <a:rPr lang="en-US" sz="1200" kern="1200" dirty="0" smtClean="0">
                <a:solidFill>
                  <a:schemeClr val="tx1"/>
                </a:solidFill>
                <a:effectLst/>
                <a:latin typeface="+mn-lt"/>
                <a:ea typeface="+mn-ea"/>
                <a:cs typeface="+mn-cs"/>
              </a:rPr>
              <a:t>) 2015;54:783-92.</a:t>
            </a:r>
          </a:p>
          <a:p>
            <a:endParaRPr lang="en-US" dirty="0"/>
          </a:p>
        </p:txBody>
      </p:sp>
      <p:sp>
        <p:nvSpPr>
          <p:cNvPr id="4" name="Slide Number Placeholder 3"/>
          <p:cNvSpPr>
            <a:spLocks noGrp="1"/>
          </p:cNvSpPr>
          <p:nvPr>
            <p:ph type="sldNum" sz="quarter" idx="10"/>
          </p:nvPr>
        </p:nvSpPr>
        <p:spPr/>
        <p:txBody>
          <a:bodyPr/>
          <a:lstStyle/>
          <a:p>
            <a:fld id="{7D046CF1-297A-4008-93DE-DB3A13E72B05}" type="slidenum">
              <a:rPr lang="en-US" smtClean="0"/>
              <a:pPr/>
              <a:t>26</a:t>
            </a:fld>
            <a:endParaRPr lang="en-US"/>
          </a:p>
        </p:txBody>
      </p:sp>
    </p:spTree>
    <p:extLst>
      <p:ext uri="{BB962C8B-B14F-4D97-AF65-F5344CB8AC3E}">
        <p14:creationId xmlns:p14="http://schemas.microsoft.com/office/powerpoint/2010/main" val="1256847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kern="1200" baseline="0" dirty="0" smtClean="0">
                <a:solidFill>
                  <a:schemeClr val="tx1"/>
                </a:solidFill>
                <a:latin typeface="+mn-lt"/>
                <a:ea typeface="+mn-ea"/>
                <a:cs typeface="+mn-cs"/>
              </a:rPr>
              <a:t>Compared to the normal population, BV findings in concussion are common; research showing visual conditions in children with concussion are consistently reported. </a:t>
            </a:r>
          </a:p>
          <a:p>
            <a:r>
              <a:rPr lang="en-US" sz="1200" b="1" i="1" kern="1200" baseline="0" dirty="0" smtClean="0">
                <a:solidFill>
                  <a:schemeClr val="tx1"/>
                </a:solidFill>
                <a:latin typeface="+mn-lt"/>
                <a:ea typeface="+mn-ea"/>
                <a:cs typeface="+mn-cs"/>
              </a:rPr>
              <a:t>Eye care professionals are authors unless noted; not just eye care people noticing these changes. Confirmed by other disciplines as well. </a:t>
            </a:r>
          </a:p>
          <a:p>
            <a:endParaRPr lang="en-US" sz="1200" b="1" i="1" kern="1200" baseline="0" dirty="0" smtClean="0">
              <a:solidFill>
                <a:schemeClr val="tx1"/>
              </a:solidFill>
              <a:latin typeface="+mn-lt"/>
              <a:ea typeface="+mn-ea"/>
              <a:cs typeface="+mn-cs"/>
            </a:endParaRPr>
          </a:p>
          <a:p>
            <a:r>
              <a:rPr lang="en-US" sz="1200" b="1" i="1" kern="1200" baseline="0" dirty="0" err="1" smtClean="0">
                <a:solidFill>
                  <a:schemeClr val="tx1"/>
                </a:solidFill>
                <a:latin typeface="+mn-lt"/>
                <a:ea typeface="+mn-ea"/>
                <a:cs typeface="+mn-cs"/>
              </a:rPr>
              <a:t>Scheiman</a:t>
            </a:r>
            <a:r>
              <a:rPr lang="en-US" sz="1200" b="1" i="1" kern="1200" baseline="0" dirty="0" smtClean="0">
                <a:solidFill>
                  <a:schemeClr val="tx1"/>
                </a:solidFill>
                <a:latin typeface="+mn-lt"/>
                <a:ea typeface="+mn-ea"/>
                <a:cs typeface="+mn-cs"/>
              </a:rPr>
              <a:t> paper is similar to study we are doing at COA/UAB Optometry; this study was done at our “sister institution” (at least in concussion): </a:t>
            </a:r>
            <a:r>
              <a:rPr lang="en-US" sz="1200" b="1" i="1" kern="1200" baseline="0" dirty="0" err="1" smtClean="0">
                <a:solidFill>
                  <a:schemeClr val="tx1"/>
                </a:solidFill>
                <a:latin typeface="+mn-lt"/>
                <a:ea typeface="+mn-ea"/>
                <a:cs typeface="+mn-cs"/>
              </a:rPr>
              <a:t>CHoP</a:t>
            </a:r>
            <a:r>
              <a:rPr lang="en-US" sz="1200" b="1" i="1" kern="1200" baseline="0" dirty="0" smtClean="0">
                <a:solidFill>
                  <a:schemeClr val="tx1"/>
                </a:solidFill>
                <a:latin typeface="+mn-lt"/>
                <a:ea typeface="+mn-ea"/>
                <a:cs typeface="+mn-cs"/>
              </a:rPr>
              <a:t> and </a:t>
            </a:r>
            <a:r>
              <a:rPr lang="en-US" sz="1200" b="1" i="1" kern="1200" baseline="0" dirty="0" err="1" smtClean="0">
                <a:solidFill>
                  <a:schemeClr val="tx1"/>
                </a:solidFill>
                <a:latin typeface="+mn-lt"/>
                <a:ea typeface="+mn-ea"/>
                <a:cs typeface="+mn-cs"/>
              </a:rPr>
              <a:t>Salus</a:t>
            </a:r>
            <a:r>
              <a:rPr lang="en-US" sz="1200" b="1" i="1" kern="1200" baseline="0" dirty="0" smtClean="0">
                <a:solidFill>
                  <a:schemeClr val="tx1"/>
                </a:solidFill>
                <a:latin typeface="+mn-lt"/>
                <a:ea typeface="+mn-ea"/>
                <a:cs typeface="+mn-cs"/>
              </a:rPr>
              <a:t> University, Pennsylvania School of Optometry</a:t>
            </a:r>
          </a:p>
          <a:p>
            <a:endParaRPr lang="en-US" sz="120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a:t>
            </a:r>
            <a:endParaRPr lang="en-US" b="1" dirty="0"/>
          </a:p>
        </p:txBody>
      </p:sp>
      <p:sp>
        <p:nvSpPr>
          <p:cNvPr id="4" name="Slide Number Placeholder 3"/>
          <p:cNvSpPr>
            <a:spLocks noGrp="1"/>
          </p:cNvSpPr>
          <p:nvPr>
            <p:ph type="sldNum" sz="quarter" idx="10"/>
          </p:nvPr>
        </p:nvSpPr>
        <p:spPr/>
        <p:txBody>
          <a:bodyPr/>
          <a:lstStyle/>
          <a:p>
            <a:fld id="{7D046CF1-297A-4008-93DE-DB3A13E72B05}" type="slidenum">
              <a:rPr lang="en-US" smtClean="0"/>
              <a:pPr/>
              <a:t>28</a:t>
            </a:fld>
            <a:endParaRPr lang="en-US"/>
          </a:p>
        </p:txBody>
      </p:sp>
    </p:spTree>
    <p:extLst>
      <p:ext uri="{BB962C8B-B14F-4D97-AF65-F5344CB8AC3E}">
        <p14:creationId xmlns:p14="http://schemas.microsoft.com/office/powerpoint/2010/main" val="3790999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paper:  When</a:t>
            </a:r>
            <a:r>
              <a:rPr lang="en-US" baseline="0" dirty="0" smtClean="0"/>
              <a:t> you do a regression analysis on these symptoms, the symptom that remains correlated with academic difficulty is vision (not headaches, not balance, not sleep disturbances).</a:t>
            </a:r>
          </a:p>
          <a:p>
            <a:r>
              <a:rPr lang="en-US" sz="1200" kern="1200" dirty="0" smtClean="0">
                <a:solidFill>
                  <a:schemeClr val="tx1"/>
                </a:solidFill>
                <a:effectLst/>
                <a:latin typeface="+mn-lt"/>
                <a:ea typeface="+mn-ea"/>
                <a:cs typeface="+mn-cs"/>
              </a:rPr>
              <a:t>and was supported by the UAB Department of </a:t>
            </a:r>
            <a:r>
              <a:rPr lang="en-US" sz="1200" kern="1200" dirty="0" err="1" smtClean="0">
                <a:solidFill>
                  <a:schemeClr val="tx1"/>
                </a:solidFill>
                <a:effectLst/>
                <a:latin typeface="+mn-lt"/>
                <a:ea typeface="+mn-ea"/>
                <a:cs typeface="+mn-cs"/>
              </a:rPr>
              <a:t>Optomeand</a:t>
            </a:r>
            <a:r>
              <a:rPr lang="en-US" sz="1200" kern="1200" dirty="0" smtClean="0">
                <a:solidFill>
                  <a:schemeClr val="tx1"/>
                </a:solidFill>
                <a:effectLst/>
                <a:latin typeface="+mn-lt"/>
                <a:ea typeface="+mn-ea"/>
                <a:cs typeface="+mn-cs"/>
              </a:rPr>
              <a:t> was supported by the UAB Department of Optometry and the UAB Vision Science Research Center’s National Institutes of Health P30 EY003039 core grant.</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try and the UAB Vision Science Research Center’s National Institutes of Health P30 EY003039 core grant.</a:t>
            </a:r>
            <a:r>
              <a:rPr lang="en-US" sz="1200" b="1"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70A42BE-83CB-4AE7-B99F-7D6859E74E82}" type="slidenum">
              <a:rPr lang="en-US" smtClean="0"/>
              <a:t>29</a:t>
            </a:fld>
            <a:endParaRPr lang="en-US"/>
          </a:p>
        </p:txBody>
      </p:sp>
    </p:spTree>
    <p:extLst>
      <p:ext uri="{BB962C8B-B14F-4D97-AF65-F5344CB8AC3E}">
        <p14:creationId xmlns:p14="http://schemas.microsoft.com/office/powerpoint/2010/main" val="3018941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N =</a:t>
            </a:r>
            <a:r>
              <a:rPr lang="en-US" baseline="0" dirty="0" smtClean="0"/>
              <a:t> 1033 kids aged 5 to 18, 276 with 3 or more symptoms</a:t>
            </a:r>
          </a:p>
          <a:p>
            <a:endParaRPr lang="en-US" baseline="0" dirty="0" smtClean="0"/>
          </a:p>
          <a:p>
            <a:r>
              <a:rPr lang="en-US" sz="1200" b="0" i="0" u="none" strike="noStrike" kern="1200" baseline="0" dirty="0" smtClean="0">
                <a:solidFill>
                  <a:schemeClr val="tx1"/>
                </a:solidFill>
                <a:latin typeface="+mn-lt"/>
                <a:ea typeface="+mn-ea"/>
                <a:cs typeface="+mn-cs"/>
              </a:rPr>
              <a:t> Data were obtained from the Children’s of Alabama Concussion Clinic </a:t>
            </a:r>
            <a:r>
              <a:rPr lang="en-US" sz="1200" b="0" i="0" u="none" strike="noStrike" kern="1200" baseline="0" dirty="0" err="1" smtClean="0">
                <a:solidFill>
                  <a:schemeClr val="tx1"/>
                </a:solidFill>
                <a:latin typeface="+mn-lt"/>
                <a:ea typeface="+mn-ea"/>
                <a:cs typeface="+mn-cs"/>
              </a:rPr>
              <a:t>REDCap</a:t>
            </a:r>
            <a:r>
              <a:rPr lang="en-US" sz="1200" b="0" i="0" u="none" strike="noStrike" kern="1200" baseline="0" dirty="0" smtClean="0">
                <a:solidFill>
                  <a:schemeClr val="tx1"/>
                </a:solidFill>
                <a:latin typeface="+mn-lt"/>
                <a:ea typeface="+mn-ea"/>
                <a:cs typeface="+mn-cs"/>
              </a:rPr>
              <a:t> dataset from the period January</a:t>
            </a:r>
          </a:p>
          <a:p>
            <a:r>
              <a:rPr lang="en-US" sz="1200" b="0" i="0" u="none" strike="noStrike" kern="1200" baseline="0" dirty="0" smtClean="0">
                <a:solidFill>
                  <a:schemeClr val="tx1"/>
                </a:solidFill>
                <a:latin typeface="+mn-lt"/>
                <a:ea typeface="+mn-ea"/>
                <a:cs typeface="+mn-cs"/>
              </a:rPr>
              <a:t>2007 to October 2013. From this dataset of 1033 concussion events, a cohort of 276 children aged 5 to 18 years with three</a:t>
            </a:r>
          </a:p>
          <a:p>
            <a:r>
              <a:rPr lang="en-US" sz="1200" b="0" i="0" u="none" strike="noStrike" kern="1200" baseline="0" dirty="0" smtClean="0">
                <a:solidFill>
                  <a:schemeClr val="tx1"/>
                </a:solidFill>
                <a:latin typeface="+mn-lt"/>
                <a:ea typeface="+mn-ea"/>
                <a:cs typeface="+mn-cs"/>
              </a:rPr>
              <a:t>or more concussion-related symptoms present for 10 days or more was identified. A cross-sectional cohort study was</a:t>
            </a:r>
          </a:p>
          <a:p>
            <a:r>
              <a:rPr lang="en-US" sz="1200" b="0" i="0" u="none" strike="noStrike" kern="1200" baseline="0" dirty="0" smtClean="0">
                <a:solidFill>
                  <a:schemeClr val="tx1"/>
                </a:solidFill>
                <a:latin typeface="+mn-lt"/>
                <a:ea typeface="+mn-ea"/>
                <a:cs typeface="+mn-cs"/>
              </a:rPr>
              <a:t>undertaken to evaluate the association of concussion symptoms, SCAT2 scores, and demographic and concussion severity</a:t>
            </a:r>
          </a:p>
          <a:p>
            <a:r>
              <a:rPr lang="en-US" sz="1200" b="0" i="0" u="none" strike="noStrike" kern="1200" baseline="0" dirty="0" smtClean="0">
                <a:solidFill>
                  <a:schemeClr val="tx1"/>
                </a:solidFill>
                <a:latin typeface="+mn-lt"/>
                <a:ea typeface="+mn-ea"/>
                <a:cs typeface="+mn-cs"/>
              </a:rPr>
              <a:t>markers to reported educational difficulty among children with prolonged post-concussive symptoms. </a:t>
            </a:r>
            <a:r>
              <a:rPr lang="en-US" sz="1200" b="0" i="0" u="none" strike="noStrike" kern="1200" baseline="0" dirty="0" err="1" smtClean="0">
                <a:solidFill>
                  <a:schemeClr val="tx1"/>
                </a:solidFill>
                <a:latin typeface="+mn-lt"/>
                <a:ea typeface="+mn-ea"/>
                <a:cs typeface="+mn-cs"/>
              </a:rPr>
              <a:t>Univariate</a:t>
            </a:r>
            <a:r>
              <a:rPr lang="en-US" sz="1200" b="0" i="0" u="none" strike="noStrike" kern="1200" baseline="0" dirty="0" smtClean="0">
                <a:solidFill>
                  <a:schemeClr val="tx1"/>
                </a:solidFill>
                <a:latin typeface="+mn-lt"/>
                <a:ea typeface="+mn-ea"/>
                <a:cs typeface="+mn-cs"/>
              </a:rPr>
              <a:t> and</a:t>
            </a:r>
          </a:p>
          <a:p>
            <a:r>
              <a:rPr lang="en-US" sz="1200" b="0" i="0" u="none" strike="noStrike" kern="1200" baseline="0" dirty="0" smtClean="0">
                <a:solidFill>
                  <a:schemeClr val="tx1"/>
                </a:solidFill>
                <a:latin typeface="+mn-lt"/>
                <a:ea typeface="+mn-ea"/>
                <a:cs typeface="+mn-cs"/>
              </a:rPr>
              <a:t>multivariate logistic regression techniques were used to model the association of reported educational difficulty to </a:t>
            </a:r>
            <a:r>
              <a:rPr lang="en-US" sz="1200" b="0" i="0" u="none" strike="noStrike" kern="1200" baseline="0" dirty="0" err="1" smtClean="0">
                <a:solidFill>
                  <a:schemeClr val="tx1"/>
                </a:solidFill>
                <a:latin typeface="+mn-lt"/>
                <a:ea typeface="+mn-ea"/>
                <a:cs typeface="+mn-cs"/>
              </a:rPr>
              <a:t>selfreported</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vision abnormalities.</a:t>
            </a:r>
          </a:p>
          <a:p>
            <a:r>
              <a:rPr lang="en-US" sz="1200" b="0" i="0" u="none" strike="noStrike" kern="1200" baseline="0" dirty="0" smtClean="0">
                <a:solidFill>
                  <a:schemeClr val="tx1"/>
                </a:solidFill>
                <a:latin typeface="+mn-lt"/>
                <a:ea typeface="+mn-ea"/>
                <a:cs typeface="+mn-cs"/>
              </a:rPr>
              <a:t>Results.  Mean age was 13.8 years. Median time since the concussive event was 21 days, with 33% (95/276) reporting their</a:t>
            </a:r>
          </a:p>
          <a:p>
            <a:r>
              <a:rPr lang="en-US" sz="1200" b="0" i="0" u="none" strike="noStrike" kern="1200" baseline="0" dirty="0" smtClean="0">
                <a:solidFill>
                  <a:schemeClr val="tx1"/>
                </a:solidFill>
                <a:latin typeface="+mn-lt"/>
                <a:ea typeface="+mn-ea"/>
                <a:cs typeface="+mn-cs"/>
              </a:rPr>
              <a:t>concussion more than 30 days before data collection. Academic difficulty was reported by 29% (79/270) and vision abnormalities</a:t>
            </a:r>
          </a:p>
          <a:p>
            <a:r>
              <a:rPr lang="en-US" sz="1200" b="0" i="0" u="none" strike="noStrike" kern="1200" baseline="0" dirty="0" smtClean="0">
                <a:solidFill>
                  <a:schemeClr val="tx1"/>
                </a:solidFill>
                <a:latin typeface="+mn-lt"/>
                <a:ea typeface="+mn-ea"/>
                <a:cs typeface="+mn-cs"/>
              </a:rPr>
              <a:t>in 46% (128/274). After model reduction, vision symptoms (OR 2.17, 95% CI 1.02, 4.62), hearing disturbance</a:t>
            </a:r>
          </a:p>
          <a:p>
            <a:r>
              <a:rPr lang="en-US" sz="1200" b="0" i="0" u="none" strike="noStrike" kern="1200" baseline="0" dirty="0" smtClean="0">
                <a:solidFill>
                  <a:schemeClr val="tx1"/>
                </a:solidFill>
                <a:latin typeface="+mn-lt"/>
                <a:ea typeface="+mn-ea"/>
                <a:cs typeface="+mn-cs"/>
              </a:rPr>
              <a:t>(OR 2.39, 95% CI 1.06, 5.36), and concentration difficulty (OR 21.62, 95% CI 9.50, 44.47) remained associated with</a:t>
            </a:r>
          </a:p>
          <a:p>
            <a:r>
              <a:rPr lang="en-US" sz="1200" b="0" i="0" u="none" strike="noStrike" kern="1200" baseline="0" dirty="0" smtClean="0">
                <a:solidFill>
                  <a:schemeClr val="tx1"/>
                </a:solidFill>
                <a:latin typeface="+mn-lt"/>
                <a:ea typeface="+mn-ea"/>
                <a:cs typeface="+mn-cs"/>
              </a:rPr>
              <a:t>academic difficulty. For those with symptoms 30 days or more after concussion, only vision (OR 3.15, 95% CI 1.06, 9.38)</a:t>
            </a:r>
          </a:p>
          <a:p>
            <a:r>
              <a:rPr lang="en-US" sz="1200" b="0" i="0" u="none" strike="noStrike" kern="1200" baseline="0" dirty="0" smtClean="0">
                <a:solidFill>
                  <a:schemeClr val="tx1"/>
                </a:solidFill>
                <a:latin typeface="+mn-lt"/>
                <a:ea typeface="+mn-ea"/>
                <a:cs typeface="+mn-cs"/>
              </a:rPr>
              <a:t>and concentration difficulty (OR 15.33, 95% CI 4.99, 47.05) remained statistically significant.</a:t>
            </a:r>
          </a:p>
          <a:p>
            <a:r>
              <a:rPr lang="en-US" sz="1200" b="0" i="0" u="none" strike="noStrike" kern="1200" baseline="0" dirty="0" smtClean="0">
                <a:solidFill>
                  <a:schemeClr val="tx1"/>
                </a:solidFill>
                <a:latin typeface="+mn-lt"/>
                <a:ea typeface="+mn-ea"/>
                <a:cs typeface="+mn-cs"/>
              </a:rPr>
              <a:t>Conclusions.  Vision problems were commonly reported in children with concussions and were independently associated</a:t>
            </a:r>
          </a:p>
          <a:p>
            <a:r>
              <a:rPr lang="en-US" sz="1200" b="0" i="0" u="none" strike="noStrike" kern="1200" baseline="0" dirty="0" smtClean="0">
                <a:solidFill>
                  <a:schemeClr val="tx1"/>
                </a:solidFill>
                <a:latin typeface="+mn-lt"/>
                <a:ea typeface="+mn-ea"/>
                <a:cs typeface="+mn-cs"/>
              </a:rPr>
              <a:t>with those reporting academic difficulty. Comprehensive vision assessment should be considered in children reporting</a:t>
            </a:r>
          </a:p>
          <a:p>
            <a:r>
              <a:rPr lang="en-US" sz="1200" b="0" i="0" u="none" strike="noStrike" kern="1200" baseline="0" dirty="0" smtClean="0">
                <a:solidFill>
                  <a:schemeClr val="tx1"/>
                </a:solidFill>
                <a:latin typeface="+mn-lt"/>
                <a:ea typeface="+mn-ea"/>
                <a:cs typeface="+mn-cs"/>
              </a:rPr>
              <a:t>academic difficulty and in the development of return-to-learn protocols.</a:t>
            </a:r>
            <a:endParaRPr lang="en-US" dirty="0"/>
          </a:p>
        </p:txBody>
      </p:sp>
      <p:sp>
        <p:nvSpPr>
          <p:cNvPr id="4" name="Slide Number Placeholder 3"/>
          <p:cNvSpPr>
            <a:spLocks noGrp="1"/>
          </p:cNvSpPr>
          <p:nvPr>
            <p:ph type="sldNum" sz="quarter" idx="10"/>
          </p:nvPr>
        </p:nvSpPr>
        <p:spPr/>
        <p:txBody>
          <a:bodyPr/>
          <a:lstStyle/>
          <a:p>
            <a:fld id="{7D046CF1-297A-4008-93DE-DB3A13E72B05}" type="slidenum">
              <a:rPr lang="en-US" smtClean="0"/>
              <a:pPr/>
              <a:t>30</a:t>
            </a:fld>
            <a:endParaRPr lang="en-US"/>
          </a:p>
        </p:txBody>
      </p:sp>
    </p:spTree>
    <p:extLst>
      <p:ext uri="{BB962C8B-B14F-4D97-AF65-F5344CB8AC3E}">
        <p14:creationId xmlns:p14="http://schemas.microsoft.com/office/powerpoint/2010/main" val="2509223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 =</a:t>
            </a:r>
            <a:r>
              <a:rPr lang="en-US" baseline="0" dirty="0" smtClean="0"/>
              <a:t> 1033 kids aged 5 to 18, 276 with 3 or more symptoms</a:t>
            </a:r>
            <a:endParaRPr lang="en-US" dirty="0"/>
          </a:p>
        </p:txBody>
      </p:sp>
      <p:sp>
        <p:nvSpPr>
          <p:cNvPr id="4" name="Slide Number Placeholder 3"/>
          <p:cNvSpPr>
            <a:spLocks noGrp="1"/>
          </p:cNvSpPr>
          <p:nvPr>
            <p:ph type="sldNum" sz="quarter" idx="10"/>
          </p:nvPr>
        </p:nvSpPr>
        <p:spPr/>
        <p:txBody>
          <a:bodyPr/>
          <a:lstStyle/>
          <a:p>
            <a:fld id="{7D046CF1-297A-4008-93DE-DB3A13E72B05}" type="slidenum">
              <a:rPr lang="en-US" smtClean="0"/>
              <a:pPr/>
              <a:t>31</a:t>
            </a:fld>
            <a:endParaRPr lang="en-US"/>
          </a:p>
        </p:txBody>
      </p:sp>
    </p:spTree>
    <p:extLst>
      <p:ext uri="{BB962C8B-B14F-4D97-AF65-F5344CB8AC3E}">
        <p14:creationId xmlns:p14="http://schemas.microsoft.com/office/powerpoint/2010/main" val="2509223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046CF1-297A-4008-93DE-DB3A13E72B05}" type="slidenum">
              <a:rPr lang="en-US" smtClean="0"/>
              <a:pPr/>
              <a:t>46</a:t>
            </a:fld>
            <a:endParaRPr lang="en-US"/>
          </a:p>
        </p:txBody>
      </p:sp>
    </p:spTree>
    <p:extLst>
      <p:ext uri="{BB962C8B-B14F-4D97-AF65-F5344CB8AC3E}">
        <p14:creationId xmlns:p14="http://schemas.microsoft.com/office/powerpoint/2010/main" val="1173565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dirty="0" smtClean="0"/>
              <a:t>90% are transient:  Browne GJ, Lam LT: Concussive head injury in children and</a:t>
            </a:r>
          </a:p>
          <a:p>
            <a:r>
              <a:rPr lang="en-US" sz="1200" dirty="0" smtClean="0"/>
              <a:t>adolescents related to sports and other leisure physical activities.</a:t>
            </a:r>
          </a:p>
          <a:p>
            <a:r>
              <a:rPr lang="en-US" sz="1200" dirty="0" smtClean="0"/>
              <a:t>Br J Sports Med 40:163–168, 2006</a:t>
            </a:r>
          </a:p>
          <a:p>
            <a:endParaRPr lang="en-US" sz="1200" dirty="0" smtClean="0"/>
          </a:p>
          <a:p>
            <a:r>
              <a:rPr lang="en-US" sz="1200" dirty="0" smtClean="0"/>
              <a:t>Resolve within 1 week:</a:t>
            </a:r>
            <a:endParaRPr lang="en-US" sz="3200" dirty="0" smtClean="0"/>
          </a:p>
          <a:p>
            <a:r>
              <a:rPr lang="en-US" sz="1200" b="0" i="0" u="none" strike="noStrike" kern="1200" baseline="0" dirty="0" err="1" smtClean="0">
                <a:solidFill>
                  <a:schemeClr val="tx1"/>
                </a:solidFill>
                <a:latin typeface="+mn-lt"/>
                <a:ea typeface="+mn-ea"/>
                <a:cs typeface="+mn-cs"/>
              </a:rPr>
              <a:t>Guskiewicz</a:t>
            </a:r>
            <a:r>
              <a:rPr lang="en-US" sz="1200" b="0" i="0" u="none" strike="noStrike" kern="1200" baseline="0" dirty="0" smtClean="0">
                <a:solidFill>
                  <a:schemeClr val="tx1"/>
                </a:solidFill>
                <a:latin typeface="+mn-lt"/>
                <a:ea typeface="+mn-ea"/>
                <a:cs typeface="+mn-cs"/>
              </a:rPr>
              <a:t> KM, McCrea M, Marshall SW, Cantu RC, Randolph</a:t>
            </a:r>
          </a:p>
          <a:p>
            <a:r>
              <a:rPr lang="en-US" sz="1200" b="0" i="0" u="none" strike="noStrike" kern="1200" baseline="0" dirty="0" smtClean="0">
                <a:solidFill>
                  <a:schemeClr val="tx1"/>
                </a:solidFill>
                <a:latin typeface="+mn-lt"/>
                <a:ea typeface="+mn-ea"/>
                <a:cs typeface="+mn-cs"/>
              </a:rPr>
              <a:t>C, Barr W, et al: Cumulative effects associated with</a:t>
            </a:r>
          </a:p>
          <a:p>
            <a:r>
              <a:rPr lang="en-US" sz="1200" b="0" i="0" u="none" strike="noStrike" kern="1200" baseline="0" dirty="0" smtClean="0">
                <a:solidFill>
                  <a:schemeClr val="tx1"/>
                </a:solidFill>
                <a:latin typeface="+mn-lt"/>
                <a:ea typeface="+mn-ea"/>
                <a:cs typeface="+mn-cs"/>
              </a:rPr>
              <a:t>recurrent concussion in collegiate football players: the NCAA</a:t>
            </a:r>
          </a:p>
          <a:p>
            <a:r>
              <a:rPr lang="hr-HR" sz="1200" b="0" i="0" u="none" strike="noStrike" kern="1200" baseline="0" dirty="0" smtClean="0">
                <a:solidFill>
                  <a:schemeClr val="tx1"/>
                </a:solidFill>
                <a:latin typeface="+mn-lt"/>
                <a:ea typeface="+mn-ea"/>
                <a:cs typeface="+mn-cs"/>
              </a:rPr>
              <a:t>Concussion Study. JAMA 290:2549–2555, 2003</a:t>
            </a:r>
          </a:p>
          <a:p>
            <a:endParaRPr lang="hr-HR"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24. </a:t>
            </a:r>
            <a:r>
              <a:rPr lang="en-US" sz="1200" b="0" i="0" u="none" strike="noStrike" kern="1200" baseline="0" dirty="0" err="1" smtClean="0">
                <a:solidFill>
                  <a:schemeClr val="tx1"/>
                </a:solidFill>
                <a:latin typeface="+mn-lt"/>
                <a:ea typeface="+mn-ea"/>
                <a:cs typeface="+mn-cs"/>
              </a:rPr>
              <a:t>Guskiewicz</a:t>
            </a:r>
            <a:r>
              <a:rPr lang="en-US" sz="1200" b="0" i="0" u="none" strike="noStrike" kern="1200" baseline="0" dirty="0" smtClean="0">
                <a:solidFill>
                  <a:schemeClr val="tx1"/>
                </a:solidFill>
                <a:latin typeface="+mn-lt"/>
                <a:ea typeface="+mn-ea"/>
                <a:cs typeface="+mn-cs"/>
              </a:rPr>
              <a:t> KM, Ross SE, Marshall SW: Postural stability</a:t>
            </a:r>
          </a:p>
          <a:p>
            <a:r>
              <a:rPr lang="en-US" sz="1200" b="0" i="0" u="none" strike="noStrike" kern="1200" baseline="0" dirty="0" smtClean="0">
                <a:solidFill>
                  <a:schemeClr val="tx1"/>
                </a:solidFill>
                <a:latin typeface="+mn-lt"/>
                <a:ea typeface="+mn-ea"/>
                <a:cs typeface="+mn-cs"/>
              </a:rPr>
              <a:t>and neuropsychological deficits after concussion in collegiate</a:t>
            </a:r>
          </a:p>
          <a:p>
            <a:r>
              <a:rPr lang="en-US" sz="1200" b="0" i="0" u="none" strike="noStrike" kern="1200" baseline="0" dirty="0" smtClean="0">
                <a:solidFill>
                  <a:schemeClr val="tx1"/>
                </a:solidFill>
                <a:latin typeface="+mn-lt"/>
                <a:ea typeface="+mn-ea"/>
                <a:cs typeface="+mn-cs"/>
              </a:rPr>
              <a:t>athletes. J </a:t>
            </a:r>
            <a:r>
              <a:rPr lang="en-US" sz="1200" b="0" i="0" u="none" strike="noStrike" kern="1200" baseline="0" dirty="0" err="1" smtClean="0">
                <a:solidFill>
                  <a:schemeClr val="tx1"/>
                </a:solidFill>
                <a:latin typeface="+mn-lt"/>
                <a:ea typeface="+mn-ea"/>
                <a:cs typeface="+mn-cs"/>
              </a:rPr>
              <a:t>Athl</a:t>
            </a:r>
            <a:r>
              <a:rPr lang="en-US" sz="1200" b="0" i="0" u="none" strike="noStrike" kern="1200" baseline="0" dirty="0" smtClean="0">
                <a:solidFill>
                  <a:schemeClr val="tx1"/>
                </a:solidFill>
                <a:latin typeface="+mn-lt"/>
                <a:ea typeface="+mn-ea"/>
                <a:cs typeface="+mn-cs"/>
              </a:rPr>
              <a:t> Train 36:263–273, 2001</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30.  Iverson GL, Brooks BL, Collins MW, Lovell MR: Tracking</a:t>
            </a:r>
          </a:p>
          <a:p>
            <a:r>
              <a:rPr lang="en-US" sz="1200" b="0" i="0" u="none" strike="noStrike" kern="1200" baseline="0" dirty="0" smtClean="0">
                <a:solidFill>
                  <a:schemeClr val="tx1"/>
                </a:solidFill>
                <a:latin typeface="+mn-lt"/>
                <a:ea typeface="+mn-ea"/>
                <a:cs typeface="+mn-cs"/>
              </a:rPr>
              <a:t>neuropsychological recovery following concussion in sport.</a:t>
            </a:r>
          </a:p>
          <a:p>
            <a:r>
              <a:rPr lang="hr-HR" sz="1200" b="0" i="0" u="none" strike="noStrike" kern="1200" baseline="0" dirty="0" smtClean="0">
                <a:solidFill>
                  <a:schemeClr val="tx1"/>
                </a:solidFill>
                <a:latin typeface="+mn-lt"/>
                <a:ea typeface="+mn-ea"/>
                <a:cs typeface="+mn-cs"/>
              </a:rPr>
              <a:t>Brain Inj 20:245–252, 2006</a:t>
            </a:r>
          </a:p>
          <a:p>
            <a:endParaRPr lang="hr-HR"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42.  McCrea M, Barr WB, </a:t>
            </a:r>
            <a:r>
              <a:rPr lang="en-US" sz="1200" b="0" i="0" u="none" strike="noStrike" kern="1200" baseline="0" dirty="0" err="1" smtClean="0">
                <a:solidFill>
                  <a:schemeClr val="tx1"/>
                </a:solidFill>
                <a:latin typeface="+mn-lt"/>
                <a:ea typeface="+mn-ea"/>
                <a:cs typeface="+mn-cs"/>
              </a:rPr>
              <a:t>Guskiewicz</a:t>
            </a:r>
            <a:r>
              <a:rPr lang="en-US" sz="1200" b="0" i="0" u="none" strike="noStrike" kern="1200" baseline="0" dirty="0" smtClean="0">
                <a:solidFill>
                  <a:schemeClr val="tx1"/>
                </a:solidFill>
                <a:latin typeface="+mn-lt"/>
                <a:ea typeface="+mn-ea"/>
                <a:cs typeface="+mn-cs"/>
              </a:rPr>
              <a:t> K, Randolph C, Marshall</a:t>
            </a:r>
          </a:p>
          <a:p>
            <a:r>
              <a:rPr lang="en-US" sz="1200" b="0" i="0" u="none" strike="noStrike" kern="1200" baseline="0" dirty="0" smtClean="0">
                <a:solidFill>
                  <a:schemeClr val="tx1"/>
                </a:solidFill>
                <a:latin typeface="+mn-lt"/>
                <a:ea typeface="+mn-ea"/>
                <a:cs typeface="+mn-cs"/>
              </a:rPr>
              <a:t>SW, Cantu R, et al: Standard regression-based methods for</a:t>
            </a:r>
          </a:p>
          <a:p>
            <a:r>
              <a:rPr lang="en-US" sz="1200" b="0" i="0" u="none" strike="noStrike" kern="1200" baseline="0" dirty="0" smtClean="0">
                <a:solidFill>
                  <a:schemeClr val="tx1"/>
                </a:solidFill>
                <a:latin typeface="+mn-lt"/>
                <a:ea typeface="+mn-ea"/>
                <a:cs typeface="+mn-cs"/>
              </a:rPr>
              <a:t>measuring recovery after sport-related concussion. J </a:t>
            </a:r>
            <a:r>
              <a:rPr lang="en-US" sz="1200" b="0" i="0" u="none" strike="noStrike" kern="1200" baseline="0" dirty="0" err="1" smtClean="0">
                <a:solidFill>
                  <a:schemeClr val="tx1"/>
                </a:solidFill>
                <a:latin typeface="+mn-lt"/>
                <a:ea typeface="+mn-ea"/>
                <a:cs typeface="+mn-cs"/>
              </a:rPr>
              <a:t>Int</a:t>
            </a:r>
            <a:endParaRPr lang="en-US" sz="1200" b="0" i="0" u="none" strike="noStrike" kern="1200" baseline="0" dirty="0" smtClean="0">
              <a:solidFill>
                <a:schemeClr val="tx1"/>
              </a:solidFill>
              <a:latin typeface="+mn-lt"/>
              <a:ea typeface="+mn-ea"/>
              <a:cs typeface="+mn-cs"/>
            </a:endParaRPr>
          </a:p>
          <a:p>
            <a:r>
              <a:rPr lang="pl-PL" sz="1200" b="0" i="0" u="none" strike="noStrike" kern="1200" baseline="0" dirty="0" err="1" smtClean="0">
                <a:solidFill>
                  <a:schemeClr val="tx1"/>
                </a:solidFill>
                <a:latin typeface="+mn-lt"/>
                <a:ea typeface="+mn-ea"/>
                <a:cs typeface="+mn-cs"/>
              </a:rPr>
              <a:t>Neuropsychol</a:t>
            </a:r>
            <a:r>
              <a:rPr lang="pl-PL" sz="1200" b="0" i="0" u="none" strike="noStrike" kern="1200" baseline="0" dirty="0" smtClean="0">
                <a:solidFill>
                  <a:schemeClr val="tx1"/>
                </a:solidFill>
                <a:latin typeface="+mn-lt"/>
                <a:ea typeface="+mn-ea"/>
                <a:cs typeface="+mn-cs"/>
              </a:rPr>
              <a:t> </a:t>
            </a:r>
            <a:r>
              <a:rPr lang="pl-PL" sz="1200" b="0" i="0" u="none" strike="noStrike" kern="1200" baseline="0" dirty="0" err="1" smtClean="0">
                <a:solidFill>
                  <a:schemeClr val="tx1"/>
                </a:solidFill>
                <a:latin typeface="+mn-lt"/>
                <a:ea typeface="+mn-ea"/>
                <a:cs typeface="+mn-cs"/>
              </a:rPr>
              <a:t>Soc</a:t>
            </a:r>
            <a:r>
              <a:rPr lang="pl-PL" sz="1200" b="0" i="0" u="none" strike="noStrike" kern="1200" baseline="0" dirty="0" smtClean="0">
                <a:solidFill>
                  <a:schemeClr val="tx1"/>
                </a:solidFill>
                <a:latin typeface="+mn-lt"/>
                <a:ea typeface="+mn-ea"/>
                <a:cs typeface="+mn-cs"/>
              </a:rPr>
              <a:t> 11:58–69, 2005</a:t>
            </a:r>
          </a:p>
          <a:p>
            <a:endParaRPr lang="pl-PL" sz="1200" b="0" i="0" u="none" strike="noStrike" kern="1200" baseline="0" dirty="0" smtClean="0">
              <a:solidFill>
                <a:schemeClr val="tx1"/>
              </a:solidFill>
              <a:latin typeface="+mn-lt"/>
              <a:ea typeface="+mn-ea"/>
              <a:cs typeface="+mn-cs"/>
            </a:endParaRPr>
          </a:p>
          <a:p>
            <a:r>
              <a:rPr lang="pl-PL" sz="1200" b="0" i="0" u="none" strike="noStrike" kern="1200" baseline="0" dirty="0" smtClean="0">
                <a:solidFill>
                  <a:schemeClr val="tx1"/>
                </a:solidFill>
                <a:latin typeface="+mn-lt"/>
                <a:ea typeface="+mn-ea"/>
                <a:cs typeface="+mn-cs"/>
              </a:rPr>
              <a:t>44. </a:t>
            </a:r>
            <a:r>
              <a:rPr lang="en-US" sz="1200" b="0" i="0" u="none" strike="noStrike" kern="1200" baseline="0" dirty="0" smtClean="0">
                <a:solidFill>
                  <a:schemeClr val="tx1"/>
                </a:solidFill>
                <a:latin typeface="+mn-lt"/>
                <a:ea typeface="+mn-ea"/>
                <a:cs typeface="+mn-cs"/>
              </a:rPr>
              <a:t>McCrea M, </a:t>
            </a:r>
            <a:r>
              <a:rPr lang="en-US" sz="1200" b="0" i="0" u="none" strike="noStrike" kern="1200" baseline="0" dirty="0" err="1" smtClean="0">
                <a:solidFill>
                  <a:schemeClr val="tx1"/>
                </a:solidFill>
                <a:latin typeface="+mn-lt"/>
                <a:ea typeface="+mn-ea"/>
                <a:cs typeface="+mn-cs"/>
              </a:rPr>
              <a:t>Guskiewicz</a:t>
            </a:r>
            <a:r>
              <a:rPr lang="en-US" sz="1200" b="0" i="0" u="none" strike="noStrike" kern="1200" baseline="0" dirty="0" smtClean="0">
                <a:solidFill>
                  <a:schemeClr val="tx1"/>
                </a:solidFill>
                <a:latin typeface="+mn-lt"/>
                <a:ea typeface="+mn-ea"/>
                <a:cs typeface="+mn-cs"/>
              </a:rPr>
              <a:t> KM, Marshall SW, Barr W, Randolph C, Cantu RC, et al: Acute effects and recovery time following</a:t>
            </a:r>
          </a:p>
          <a:p>
            <a:r>
              <a:rPr lang="en-US" sz="1200" b="0" i="0" u="none" strike="noStrike" kern="1200" baseline="0" dirty="0" smtClean="0">
                <a:solidFill>
                  <a:schemeClr val="tx1"/>
                </a:solidFill>
                <a:latin typeface="+mn-lt"/>
                <a:ea typeface="+mn-ea"/>
                <a:cs typeface="+mn-cs"/>
              </a:rPr>
              <a:t>concussion in collegiate football players: the NCAA</a:t>
            </a:r>
          </a:p>
          <a:p>
            <a:r>
              <a:rPr lang="hr-HR" sz="1200" b="0" i="0" u="none" strike="noStrike" kern="1200" baseline="0" dirty="0" smtClean="0">
                <a:solidFill>
                  <a:schemeClr val="tx1"/>
                </a:solidFill>
                <a:latin typeface="+mn-lt"/>
                <a:ea typeface="+mn-ea"/>
                <a:cs typeface="+mn-cs"/>
              </a:rPr>
              <a:t>Concussion Study. JAMA 290:2556–2563, 2003</a:t>
            </a:r>
          </a:p>
          <a:p>
            <a:endParaRPr lang="hr-HR" sz="1200" b="0" i="0" u="none" strike="noStrike" kern="1200" baseline="0" dirty="0" smtClean="0">
              <a:solidFill>
                <a:schemeClr val="tx1"/>
              </a:solidFill>
              <a:latin typeface="+mn-lt"/>
              <a:ea typeface="+mn-ea"/>
              <a:cs typeface="+mn-cs"/>
            </a:endParaRPr>
          </a:p>
          <a:p>
            <a:r>
              <a:rPr lang="hr-HR" sz="1200" b="0" i="0" u="none" strike="noStrike" kern="1200" baseline="0" dirty="0" smtClean="0">
                <a:solidFill>
                  <a:schemeClr val="tx1"/>
                </a:solidFill>
                <a:latin typeface="+mn-lt"/>
                <a:ea typeface="+mn-ea"/>
                <a:cs typeface="+mn-cs"/>
              </a:rPr>
              <a:t>46. </a:t>
            </a:r>
            <a:r>
              <a:rPr lang="en-US" sz="1200" b="0" i="0" u="none" strike="noStrike" kern="1200" baseline="0" dirty="0" err="1" smtClean="0">
                <a:solidFill>
                  <a:schemeClr val="tx1"/>
                </a:solidFill>
                <a:latin typeface="+mn-lt"/>
                <a:ea typeface="+mn-ea"/>
                <a:cs typeface="+mn-cs"/>
              </a:rPr>
              <a:t>McCrory</a:t>
            </a:r>
            <a:r>
              <a:rPr lang="en-US" sz="1200" b="0" i="0" u="none" strike="noStrike" kern="1200" baseline="0" dirty="0" smtClean="0">
                <a:solidFill>
                  <a:schemeClr val="tx1"/>
                </a:solidFill>
                <a:latin typeface="+mn-lt"/>
                <a:ea typeface="+mn-ea"/>
                <a:cs typeface="+mn-cs"/>
              </a:rPr>
              <a:t> P, </a:t>
            </a:r>
            <a:r>
              <a:rPr lang="en-US" sz="1200" b="0" i="0" u="none" strike="noStrike" kern="1200" baseline="0" dirty="0" err="1" smtClean="0">
                <a:solidFill>
                  <a:schemeClr val="tx1"/>
                </a:solidFill>
                <a:latin typeface="+mn-lt"/>
                <a:ea typeface="+mn-ea"/>
                <a:cs typeface="+mn-cs"/>
              </a:rPr>
              <a:t>Meeuwisse</a:t>
            </a:r>
            <a:r>
              <a:rPr lang="en-US" sz="1200" b="0" i="0" u="none" strike="noStrike" kern="1200" baseline="0" dirty="0" smtClean="0">
                <a:solidFill>
                  <a:schemeClr val="tx1"/>
                </a:solidFill>
                <a:latin typeface="+mn-lt"/>
                <a:ea typeface="+mn-ea"/>
                <a:cs typeface="+mn-cs"/>
              </a:rPr>
              <a:t> W, Johnston K, Dvorak J, </a:t>
            </a:r>
            <a:r>
              <a:rPr lang="en-US" sz="1200" b="0" i="0" u="none" strike="noStrike" kern="1200" baseline="0" dirty="0" err="1" smtClean="0">
                <a:solidFill>
                  <a:schemeClr val="tx1"/>
                </a:solidFill>
                <a:latin typeface="+mn-lt"/>
                <a:ea typeface="+mn-ea"/>
                <a:cs typeface="+mn-cs"/>
              </a:rPr>
              <a:t>Aubry</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 Molloy M, et al: Consensus statement on Concussion</a:t>
            </a:r>
          </a:p>
          <a:p>
            <a:r>
              <a:rPr lang="en-US" sz="1200" b="0" i="0" u="none" strike="noStrike" kern="1200" baseline="0" dirty="0" smtClean="0">
                <a:solidFill>
                  <a:schemeClr val="tx1"/>
                </a:solidFill>
                <a:latin typeface="+mn-lt"/>
                <a:ea typeface="+mn-ea"/>
                <a:cs typeface="+mn-cs"/>
              </a:rPr>
              <a:t>in Sport—the 3rd International Conference on Concussion</a:t>
            </a:r>
          </a:p>
          <a:p>
            <a:r>
              <a:rPr lang="en-US" sz="1200" b="0" i="0" u="none" strike="noStrike" kern="1200" baseline="0" dirty="0" smtClean="0">
                <a:solidFill>
                  <a:schemeClr val="tx1"/>
                </a:solidFill>
                <a:latin typeface="+mn-lt"/>
                <a:ea typeface="+mn-ea"/>
                <a:cs typeface="+mn-cs"/>
              </a:rPr>
              <a:t>in Sport held in Zurich, November 2008. J </a:t>
            </a:r>
            <a:r>
              <a:rPr lang="en-US" sz="1200" b="0" i="0" u="none" strike="noStrike" kern="1200" baseline="0" dirty="0" err="1" smtClean="0">
                <a:solidFill>
                  <a:schemeClr val="tx1"/>
                </a:solidFill>
                <a:latin typeface="+mn-lt"/>
                <a:ea typeface="+mn-ea"/>
                <a:cs typeface="+mn-cs"/>
              </a:rPr>
              <a:t>Sci</a:t>
            </a:r>
            <a:r>
              <a:rPr lang="en-US" sz="1200" b="0" i="0" u="none" strike="noStrike" kern="1200" baseline="0" dirty="0" smtClean="0">
                <a:solidFill>
                  <a:schemeClr val="tx1"/>
                </a:solidFill>
                <a:latin typeface="+mn-lt"/>
                <a:ea typeface="+mn-ea"/>
                <a:cs typeface="+mn-cs"/>
              </a:rPr>
              <a:t> Med Sport</a:t>
            </a:r>
          </a:p>
          <a:p>
            <a:r>
              <a:rPr lang="en-US" sz="1200" b="0" i="0" u="none" strike="noStrike" kern="1200" baseline="0" dirty="0" smtClean="0">
                <a:solidFill>
                  <a:schemeClr val="tx1"/>
                </a:solidFill>
                <a:latin typeface="+mn-lt"/>
                <a:ea typeface="+mn-ea"/>
                <a:cs typeface="+mn-cs"/>
              </a:rPr>
              <a:t>12:340–351, 2009</a:t>
            </a:r>
            <a:endParaRPr lang="en-US" dirty="0"/>
          </a:p>
        </p:txBody>
      </p:sp>
      <p:sp>
        <p:nvSpPr>
          <p:cNvPr id="4" name="Slide Number Placeholder 3"/>
          <p:cNvSpPr>
            <a:spLocks noGrp="1"/>
          </p:cNvSpPr>
          <p:nvPr>
            <p:ph type="sldNum" sz="quarter" idx="10"/>
          </p:nvPr>
        </p:nvSpPr>
        <p:spPr/>
        <p:txBody>
          <a:bodyPr/>
          <a:lstStyle/>
          <a:p>
            <a:fld id="{7D046CF1-297A-4008-93DE-DB3A13E72B05}" type="slidenum">
              <a:rPr lang="en-US" smtClean="0"/>
              <a:pPr/>
              <a:t>47</a:t>
            </a:fld>
            <a:endParaRPr lang="en-US"/>
          </a:p>
        </p:txBody>
      </p:sp>
    </p:spTree>
    <p:extLst>
      <p:ext uri="{BB962C8B-B14F-4D97-AF65-F5344CB8AC3E}">
        <p14:creationId xmlns:p14="http://schemas.microsoft.com/office/powerpoint/2010/main" val="3951977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0" i="0" u="none" strike="noStrike" kern="1200" baseline="0" dirty="0" smtClean="0">
                <a:solidFill>
                  <a:schemeClr val="tx1"/>
                </a:solidFill>
                <a:latin typeface="+mn-lt"/>
                <a:ea typeface="+mn-ea"/>
                <a:cs typeface="+mn-cs"/>
              </a:rPr>
              <a:t>Characteristics of Prolonged Concussion Recovery in a Pediatric</a:t>
            </a:r>
          </a:p>
          <a:p>
            <a:r>
              <a:rPr lang="en-US" sz="1200" b="0" i="0" u="none" strike="noStrike" kern="1200" baseline="0" dirty="0" smtClean="0">
                <a:solidFill>
                  <a:schemeClr val="tx1"/>
                </a:solidFill>
                <a:latin typeface="+mn-lt"/>
                <a:ea typeface="+mn-ea"/>
                <a:cs typeface="+mn-cs"/>
              </a:rPr>
              <a:t>Subspecialty Referral Population</a:t>
            </a:r>
          </a:p>
          <a:p>
            <a:r>
              <a:rPr lang="en-US" sz="1200" b="0" i="0" u="none" strike="noStrike" kern="1200" baseline="0" dirty="0" smtClean="0">
                <a:solidFill>
                  <a:schemeClr val="tx1"/>
                </a:solidFill>
                <a:latin typeface="+mn-lt"/>
                <a:ea typeface="+mn-ea"/>
                <a:cs typeface="+mn-cs"/>
              </a:rPr>
              <a:t>Daniel J. Corwin, MD1, Mark R. </a:t>
            </a:r>
            <a:r>
              <a:rPr lang="en-US" sz="1200" b="0" i="0" u="none" strike="noStrike" kern="1200" baseline="0" dirty="0" err="1" smtClean="0">
                <a:solidFill>
                  <a:schemeClr val="tx1"/>
                </a:solidFill>
                <a:latin typeface="+mn-lt"/>
                <a:ea typeface="+mn-ea"/>
                <a:cs typeface="+mn-cs"/>
              </a:rPr>
              <a:t>Zonfrillo</a:t>
            </a:r>
            <a:r>
              <a:rPr lang="en-US" sz="1200" b="0" i="0" u="none" strike="noStrike" kern="1200" baseline="0" dirty="0" smtClean="0">
                <a:solidFill>
                  <a:schemeClr val="tx1"/>
                </a:solidFill>
                <a:latin typeface="+mn-lt"/>
                <a:ea typeface="+mn-ea"/>
                <a:cs typeface="+mn-cs"/>
              </a:rPr>
              <a:t>, MD, MSCE1,2,3,4, Christina L. Master, MD4,5, Kristy B. </a:t>
            </a:r>
            <a:r>
              <a:rPr lang="en-US" sz="1200" b="0" i="0" u="none" strike="noStrike" kern="1200" baseline="0" dirty="0" err="1" smtClean="0">
                <a:solidFill>
                  <a:schemeClr val="tx1"/>
                </a:solidFill>
                <a:latin typeface="+mn-lt"/>
                <a:ea typeface="+mn-ea"/>
                <a:cs typeface="+mn-cs"/>
              </a:rPr>
              <a:t>Arbogast</a:t>
            </a:r>
            <a:r>
              <a:rPr lang="en-US" sz="1200" b="0" i="0" u="none" strike="noStrike" kern="1200" baseline="0" dirty="0" smtClean="0">
                <a:solidFill>
                  <a:schemeClr val="tx1"/>
                </a:solidFill>
                <a:latin typeface="+mn-lt"/>
                <a:ea typeface="+mn-ea"/>
                <a:cs typeface="+mn-cs"/>
              </a:rPr>
              <a:t>, PhD1,2,4,</a:t>
            </a:r>
          </a:p>
          <a:p>
            <a:r>
              <a:rPr lang="en-US" sz="1200" b="0" i="0" u="none" strike="noStrike" kern="1200" baseline="0" dirty="0" smtClean="0">
                <a:solidFill>
                  <a:schemeClr val="tx1"/>
                </a:solidFill>
                <a:latin typeface="+mn-lt"/>
                <a:ea typeface="+mn-ea"/>
                <a:cs typeface="+mn-cs"/>
              </a:rPr>
              <a:t>Matthew F. Grady, MD4,5, </a:t>
            </a:r>
            <a:r>
              <a:rPr lang="en-US" sz="1200" b="0" i="0" u="none" strike="noStrike" kern="1200" baseline="0" dirty="0" err="1" smtClean="0">
                <a:solidFill>
                  <a:schemeClr val="tx1"/>
                </a:solidFill>
                <a:latin typeface="+mn-lt"/>
                <a:ea typeface="+mn-ea"/>
                <a:cs typeface="+mn-cs"/>
              </a:rPr>
              <a:t>Roni</a:t>
            </a:r>
            <a:r>
              <a:rPr lang="en-US" sz="1200" b="0" i="0" u="none" strike="noStrike" kern="1200" baseline="0" dirty="0" smtClean="0">
                <a:solidFill>
                  <a:schemeClr val="tx1"/>
                </a:solidFill>
                <a:latin typeface="+mn-lt"/>
                <a:ea typeface="+mn-ea"/>
                <a:cs typeface="+mn-cs"/>
              </a:rPr>
              <a:t> L. Robinson, MSN, CRNP5, Arlene M. Goodman, MD5, and Douglas J. </a:t>
            </a:r>
            <a:r>
              <a:rPr lang="en-US" sz="1200" b="0" i="0" u="none" strike="noStrike" kern="1200" baseline="0" dirty="0" err="1" smtClean="0">
                <a:solidFill>
                  <a:schemeClr val="tx1"/>
                </a:solidFill>
                <a:latin typeface="+mn-lt"/>
                <a:ea typeface="+mn-ea"/>
                <a:cs typeface="+mn-cs"/>
              </a:rPr>
              <a:t>Wiebe</a:t>
            </a:r>
            <a:r>
              <a:rPr lang="en-US" sz="1200" b="0" i="0" u="none" strike="noStrike" kern="1200" baseline="0" dirty="0" smtClean="0">
                <a:solidFill>
                  <a:schemeClr val="tx1"/>
                </a:solidFill>
                <a:latin typeface="+mn-lt"/>
                <a:ea typeface="+mn-ea"/>
                <a:cs typeface="+mn-cs"/>
              </a:rPr>
              <a:t>, PhD3,4</a:t>
            </a:r>
          </a:p>
          <a:p>
            <a:r>
              <a:rPr lang="en-US" sz="1200" b="0" i="0" u="none" strike="noStrike" kern="1200" baseline="0" dirty="0" smtClean="0">
                <a:solidFill>
                  <a:schemeClr val="tx1"/>
                </a:solidFill>
                <a:latin typeface="+mn-lt"/>
                <a:ea typeface="+mn-ea"/>
                <a:cs typeface="+mn-cs"/>
              </a:rPr>
              <a:t>Objective To identify pre-existing characteristics associated with prolonged recovery from concussion in a sample</a:t>
            </a:r>
          </a:p>
          <a:p>
            <a:r>
              <a:rPr lang="en-US" sz="1200" b="0" i="0" u="none" strike="noStrike" kern="1200" baseline="0" dirty="0" smtClean="0">
                <a:solidFill>
                  <a:schemeClr val="tx1"/>
                </a:solidFill>
                <a:latin typeface="+mn-lt"/>
                <a:ea typeface="+mn-ea"/>
                <a:cs typeface="+mn-cs"/>
              </a:rPr>
              <a:t>of patients referred to a pediatric sports medicine clinic.</a:t>
            </a:r>
          </a:p>
          <a:p>
            <a:r>
              <a:rPr lang="en-US" sz="1200" b="0" i="0" u="none" strike="noStrike" kern="1200" baseline="0" dirty="0" smtClean="0">
                <a:solidFill>
                  <a:schemeClr val="tx1"/>
                </a:solidFill>
                <a:latin typeface="+mn-lt"/>
                <a:ea typeface="+mn-ea"/>
                <a:cs typeface="+mn-cs"/>
              </a:rPr>
              <a:t>Study design This was a retrospective, exploratory cohort study of 247 patients age 5-18 years with concussion</a:t>
            </a:r>
          </a:p>
          <a:p>
            <a:r>
              <a:rPr lang="en-US" sz="1200" b="0" i="0" u="none" strike="noStrike" kern="1200" baseline="0" dirty="0" smtClean="0">
                <a:solidFill>
                  <a:schemeClr val="tx1"/>
                </a:solidFill>
                <a:latin typeface="+mn-lt"/>
                <a:ea typeface="+mn-ea"/>
                <a:cs typeface="+mn-cs"/>
              </a:rPr>
              <a:t>referred to a tertiary pediatric hospital-affiliated sports medicine clinic from July 1, 2010, through December 31,</a:t>
            </a:r>
          </a:p>
          <a:p>
            <a:r>
              <a:rPr lang="en-US" sz="1200" b="0" i="0" u="none" strike="noStrike" kern="1200" baseline="0" dirty="0" smtClean="0">
                <a:solidFill>
                  <a:schemeClr val="tx1"/>
                </a:solidFill>
                <a:latin typeface="+mn-lt"/>
                <a:ea typeface="+mn-ea"/>
                <a:cs typeface="+mn-cs"/>
              </a:rPr>
              <a:t>2011. A random sample of all eligible patient visits (3740) was chosen for further review and abstraction. Statistical</a:t>
            </a:r>
          </a:p>
          <a:p>
            <a:r>
              <a:rPr lang="en-US" sz="1200" b="0" i="0" u="none" strike="noStrike" kern="1200" baseline="0" dirty="0" smtClean="0">
                <a:solidFill>
                  <a:schemeClr val="tx1"/>
                </a:solidFill>
                <a:latin typeface="+mn-lt"/>
                <a:ea typeface="+mn-ea"/>
                <a:cs typeface="+mn-cs"/>
              </a:rPr>
              <a:t>comparisons between subsets of patients were conducted using exact c2 tests, logistic regression, </a:t>
            </a:r>
            <a:r>
              <a:rPr lang="en-US" sz="1200" b="0" i="0" u="none" strike="noStrike" kern="1200" baseline="0" dirty="0" err="1" smtClean="0">
                <a:solidFill>
                  <a:schemeClr val="tx1"/>
                </a:solidFill>
                <a:latin typeface="+mn-lt"/>
                <a:ea typeface="+mn-ea"/>
                <a:cs typeface="+mn-cs"/>
              </a:rPr>
              <a:t>quantile</a:t>
            </a:r>
            <a:r>
              <a:rPr lang="en-US" sz="1200" b="0" i="0" u="none" strike="noStrike" kern="1200" baseline="0" dirty="0" smtClean="0">
                <a:solidFill>
                  <a:schemeClr val="tx1"/>
                </a:solidFill>
                <a:latin typeface="+mn-lt"/>
                <a:ea typeface="+mn-ea"/>
                <a:cs typeface="+mn-cs"/>
              </a:rPr>
              <a:t> regression,</a:t>
            </a:r>
          </a:p>
          <a:p>
            <a:r>
              <a:rPr lang="en-US" sz="1200" b="0" i="0" u="none" strike="noStrike" kern="1200" baseline="0" dirty="0" smtClean="0">
                <a:solidFill>
                  <a:schemeClr val="tx1"/>
                </a:solidFill>
                <a:latin typeface="+mn-lt"/>
                <a:ea typeface="+mn-ea"/>
                <a:cs typeface="+mn-cs"/>
              </a:rPr>
              <a:t>and Kaplan-Meier survival curves.</a:t>
            </a:r>
          </a:p>
          <a:p>
            <a:r>
              <a:rPr lang="en-US" sz="1200" b="0" i="0" u="none" strike="noStrike" kern="1200" baseline="0" dirty="0" smtClean="0">
                <a:solidFill>
                  <a:schemeClr val="tx1"/>
                </a:solidFill>
                <a:latin typeface="+mn-lt"/>
                <a:ea typeface="+mn-ea"/>
                <a:cs typeface="+mn-cs"/>
              </a:rPr>
              <a:t>Results The median time until returning to school part-time was 12 days (IQR 6-21); until returning to</a:t>
            </a:r>
          </a:p>
          <a:p>
            <a:r>
              <a:rPr lang="en-US" sz="1200" b="0" i="0" u="none" strike="noStrike" kern="1200" baseline="0" dirty="0" smtClean="0">
                <a:solidFill>
                  <a:schemeClr val="tx1"/>
                </a:solidFill>
                <a:latin typeface="+mn-lt"/>
                <a:ea typeface="+mn-ea"/>
                <a:cs typeface="+mn-cs"/>
              </a:rPr>
              <a:t>school full-time without accommodations was 35 days (IQR 11-105); until becoming symptom-free was</a:t>
            </a:r>
          </a:p>
          <a:p>
            <a:r>
              <a:rPr lang="en-US" sz="1200" b="0" i="0" u="none" strike="noStrike" kern="1200" baseline="0" dirty="0" smtClean="0">
                <a:solidFill>
                  <a:schemeClr val="tx1"/>
                </a:solidFill>
                <a:latin typeface="+mn-lt"/>
                <a:ea typeface="+mn-ea"/>
                <a:cs typeface="+mn-cs"/>
              </a:rPr>
              <a:t>64 days (IQR 18-119); and until being fully cleared to return to sports was 75 days (IQR 30-153). Furthermore,</a:t>
            </a:r>
          </a:p>
          <a:p>
            <a:r>
              <a:rPr lang="en-US" sz="1200" b="0" i="0" u="none" strike="noStrike" kern="1200" baseline="0" dirty="0" smtClean="0">
                <a:solidFill>
                  <a:schemeClr val="tx1"/>
                </a:solidFill>
                <a:latin typeface="+mn-lt"/>
                <a:ea typeface="+mn-ea"/>
                <a:cs typeface="+mn-cs"/>
              </a:rPr>
              <a:t>73% of all patients were symptomatic for &gt;4 weeks, 73% were prescribed some form of school</a:t>
            </a:r>
          </a:p>
          <a:p>
            <a:r>
              <a:rPr lang="en-US" sz="1200" b="0" i="0" u="none" strike="noStrike" kern="1200" baseline="0" dirty="0" smtClean="0">
                <a:solidFill>
                  <a:schemeClr val="tx1"/>
                </a:solidFill>
                <a:latin typeface="+mn-lt"/>
                <a:ea typeface="+mn-ea"/>
                <a:cs typeface="+mn-cs"/>
              </a:rPr>
              <a:t>accommodation, and 61% reported a decline in grades. Characteristics associated with a prolonged recovery</a:t>
            </a:r>
          </a:p>
          <a:p>
            <a:r>
              <a:rPr lang="en-US" sz="1200" b="0" i="0" u="none" strike="noStrike" kern="1200" baseline="0" dirty="0" smtClean="0">
                <a:solidFill>
                  <a:schemeClr val="tx1"/>
                </a:solidFill>
                <a:latin typeface="+mn-lt"/>
                <a:ea typeface="+mn-ea"/>
                <a:cs typeface="+mn-cs"/>
              </a:rPr>
              <a:t>included a history of depression or anxiety; an initial complaint of dizziness; abnormal convergence or</a:t>
            </a:r>
          </a:p>
          <a:p>
            <a:r>
              <a:rPr lang="en-US" sz="1200" b="0" i="0" u="none" strike="noStrike" kern="1200" baseline="0" dirty="0" smtClean="0">
                <a:solidFill>
                  <a:schemeClr val="tx1"/>
                </a:solidFill>
                <a:latin typeface="+mn-lt"/>
                <a:ea typeface="+mn-ea"/>
                <a:cs typeface="+mn-cs"/>
              </a:rPr>
              <a:t>symptom provocation following </a:t>
            </a:r>
            <a:r>
              <a:rPr lang="en-US" sz="1200" b="0" i="0" u="none" strike="noStrike" kern="1200" baseline="0" dirty="0" err="1" smtClean="0">
                <a:solidFill>
                  <a:schemeClr val="tx1"/>
                </a:solidFill>
                <a:latin typeface="+mn-lt"/>
                <a:ea typeface="+mn-ea"/>
                <a:cs typeface="+mn-cs"/>
              </a:rPr>
              <a:t>oculomotor</a:t>
            </a:r>
            <a:r>
              <a:rPr lang="en-US" sz="1200" b="0" i="0" u="none" strike="noStrike" kern="1200" baseline="0" dirty="0" smtClean="0">
                <a:solidFill>
                  <a:schemeClr val="tx1"/>
                </a:solidFill>
                <a:latin typeface="+mn-lt"/>
                <a:ea typeface="+mn-ea"/>
                <a:cs typeface="+mn-cs"/>
              </a:rPr>
              <a:t> examination on physical examination; and history of prior</a:t>
            </a:r>
          </a:p>
          <a:p>
            <a:r>
              <a:rPr lang="en-US" sz="1200" b="0" i="0" u="none" strike="noStrike" kern="1200" baseline="0" dirty="0" smtClean="0">
                <a:solidFill>
                  <a:schemeClr val="tx1"/>
                </a:solidFill>
                <a:latin typeface="+mn-lt"/>
                <a:ea typeface="+mn-ea"/>
                <a:cs typeface="+mn-cs"/>
              </a:rPr>
              <a:t>concussion.</a:t>
            </a:r>
          </a:p>
          <a:p>
            <a:r>
              <a:rPr lang="en-US" sz="1200" b="0" i="0" u="none" strike="noStrike" kern="1200" baseline="0" dirty="0" smtClean="0">
                <a:solidFill>
                  <a:schemeClr val="tx1"/>
                </a:solidFill>
                <a:latin typeface="+mn-lt"/>
                <a:ea typeface="+mn-ea"/>
                <a:cs typeface="+mn-cs"/>
              </a:rPr>
              <a:t>Conclusions Pediatric and adolescent patients with concussion may experience cognitive and emotional</a:t>
            </a:r>
          </a:p>
          <a:p>
            <a:r>
              <a:rPr lang="en-US" sz="1200" b="0" i="0" u="none" strike="noStrike" kern="1200" baseline="0" dirty="0" smtClean="0">
                <a:solidFill>
                  <a:schemeClr val="tx1"/>
                </a:solidFill>
                <a:latin typeface="+mn-lt"/>
                <a:ea typeface="+mn-ea"/>
                <a:cs typeface="+mn-cs"/>
              </a:rPr>
              <a:t>morbidity that can last for several months following injury. Clinicians should consider specific pre-existing characteristics</a:t>
            </a:r>
          </a:p>
          <a:p>
            <a:r>
              <a:rPr lang="en-US" sz="1200" b="0" i="0" u="none" strike="noStrike" kern="1200" baseline="0" dirty="0" smtClean="0">
                <a:solidFill>
                  <a:schemeClr val="tx1"/>
                </a:solidFill>
                <a:latin typeface="+mn-lt"/>
                <a:ea typeface="+mn-ea"/>
                <a:cs typeface="+mn-cs"/>
              </a:rPr>
              <a:t>and presenting symptoms that may be associated with a more complicated recovery for concussion</a:t>
            </a:r>
          </a:p>
          <a:p>
            <a:r>
              <a:rPr lang="fr-FR" sz="1200" b="0" i="0" u="none" strike="noStrike" kern="1200" baseline="0" dirty="0" smtClean="0">
                <a:solidFill>
                  <a:schemeClr val="tx1"/>
                </a:solidFill>
                <a:latin typeface="+mn-lt"/>
                <a:ea typeface="+mn-ea"/>
                <a:cs typeface="+mn-cs"/>
              </a:rPr>
              <a:t>patients. (J </a:t>
            </a:r>
            <a:r>
              <a:rPr lang="fr-FR" sz="1200" b="0" i="0" u="none" strike="noStrike" kern="1200" baseline="0" dirty="0" err="1" smtClean="0">
                <a:solidFill>
                  <a:schemeClr val="tx1"/>
                </a:solidFill>
                <a:latin typeface="+mn-lt"/>
                <a:ea typeface="+mn-ea"/>
                <a:cs typeface="+mn-cs"/>
              </a:rPr>
              <a:t>Pediatr</a:t>
            </a:r>
            <a:r>
              <a:rPr lang="fr-FR" sz="1200" b="0" i="0" u="none" strike="noStrike" kern="1200" baseline="0" dirty="0" smtClean="0">
                <a:solidFill>
                  <a:schemeClr val="tx1"/>
                </a:solidFill>
                <a:latin typeface="+mn-lt"/>
                <a:ea typeface="+mn-ea"/>
                <a:cs typeface="+mn-cs"/>
              </a:rPr>
              <a:t> 2014;165:1207-15).</a:t>
            </a:r>
            <a:endParaRPr lang="en-US" dirty="0"/>
          </a:p>
        </p:txBody>
      </p:sp>
      <p:sp>
        <p:nvSpPr>
          <p:cNvPr id="4" name="Slide Number Placeholder 3"/>
          <p:cNvSpPr>
            <a:spLocks noGrp="1"/>
          </p:cNvSpPr>
          <p:nvPr>
            <p:ph type="sldNum" sz="quarter" idx="10"/>
          </p:nvPr>
        </p:nvSpPr>
        <p:spPr/>
        <p:txBody>
          <a:bodyPr/>
          <a:lstStyle/>
          <a:p>
            <a:fld id="{7D046CF1-297A-4008-93DE-DB3A13E72B05}" type="slidenum">
              <a:rPr lang="en-US" smtClean="0"/>
              <a:pPr/>
              <a:t>48</a:t>
            </a:fld>
            <a:endParaRPr lang="en-US"/>
          </a:p>
        </p:txBody>
      </p:sp>
    </p:spTree>
    <p:extLst>
      <p:ext uri="{BB962C8B-B14F-4D97-AF65-F5344CB8AC3E}">
        <p14:creationId xmlns:p14="http://schemas.microsoft.com/office/powerpoint/2010/main" val="4293482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Brief </a:t>
            </a:r>
            <a:r>
              <a:rPr lang="en-US" sz="1200" kern="1200" dirty="0" err="1" smtClean="0">
                <a:solidFill>
                  <a:schemeClr val="tx1"/>
                </a:solidFill>
                <a:effectLst/>
                <a:latin typeface="+mn-lt"/>
                <a:ea typeface="+mn-ea"/>
                <a:cs typeface="+mn-cs"/>
              </a:rPr>
              <a:t>computerised</a:t>
            </a:r>
            <a:r>
              <a:rPr lang="en-US" sz="1200" kern="1200" dirty="0" smtClean="0">
                <a:solidFill>
                  <a:schemeClr val="tx1"/>
                </a:solidFill>
                <a:effectLst/>
                <a:latin typeface="+mn-lt"/>
                <a:ea typeface="+mn-ea"/>
                <a:cs typeface="+mn-cs"/>
              </a:rPr>
              <a:t> cognitive evaluation tools are a commonly </a:t>
            </a:r>
            <a:r>
              <a:rPr lang="en-US" sz="1200" kern="1200" dirty="0" err="1" smtClean="0">
                <a:solidFill>
                  <a:schemeClr val="tx1"/>
                </a:solidFill>
                <a:effectLst/>
                <a:latin typeface="+mn-lt"/>
                <a:ea typeface="+mn-ea"/>
                <a:cs typeface="+mn-cs"/>
              </a:rPr>
              <a:t>utilised</a:t>
            </a:r>
            <a:r>
              <a:rPr lang="en-US" sz="1200" kern="1200" dirty="0" smtClean="0">
                <a:solidFill>
                  <a:schemeClr val="tx1"/>
                </a:solidFill>
                <a:effectLst/>
                <a:latin typeface="+mn-lt"/>
                <a:ea typeface="+mn-ea"/>
                <a:cs typeface="+mn-cs"/>
              </a:rPr>
              <a:t> component of these assessments worldwide given the logistical limitation in accessing trained neuropsychologists. However, it should be noted that these are not substitutes for complete NP assessment. Baseline or pre-season NP testing was considered by the panel and was not felt to be required as a mandatory aspect of every assessment; however, it may be helpful or add useful information to the overall interpretation of these tests. It also provides an additional educative opportunity for the healthcare provider to discuss the significance of this injury with the athlete.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recommend that child and adolescent guidelines refer to individuals 18 years or less. Child-specific paradigms for SRC should apply to children aged 5–12 years, and adolescent-specific paradigms should apply to those aged 13–18 years. The literature does not adequately address the question of age groups in which children with SRC should be managed differently from adults. No studies have addressed whether SRC signs and symptoms differ from adults. The expected duration of symptoms in children with SRC is up to 4 weeks, and further research is required to identify predictors of prolonged recovery. It is recommended that age-specific validated symptom-rating scales be used in SRC assessment, and further research is required to establish the role and utility of </a:t>
            </a:r>
            <a:r>
              <a:rPr lang="en-US" sz="1200" kern="1200" dirty="0" err="1" smtClean="0">
                <a:solidFill>
                  <a:schemeClr val="tx1"/>
                </a:solidFill>
                <a:effectLst/>
                <a:latin typeface="+mn-lt"/>
                <a:ea typeface="+mn-ea"/>
                <a:cs typeface="+mn-cs"/>
              </a:rPr>
              <a:t>computerised</a:t>
            </a:r>
            <a:r>
              <a:rPr lang="en-US" sz="1200" kern="1200" dirty="0" smtClean="0">
                <a:solidFill>
                  <a:schemeClr val="tx1"/>
                </a:solidFill>
                <a:effectLst/>
                <a:latin typeface="+mn-lt"/>
                <a:ea typeface="+mn-ea"/>
                <a:cs typeface="+mn-cs"/>
              </a:rPr>
              <a:t> NP testing in this age group. Similar to adults, a brief period of physical and cognitive rest is advised after SRC followed by symptom-limited resumption of activity. Schools are encouraged to have an SRC policy that include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Refer</a:t>
            </a:r>
          </a:p>
          <a:p>
            <a:r>
              <a:rPr lang="en-US" sz="1200" kern="1200" dirty="0" smtClean="0">
                <a:solidFill>
                  <a:schemeClr val="tx1"/>
                </a:solidFill>
                <a:effectLst/>
                <a:latin typeface="+mn-lt"/>
                <a:ea typeface="+mn-ea"/>
                <a:cs typeface="+mn-cs"/>
              </a:rPr>
              <a:t>Persistent symptoms</a:t>
            </a:r>
          </a:p>
          <a:p>
            <a:r>
              <a:rPr lang="en-US" sz="1200" kern="1200" dirty="0" smtClean="0">
                <a:solidFill>
                  <a:schemeClr val="tx1"/>
                </a:solidFill>
                <a:effectLst/>
                <a:latin typeface="+mn-lt"/>
                <a:ea typeface="+mn-ea"/>
                <a:cs typeface="+mn-cs"/>
              </a:rPr>
              <a:t>A standard definition for persistent post-concussive symptoms is</a:t>
            </a:r>
          </a:p>
          <a:p>
            <a:r>
              <a:rPr lang="en-US" sz="1200" kern="1200" dirty="0" smtClean="0">
                <a:solidFill>
                  <a:schemeClr val="tx1"/>
                </a:solidFill>
                <a:effectLst/>
                <a:latin typeface="+mn-lt"/>
                <a:ea typeface="+mn-ea"/>
                <a:cs typeface="+mn-cs"/>
              </a:rPr>
              <a:t>needed to ensure consistency in clinical management and research</a:t>
            </a:r>
          </a:p>
          <a:p>
            <a:r>
              <a:rPr lang="en-US" sz="1200" kern="1200" dirty="0" smtClean="0">
                <a:solidFill>
                  <a:schemeClr val="tx1"/>
                </a:solidFill>
                <a:effectLst/>
                <a:latin typeface="+mn-lt"/>
                <a:ea typeface="+mn-ea"/>
                <a:cs typeface="+mn-cs"/>
              </a:rPr>
              <a:t>outcomes. The Berlin expert consensus is that use of the term</a:t>
            </a:r>
          </a:p>
          <a:p>
            <a:r>
              <a:rPr lang="en-US" sz="1200" kern="1200" dirty="0" smtClean="0">
                <a:solidFill>
                  <a:schemeClr val="tx1"/>
                </a:solidFill>
                <a:effectLst/>
                <a:latin typeface="+mn-lt"/>
                <a:ea typeface="+mn-ea"/>
                <a:cs typeface="+mn-cs"/>
              </a:rPr>
              <a:t>‘persistent symptoms’ following SRC should reflect failure of</a:t>
            </a:r>
          </a:p>
          <a:p>
            <a:r>
              <a:rPr lang="en-US" sz="1200" kern="1200" dirty="0" smtClean="0">
                <a:solidFill>
                  <a:schemeClr val="tx1"/>
                </a:solidFill>
                <a:effectLst/>
                <a:latin typeface="+mn-lt"/>
                <a:ea typeface="+mn-ea"/>
                <a:cs typeface="+mn-cs"/>
              </a:rPr>
              <a:t>normal clinical recovery—that is, symptoms that persist beyond</a:t>
            </a:r>
          </a:p>
          <a:p>
            <a:r>
              <a:rPr lang="en-US" sz="1200" kern="1200" dirty="0" smtClean="0">
                <a:solidFill>
                  <a:schemeClr val="tx1"/>
                </a:solidFill>
                <a:effectLst/>
                <a:latin typeface="+mn-lt"/>
                <a:ea typeface="+mn-ea"/>
                <a:cs typeface="+mn-cs"/>
              </a:rPr>
              <a:t>expected time frames (</a:t>
            </a:r>
            <a:r>
              <a:rPr lang="en-US" sz="1200" kern="1200" dirty="0" err="1"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&gt;10–14 days in adults and &gt;4 weeks</a:t>
            </a:r>
          </a:p>
          <a:p>
            <a:r>
              <a:rPr lang="en-US" sz="1200" kern="1200" dirty="0" smtClean="0">
                <a:solidFill>
                  <a:schemeClr val="tx1"/>
                </a:solidFill>
                <a:effectLst/>
                <a:latin typeface="+mn-lt"/>
                <a:ea typeface="+mn-ea"/>
                <a:cs typeface="+mn-cs"/>
              </a:rPr>
              <a:t>in children).</a:t>
            </a:r>
          </a:p>
          <a:p>
            <a:r>
              <a:rPr lang="en-US" sz="1200" kern="1200" dirty="0" smtClean="0">
                <a:solidFill>
                  <a:schemeClr val="tx1"/>
                </a:solidFill>
                <a:effectLst/>
                <a:latin typeface="+mn-lt"/>
                <a:ea typeface="+mn-ea"/>
                <a:cs typeface="+mn-cs"/>
              </a:rPr>
              <a:t>‘Persistent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D046CF1-297A-4008-93DE-DB3A13E72B05}" type="slidenum">
              <a:rPr lang="en-US" smtClean="0"/>
              <a:pPr/>
              <a:t>49</a:t>
            </a:fld>
            <a:endParaRPr lang="en-US"/>
          </a:p>
        </p:txBody>
      </p:sp>
    </p:spTree>
    <p:extLst>
      <p:ext uri="{BB962C8B-B14F-4D97-AF65-F5344CB8AC3E}">
        <p14:creationId xmlns:p14="http://schemas.microsoft.com/office/powerpoint/2010/main" val="3679699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sz="1200" u="sng" kern="1200" dirty="0" smtClean="0">
                <a:solidFill>
                  <a:schemeClr val="tx1"/>
                </a:solidFill>
                <a:latin typeface="+mn-lt"/>
                <a:ea typeface="+mn-ea"/>
                <a:cs typeface="+mn-cs"/>
              </a:rPr>
              <a:t>Other</a:t>
            </a:r>
            <a:r>
              <a:rPr lang="en-US" sz="1200" u="sng" kern="1200" baseline="0" dirty="0" smtClean="0">
                <a:solidFill>
                  <a:schemeClr val="tx1"/>
                </a:solidFill>
                <a:latin typeface="+mn-lt"/>
                <a:ea typeface="+mn-ea"/>
                <a:cs typeface="+mn-cs"/>
              </a:rPr>
              <a:t> potential key centers</a:t>
            </a:r>
            <a:r>
              <a:rPr lang="en-US" sz="1200" u="sng" kern="1200" dirty="0" smtClean="0">
                <a:solidFill>
                  <a:schemeClr val="tx1"/>
                </a:solidFill>
                <a:latin typeface="+mn-lt"/>
                <a:ea typeface="+mn-ea"/>
                <a:cs typeface="+mn-cs"/>
              </a:rPr>
              <a:t>:</a:t>
            </a:r>
          </a:p>
          <a:p>
            <a:pPr lvl="1"/>
            <a:r>
              <a:rPr lang="en-US" sz="1200" kern="1200" dirty="0" smtClean="0">
                <a:solidFill>
                  <a:schemeClr val="tx1"/>
                </a:solidFill>
                <a:latin typeface="+mn-lt"/>
                <a:ea typeface="+mn-ea"/>
                <a:cs typeface="+mn-cs"/>
              </a:rPr>
              <a:t>Vision Science Center:  Steven J. </a:t>
            </a:r>
            <a:r>
              <a:rPr lang="en-US" sz="1200" kern="1200" dirty="0" err="1" smtClean="0">
                <a:solidFill>
                  <a:schemeClr val="tx1"/>
                </a:solidFill>
                <a:latin typeface="+mn-lt"/>
                <a:ea typeface="+mn-ea"/>
                <a:cs typeface="+mn-cs"/>
              </a:rPr>
              <a:t>Pitler</a:t>
            </a:r>
            <a:r>
              <a:rPr lang="en-US" sz="1200" kern="1200" dirty="0" smtClean="0">
                <a:solidFill>
                  <a:schemeClr val="tx1"/>
                </a:solidFill>
                <a:latin typeface="+mn-lt"/>
                <a:ea typeface="+mn-ea"/>
                <a:cs typeface="+mn-cs"/>
              </a:rPr>
              <a:t>, PhD</a:t>
            </a:r>
          </a:p>
          <a:p>
            <a:pPr lvl="1"/>
            <a:r>
              <a:rPr lang="en-US" sz="1200" kern="1200" dirty="0" smtClean="0">
                <a:solidFill>
                  <a:schemeClr val="tx1"/>
                </a:solidFill>
                <a:latin typeface="+mn-lt"/>
                <a:ea typeface="+mn-ea"/>
                <a:cs typeface="+mn-cs"/>
              </a:rPr>
              <a:t>Center for Free Radical Biology:  Victor Darley-</a:t>
            </a:r>
            <a:r>
              <a:rPr lang="en-US" sz="1200" kern="1200" dirty="0" err="1" smtClean="0">
                <a:solidFill>
                  <a:schemeClr val="tx1"/>
                </a:solidFill>
                <a:latin typeface="+mn-lt"/>
                <a:ea typeface="+mn-ea"/>
                <a:cs typeface="+mn-cs"/>
              </a:rPr>
              <a:t>Usmar</a:t>
            </a:r>
            <a:r>
              <a:rPr lang="en-US" sz="1200" kern="1200" dirty="0" smtClean="0">
                <a:solidFill>
                  <a:schemeClr val="tx1"/>
                </a:solidFill>
                <a:latin typeface="+mn-lt"/>
                <a:ea typeface="+mn-ea"/>
                <a:cs typeface="+mn-cs"/>
              </a:rPr>
              <a:t>, PhD</a:t>
            </a:r>
          </a:p>
          <a:p>
            <a:pPr lvl="1"/>
            <a:r>
              <a:rPr lang="en-US" sz="1200" kern="1200" dirty="0" smtClean="0">
                <a:solidFill>
                  <a:schemeClr val="tx1"/>
                </a:solidFill>
                <a:latin typeface="+mn-lt"/>
                <a:ea typeface="+mn-ea"/>
                <a:cs typeface="+mn-cs"/>
              </a:rPr>
              <a:t>Center for Study of Community Health:  Max Michael, MD</a:t>
            </a:r>
          </a:p>
          <a:p>
            <a:pPr lvl="1"/>
            <a:r>
              <a:rPr lang="en-US" sz="1200" kern="1200" dirty="0" smtClean="0">
                <a:solidFill>
                  <a:schemeClr val="tx1"/>
                </a:solidFill>
                <a:latin typeface="+mn-lt"/>
                <a:ea typeface="+mn-ea"/>
                <a:cs typeface="+mn-cs"/>
              </a:rPr>
              <a:t>Center for Clinical and Translational Science: Robert P. Kimberly, MD</a:t>
            </a:r>
          </a:p>
          <a:p>
            <a:pPr lvl="1"/>
            <a:r>
              <a:rPr lang="en-US" sz="1200" kern="1200" dirty="0" err="1" smtClean="0">
                <a:solidFill>
                  <a:schemeClr val="tx1"/>
                </a:solidFill>
                <a:latin typeface="+mn-lt"/>
                <a:ea typeface="+mn-ea"/>
                <a:cs typeface="+mn-cs"/>
              </a:rPr>
              <a:t>Civitan</a:t>
            </a:r>
            <a:r>
              <a:rPr lang="en-US" sz="1200" kern="1200" dirty="0" smtClean="0">
                <a:solidFill>
                  <a:schemeClr val="tx1"/>
                </a:solidFill>
                <a:latin typeface="+mn-lt"/>
                <a:ea typeface="+mn-ea"/>
                <a:cs typeface="+mn-cs"/>
              </a:rPr>
              <a:t> International Research Center:  </a:t>
            </a:r>
            <a:r>
              <a:rPr lang="en-US" sz="1200" kern="1200" dirty="0" err="1" smtClean="0">
                <a:solidFill>
                  <a:schemeClr val="tx1"/>
                </a:solidFill>
                <a:latin typeface="+mn-lt"/>
                <a:ea typeface="+mn-ea"/>
                <a:cs typeface="+mn-cs"/>
              </a:rPr>
              <a:t>Harald</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Sontheimer</a:t>
            </a:r>
            <a:r>
              <a:rPr lang="en-US" sz="1200" kern="1200" dirty="0" smtClean="0">
                <a:solidFill>
                  <a:schemeClr val="tx1"/>
                </a:solidFill>
                <a:latin typeface="+mn-lt"/>
                <a:ea typeface="+mn-ea"/>
                <a:cs typeface="+mn-cs"/>
              </a:rPr>
              <a:t>, PhD)</a:t>
            </a:r>
          </a:p>
          <a:p>
            <a:r>
              <a:rPr lang="en-US" dirty="0" smtClean="0"/>
              <a:t/>
            </a:r>
            <a:br>
              <a:rPr lang="en-US" dirty="0" smtClean="0"/>
            </a:br>
            <a:endParaRPr lang="en-US" dirty="0" smtClean="0"/>
          </a:p>
        </p:txBody>
      </p:sp>
      <p:sp>
        <p:nvSpPr>
          <p:cNvPr id="4" name="Slide Number Placeholder 3"/>
          <p:cNvSpPr>
            <a:spLocks noGrp="1"/>
          </p:cNvSpPr>
          <p:nvPr>
            <p:ph type="sldNum" sz="quarter" idx="10"/>
          </p:nvPr>
        </p:nvSpPr>
        <p:spPr/>
        <p:txBody>
          <a:bodyPr/>
          <a:lstStyle/>
          <a:p>
            <a:fld id="{7D046CF1-297A-4008-93DE-DB3A13E72B0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772500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smtClean="0"/>
              <a:t>(how</a:t>
            </a:r>
            <a:r>
              <a:rPr lang="en-US" baseline="0" dirty="0" smtClean="0"/>
              <a:t> did you get off the field? Who was next to you on the field? What was the score? Who were you playing?)</a:t>
            </a:r>
            <a:endParaRPr lang="en-US" dirty="0" smtClean="0"/>
          </a:p>
          <a:p>
            <a:r>
              <a:rPr lang="en-US" dirty="0" smtClean="0"/>
              <a:t>Predicting Recovery Patterns After Sport-Related Concussion.</a:t>
            </a:r>
          </a:p>
          <a:p>
            <a:endParaRPr lang="en-US" dirty="0" smtClean="0"/>
          </a:p>
          <a:p>
            <a:r>
              <a:rPr lang="en-US" dirty="0" smtClean="0"/>
              <a:t>Teel EF1, Marshall SW2,3, Shankar V4, McCrea M, </a:t>
            </a:r>
            <a:r>
              <a:rPr lang="en-US" dirty="0" err="1" smtClean="0"/>
              <a:t>Guskiewicz</a:t>
            </a:r>
            <a:r>
              <a:rPr lang="en-US" dirty="0" smtClean="0"/>
              <a:t> KM1,2.</a:t>
            </a:r>
          </a:p>
          <a:p>
            <a:r>
              <a:rPr lang="en-US" dirty="0" smtClean="0"/>
              <a:t>Author information</a:t>
            </a:r>
          </a:p>
          <a:p>
            <a:r>
              <a:rPr lang="en-US" dirty="0" smtClean="0"/>
              <a:t>1</a:t>
            </a:r>
          </a:p>
          <a:p>
            <a:r>
              <a:rPr lang="en-US" dirty="0" smtClean="0"/>
              <a:t>Matthew </a:t>
            </a:r>
            <a:r>
              <a:rPr lang="en-US" dirty="0" err="1" smtClean="0"/>
              <a:t>Gfeller</a:t>
            </a:r>
            <a:r>
              <a:rPr lang="en-US" dirty="0" smtClean="0"/>
              <a:t> Sport-Related Traumatic Brain Injury Research Center, Department of Exercise and Sport Science, and Curriculum in Human Movement Science, Department of Allied Health Sciences, School of Medicine.</a:t>
            </a:r>
          </a:p>
          <a:p>
            <a:r>
              <a:rPr lang="en-US" dirty="0" smtClean="0"/>
              <a:t>2</a:t>
            </a:r>
          </a:p>
          <a:p>
            <a:r>
              <a:rPr lang="en-US" dirty="0" smtClean="0"/>
              <a:t>Injury Prevention Research Center, and.</a:t>
            </a:r>
          </a:p>
          <a:p>
            <a:r>
              <a:rPr lang="en-US" dirty="0" smtClean="0"/>
              <a:t>3</a:t>
            </a:r>
          </a:p>
          <a:p>
            <a:r>
              <a:rPr lang="en-US" dirty="0" smtClean="0"/>
              <a:t>Department of Epidemiology, The University of North Carolina at Chapel Hill.</a:t>
            </a:r>
          </a:p>
          <a:p>
            <a:r>
              <a:rPr lang="en-US" dirty="0" smtClean="0"/>
              <a:t>4</a:t>
            </a:r>
          </a:p>
          <a:p>
            <a:r>
              <a:rPr lang="en-US" dirty="0" smtClean="0"/>
              <a:t>Department of Epidemiology and Population Health, Albert Einstein College of Medicine, Bronx, NY.</a:t>
            </a:r>
          </a:p>
          <a:p>
            <a:r>
              <a:rPr lang="en-US" dirty="0" smtClean="0"/>
              <a:t>Abstract</a:t>
            </a:r>
          </a:p>
          <a:p>
            <a:r>
              <a:rPr lang="en-US" dirty="0" smtClean="0"/>
              <a:t>CONTEXT:</a:t>
            </a:r>
          </a:p>
          <a:p>
            <a:r>
              <a:rPr lang="en-US" dirty="0" smtClean="0"/>
              <a:t>Clinicians sometimes treat concussed individuals who have amnesia, loss of consciousness (LOC), a concussion history, or certain symptom types more conservatively, but it is unclear whether recovery patterns differ in individuals with these characteristics.</a:t>
            </a:r>
          </a:p>
          <a:p>
            <a:r>
              <a:rPr lang="en-US" dirty="0" smtClean="0"/>
              <a:t>OBJECTIVE:</a:t>
            </a:r>
          </a:p>
          <a:p>
            <a:r>
              <a:rPr lang="en-US" dirty="0" smtClean="0"/>
              <a:t>To determine whether (1) amnesia, LOC, and concussion history influence the acute recovery of symptoms, cognition, and balance; and (2) cognition and balance are influenced by acute symptom type.</a:t>
            </a:r>
          </a:p>
          <a:p>
            <a:r>
              <a:rPr lang="en-US" dirty="0" smtClean="0"/>
              <a:t>DESIGN:</a:t>
            </a:r>
          </a:p>
          <a:p>
            <a:r>
              <a:rPr lang="en-US" dirty="0" smtClean="0"/>
              <a:t>Cohort study.</a:t>
            </a:r>
          </a:p>
          <a:p>
            <a:r>
              <a:rPr lang="en-US" dirty="0" smtClean="0"/>
              <a:t>SETTING:</a:t>
            </a:r>
          </a:p>
          <a:p>
            <a:r>
              <a:rPr lang="en-US" dirty="0" smtClean="0"/>
              <a:t>Seven sports at 26 colleges and 210 high schools.</a:t>
            </a:r>
          </a:p>
          <a:p>
            <a:r>
              <a:rPr lang="en-US" dirty="0" smtClean="0"/>
              <a:t>PATIENTS OR OTHER PARTICIPANTS:</a:t>
            </a:r>
          </a:p>
          <a:p>
            <a:r>
              <a:rPr lang="en-US" dirty="0" smtClean="0"/>
              <a:t>A total of 8905 collegiate (n = 1392) and high school (n = 7513) athletes.</a:t>
            </a:r>
          </a:p>
          <a:p>
            <a:r>
              <a:rPr lang="en-US" dirty="0" smtClean="0"/>
              <a:t>MAIN OUTCOME MEASURE(S):</a:t>
            </a:r>
          </a:p>
          <a:p>
            <a:r>
              <a:rPr lang="en-US" dirty="0" smtClean="0"/>
              <a:t>The Graded Symptom Checklist, Standardized Assessment of Concussion, and Balance Error Scoring System were administered to all athletes during the preseason. To allow us to track recovery patterns, athletes diagnosed with a concussion (n = 375) repeated these assessments immediately after the injury, 3 hours </a:t>
            </a:r>
            <a:r>
              <a:rPr lang="en-US" dirty="0" err="1" smtClean="0"/>
              <a:t>postinjury</a:t>
            </a:r>
            <a:r>
              <a:rPr lang="en-US" dirty="0" smtClean="0"/>
              <a:t>, 1 day </a:t>
            </a:r>
            <a:r>
              <a:rPr lang="en-US" dirty="0" err="1" smtClean="0"/>
              <a:t>postinjury</a:t>
            </a:r>
            <a:r>
              <a:rPr lang="en-US" dirty="0" smtClean="0"/>
              <a:t>, and at 2, 3, 5, 7, and 90 days after injury.</a:t>
            </a:r>
          </a:p>
          <a:p>
            <a:r>
              <a:rPr lang="en-US" dirty="0" smtClean="0"/>
              <a:t>RESULTS:</a:t>
            </a:r>
          </a:p>
          <a:p>
            <a:r>
              <a:rPr lang="en-US" dirty="0" smtClean="0"/>
              <a:t>Athletes who experienced amnesia had markedly greater deficits in and a slower recovery trajectory on measures of symptoms, cognition, and balance. Athletes with 2 or more prior concussions demonstrated poorer balance than those with no previous history. Otherwise, LOC and concussion history largely did not affect symptoms, cognition, or balance. Greater deficits in balance scores were observed in athletes with all symptom types. Regardless of these characteristics, most athletes recovered within 7 to 10 days.</a:t>
            </a:r>
          </a:p>
          <a:p>
            <a:r>
              <a:rPr lang="en-US" dirty="0" smtClean="0"/>
              <a:t>CONCLUSIONS:</a:t>
            </a:r>
          </a:p>
          <a:p>
            <a:r>
              <a:rPr lang="en-US" dirty="0" smtClean="0"/>
              <a:t>Athletes who experienced amnesia had more symptoms and greater deficits in cognition and balance. Symptoms and cognitive or balance deficits were not consistently associated with LOC or concussion history. Acute symptoms had a strong influence on balance scores and, to a lesser extent, on cognition. However, we found no evidence to support more cautious return-to-play decisions for athletes with these characteristics, as group recovery occurred within normal timelines. Our study supports current clinical practice: recommending that athletes be withheld from activity until they are asymptomatic, followed by a graduated return-to-play progression.</a:t>
            </a:r>
          </a:p>
          <a:p>
            <a:r>
              <a:rPr lang="en-US" dirty="0" smtClean="0"/>
              <a:t>KEYWORDS:</a:t>
            </a:r>
          </a:p>
          <a:p>
            <a:r>
              <a:rPr lang="en-US" dirty="0" smtClean="0"/>
              <a:t>Balance Error Scoring System; Standardized Assessment of Concussion; return to play; traumatic brain injuries</a:t>
            </a:r>
          </a:p>
          <a:p>
            <a:r>
              <a:rPr lang="en-US" dirty="0" smtClean="0"/>
              <a:t>PMID: 28387552 PMCID: PMC5384825 [Available on 2018-03-01] DOI: 10.4085/1062-6050-52.1.12</a:t>
            </a:r>
          </a:p>
          <a:p>
            <a:endParaRPr lang="en-US" dirty="0"/>
          </a:p>
        </p:txBody>
      </p:sp>
      <p:sp>
        <p:nvSpPr>
          <p:cNvPr id="4" name="Slide Number Placeholder 3"/>
          <p:cNvSpPr>
            <a:spLocks noGrp="1"/>
          </p:cNvSpPr>
          <p:nvPr>
            <p:ph type="sldNum" sz="quarter" idx="10"/>
          </p:nvPr>
        </p:nvSpPr>
        <p:spPr/>
        <p:txBody>
          <a:bodyPr/>
          <a:lstStyle/>
          <a:p>
            <a:fld id="{7D046CF1-297A-4008-93DE-DB3A13E72B05}" type="slidenum">
              <a:rPr lang="en-US" smtClean="0"/>
              <a:pPr/>
              <a:t>50</a:t>
            </a:fld>
            <a:endParaRPr lang="en-US"/>
          </a:p>
        </p:txBody>
      </p:sp>
    </p:spTree>
    <p:extLst>
      <p:ext uri="{BB962C8B-B14F-4D97-AF65-F5344CB8AC3E}">
        <p14:creationId xmlns:p14="http://schemas.microsoft.com/office/powerpoint/2010/main" val="250329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Lancet Neurol. 2017 Jul;16(7):532-540.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10.1016/S1474-4422(17)30117-5. </a:t>
            </a:r>
            <a:r>
              <a:rPr lang="en-US" sz="1200" kern="1200" dirty="0" err="1" smtClean="0">
                <a:solidFill>
                  <a:schemeClr val="tx1"/>
                </a:solidFill>
                <a:effectLst/>
                <a:latin typeface="+mn-lt"/>
                <a:ea typeface="+mn-ea"/>
                <a:cs typeface="+mn-cs"/>
              </a:rPr>
              <a:t>Epub</a:t>
            </a:r>
            <a:r>
              <a:rPr lang="en-US" sz="1200" kern="1200" dirty="0" smtClean="0">
                <a:solidFill>
                  <a:schemeClr val="tx1"/>
                </a:solidFill>
                <a:effectLst/>
                <a:latin typeface="+mn-lt"/>
                <a:ea typeface="+mn-ea"/>
                <a:cs typeface="+mn-cs"/>
              </a:rPr>
              <a:t> 2017 Jun 13.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Early predictors of outcome after mild traumatic brain injury (UPFRONT): an observational cohort study.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van der </a:t>
            </a:r>
            <a:r>
              <a:rPr lang="en-US" sz="1200" kern="1200" dirty="0" err="1" smtClean="0">
                <a:solidFill>
                  <a:schemeClr val="tx1"/>
                </a:solidFill>
                <a:effectLst/>
                <a:latin typeface="+mn-lt"/>
                <a:ea typeface="+mn-ea"/>
                <a:cs typeface="+mn-cs"/>
              </a:rPr>
              <a:t>Naalt</a:t>
            </a:r>
            <a:r>
              <a:rPr lang="en-US" sz="1200" kern="1200" dirty="0" smtClean="0">
                <a:solidFill>
                  <a:schemeClr val="tx1"/>
                </a:solidFill>
                <a:effectLst/>
                <a:latin typeface="+mn-lt"/>
                <a:ea typeface="+mn-ea"/>
                <a:cs typeface="+mn-cs"/>
              </a:rPr>
              <a:t> J1, Timmerman ME2, de </a:t>
            </a:r>
            <a:r>
              <a:rPr lang="en-US" sz="1200" kern="1200" dirty="0" err="1" smtClean="0">
                <a:solidFill>
                  <a:schemeClr val="tx1"/>
                </a:solidFill>
                <a:effectLst/>
                <a:latin typeface="+mn-lt"/>
                <a:ea typeface="+mn-ea"/>
                <a:cs typeface="+mn-cs"/>
              </a:rPr>
              <a:t>Koning</a:t>
            </a:r>
            <a:r>
              <a:rPr lang="en-US" sz="1200" kern="1200" dirty="0" smtClean="0">
                <a:solidFill>
                  <a:schemeClr val="tx1"/>
                </a:solidFill>
                <a:effectLst/>
                <a:latin typeface="+mn-lt"/>
                <a:ea typeface="+mn-ea"/>
                <a:cs typeface="+mn-cs"/>
              </a:rPr>
              <a:t> ME3, van der Horn HJ3, </a:t>
            </a:r>
            <a:r>
              <a:rPr lang="en-US" sz="1200" kern="1200" dirty="0" err="1" smtClean="0">
                <a:solidFill>
                  <a:schemeClr val="tx1"/>
                </a:solidFill>
                <a:effectLst/>
                <a:latin typeface="+mn-lt"/>
                <a:ea typeface="+mn-ea"/>
                <a:cs typeface="+mn-cs"/>
              </a:rPr>
              <a:t>Scheenen</a:t>
            </a:r>
            <a:r>
              <a:rPr lang="en-US" sz="1200" kern="1200" dirty="0" smtClean="0">
                <a:solidFill>
                  <a:schemeClr val="tx1"/>
                </a:solidFill>
                <a:effectLst/>
                <a:latin typeface="+mn-lt"/>
                <a:ea typeface="+mn-ea"/>
                <a:cs typeface="+mn-cs"/>
              </a:rPr>
              <a:t> ME4, Jacobs B3, Hageman G5, </a:t>
            </a:r>
            <a:r>
              <a:rPr lang="en-US" sz="1200" kern="1200" dirty="0" err="1" smtClean="0">
                <a:solidFill>
                  <a:schemeClr val="tx1"/>
                </a:solidFill>
                <a:effectLst/>
                <a:latin typeface="+mn-lt"/>
                <a:ea typeface="+mn-ea"/>
                <a:cs typeface="+mn-cs"/>
              </a:rPr>
              <a:t>Yilmaz</a:t>
            </a:r>
            <a:r>
              <a:rPr lang="en-US" sz="1200" kern="1200" dirty="0" smtClean="0">
                <a:solidFill>
                  <a:schemeClr val="tx1"/>
                </a:solidFill>
                <a:effectLst/>
                <a:latin typeface="+mn-lt"/>
                <a:ea typeface="+mn-ea"/>
                <a:cs typeface="+mn-cs"/>
              </a:rPr>
              <a:t> T6, </a:t>
            </a:r>
            <a:r>
              <a:rPr lang="en-US" sz="1200" kern="1200" dirty="0" err="1" smtClean="0">
                <a:solidFill>
                  <a:schemeClr val="tx1"/>
                </a:solidFill>
                <a:effectLst/>
                <a:latin typeface="+mn-lt"/>
                <a:ea typeface="+mn-ea"/>
                <a:cs typeface="+mn-cs"/>
              </a:rPr>
              <a:t>Roks</a:t>
            </a:r>
            <a:r>
              <a:rPr lang="en-US" sz="1200" kern="1200" dirty="0" smtClean="0">
                <a:solidFill>
                  <a:schemeClr val="tx1"/>
                </a:solidFill>
                <a:effectLst/>
                <a:latin typeface="+mn-lt"/>
                <a:ea typeface="+mn-ea"/>
                <a:cs typeface="+mn-cs"/>
              </a:rPr>
              <a:t> G6, </a:t>
            </a:r>
            <a:r>
              <a:rPr lang="en-US" sz="1200" kern="1200" dirty="0" err="1" smtClean="0">
                <a:solidFill>
                  <a:schemeClr val="tx1"/>
                </a:solidFill>
                <a:effectLst/>
                <a:latin typeface="+mn-lt"/>
                <a:ea typeface="+mn-ea"/>
                <a:cs typeface="+mn-cs"/>
              </a:rPr>
              <a:t>Spikman</a:t>
            </a:r>
            <a:r>
              <a:rPr lang="en-US" sz="1200" kern="1200" dirty="0" smtClean="0">
                <a:solidFill>
                  <a:schemeClr val="tx1"/>
                </a:solidFill>
                <a:effectLst/>
                <a:latin typeface="+mn-lt"/>
                <a:ea typeface="+mn-ea"/>
                <a:cs typeface="+mn-cs"/>
              </a:rPr>
              <a:t> JM7.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Author information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Department of Neurology, University of Groningen, University Medical Center Groningen, Groningen, Netherlands. Electronic address: </a:t>
            </a:r>
            <a:r>
              <a:rPr lang="en-US" sz="1200" kern="1200" dirty="0" err="1" smtClean="0">
                <a:solidFill>
                  <a:schemeClr val="tx1"/>
                </a:solidFill>
                <a:effectLst/>
                <a:latin typeface="+mn-lt"/>
                <a:ea typeface="+mn-ea"/>
                <a:cs typeface="+mn-cs"/>
              </a:rPr>
              <a:t>j.van.der.naalt@umcg.nl</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Department of Psychometrics and Statistics, University of Groningen, University Medical Center Groningen, Groningen, Netherlands.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Department of Neurology, University of Groningen, University Medical Center Groningen, Groningen, Netherlands.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Department of Clinical Neuropsychology, University of Groningen, University Medical Center Groningen, Groningen, Netherlands.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5</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Department of Neurology, Hospital </a:t>
            </a:r>
            <a:r>
              <a:rPr lang="en-US" sz="1200" kern="1200" dirty="0" err="1" smtClean="0">
                <a:solidFill>
                  <a:schemeClr val="tx1"/>
                </a:solidFill>
                <a:effectLst/>
                <a:latin typeface="+mn-lt"/>
                <a:ea typeface="+mn-ea"/>
                <a:cs typeface="+mn-cs"/>
              </a:rPr>
              <a:t>Medisch</a:t>
            </a:r>
            <a:r>
              <a:rPr lang="en-US" sz="1200" kern="1200" dirty="0" smtClean="0">
                <a:solidFill>
                  <a:schemeClr val="tx1"/>
                </a:solidFill>
                <a:effectLst/>
                <a:latin typeface="+mn-lt"/>
                <a:ea typeface="+mn-ea"/>
                <a:cs typeface="+mn-cs"/>
              </a:rPr>
              <a:t> Spectrum </a:t>
            </a:r>
            <a:r>
              <a:rPr lang="en-US" sz="1200" kern="1200" dirty="0" err="1" smtClean="0">
                <a:solidFill>
                  <a:schemeClr val="tx1"/>
                </a:solidFill>
                <a:effectLst/>
                <a:latin typeface="+mn-lt"/>
                <a:ea typeface="+mn-ea"/>
                <a:cs typeface="+mn-cs"/>
              </a:rPr>
              <a:t>Twente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Enschede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Enschede</a:t>
            </a:r>
            <a:r>
              <a:rPr lang="en-US" sz="1200" kern="1200" dirty="0" smtClean="0">
                <a:solidFill>
                  <a:schemeClr val="tx1"/>
                </a:solidFill>
                <a:effectLst/>
                <a:latin typeface="+mn-lt"/>
                <a:ea typeface="+mn-ea"/>
                <a:cs typeface="+mn-cs"/>
              </a:rPr>
              <a:t>, Netherlands.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6</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Department of Neurology, Elisabeth Hospital Tilburg, Tilburg, Netherlands.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Department of Neurology, University of Groningen, University Medical Center Groningen, Groningen, Netherlands; Department of Clinical Neuropsychology, University of Groningen, University Medical Center Groningen, Groningen, Netherlands.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Abstract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BACKGROUND: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Mild traumatic brain injury (</a:t>
            </a:r>
            <a:r>
              <a:rPr lang="en-US" sz="1200" kern="1200" dirty="0" err="1" smtClean="0">
                <a:solidFill>
                  <a:schemeClr val="tx1"/>
                </a:solidFill>
                <a:effectLst/>
                <a:latin typeface="+mn-lt"/>
                <a:ea typeface="+mn-ea"/>
                <a:cs typeface="+mn-cs"/>
              </a:rPr>
              <a:t>mTBI</a:t>
            </a:r>
            <a:r>
              <a:rPr lang="en-US" sz="1200" kern="1200" dirty="0" smtClean="0">
                <a:solidFill>
                  <a:schemeClr val="tx1"/>
                </a:solidFill>
                <a:effectLst/>
                <a:latin typeface="+mn-lt"/>
                <a:ea typeface="+mn-ea"/>
                <a:cs typeface="+mn-cs"/>
              </a:rPr>
              <a:t>) accounts for most cases of TBI, and many patients show incomplete long-term functional recovery. We aimed to create a prognostic model for functional outcome by combining demographics, injury severity, and psychological factors to identify patients at risk for incomplete recovery at 6 months. In particular, we investigated additional indicators of emotional distress and coping style at 2 weeks above early predictors measured at the emergency department.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METHODS: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UPFRONT study was an observational cohort study done at the emergency departments of three level-1 trauma </a:t>
            </a:r>
            <a:r>
              <a:rPr lang="en-US" sz="1200" kern="1200" dirty="0" err="1" smtClean="0">
                <a:solidFill>
                  <a:schemeClr val="tx1"/>
                </a:solidFill>
                <a:effectLst/>
                <a:latin typeface="+mn-lt"/>
                <a:ea typeface="+mn-ea"/>
                <a:cs typeface="+mn-cs"/>
              </a:rPr>
              <a:t>centres</a:t>
            </a:r>
            <a:r>
              <a:rPr lang="en-US" sz="1200" kern="1200" dirty="0" smtClean="0">
                <a:solidFill>
                  <a:schemeClr val="tx1"/>
                </a:solidFill>
                <a:effectLst/>
                <a:latin typeface="+mn-lt"/>
                <a:ea typeface="+mn-ea"/>
                <a:cs typeface="+mn-cs"/>
              </a:rPr>
              <a:t> in the Netherlands, which included patients with </a:t>
            </a:r>
            <a:r>
              <a:rPr lang="en-US" sz="1200" kern="1200" dirty="0" err="1" smtClean="0">
                <a:solidFill>
                  <a:schemeClr val="tx1"/>
                </a:solidFill>
                <a:effectLst/>
                <a:latin typeface="+mn-lt"/>
                <a:ea typeface="+mn-ea"/>
                <a:cs typeface="+mn-cs"/>
              </a:rPr>
              <a:t>mTBI</a:t>
            </a:r>
            <a:r>
              <a:rPr lang="en-US" sz="1200" kern="1200" dirty="0" smtClean="0">
                <a:solidFill>
                  <a:schemeClr val="tx1"/>
                </a:solidFill>
                <a:effectLst/>
                <a:latin typeface="+mn-lt"/>
                <a:ea typeface="+mn-ea"/>
                <a:cs typeface="+mn-cs"/>
              </a:rPr>
              <a:t>, defined by a Glasgow Coma Scale score of 13-15 and either post-traumatic amnesia lasting less than 24 h or loss of consciousness for less than 30 min. Emergency department predictors were measured either on admission with </a:t>
            </a:r>
            <a:r>
              <a:rPr lang="en-US" sz="1200" kern="1200" dirty="0" err="1" smtClean="0">
                <a:solidFill>
                  <a:schemeClr val="tx1"/>
                </a:solidFill>
                <a:effectLst/>
                <a:latin typeface="+mn-lt"/>
                <a:ea typeface="+mn-ea"/>
                <a:cs typeface="+mn-cs"/>
              </a:rPr>
              <a:t>mTBI</a:t>
            </a:r>
            <a:r>
              <a:rPr lang="en-US" sz="1200" kern="1200" dirty="0" smtClean="0">
                <a:solidFill>
                  <a:schemeClr val="tx1"/>
                </a:solidFill>
                <a:effectLst/>
                <a:latin typeface="+mn-lt"/>
                <a:ea typeface="+mn-ea"/>
                <a:cs typeface="+mn-cs"/>
              </a:rPr>
              <a:t>-comprising injury severity (GCS score, post-traumatic amnesia, and CT abnormalities), demographics (age, gender, educational level, pre-injury mental health, and previous brain injury), and physical conditions (alcohol use on the day of injury, neck pain, headache, nausea, dizziness)-or at 2 weeks, when we obtained data on mood (Hospital Anxiety and Depression Scale), emotional distress (Impact of Event Scale), coping (Utrecht Coping List), and post-traumatic complaints. The functional outcome was recovery, assessed at 6 months after injury with the Glasgow Outcome Scale Extended (GOSE). We </a:t>
            </a:r>
            <a:r>
              <a:rPr lang="en-US" sz="1200" kern="1200" dirty="0" err="1" smtClean="0">
                <a:solidFill>
                  <a:schemeClr val="tx1"/>
                </a:solidFill>
                <a:effectLst/>
                <a:latin typeface="+mn-lt"/>
                <a:ea typeface="+mn-ea"/>
                <a:cs typeface="+mn-cs"/>
              </a:rPr>
              <a:t>dichotomised</a:t>
            </a:r>
            <a:r>
              <a:rPr lang="en-US" sz="1200" kern="1200" dirty="0" smtClean="0">
                <a:solidFill>
                  <a:schemeClr val="tx1"/>
                </a:solidFill>
                <a:effectLst/>
                <a:latin typeface="+mn-lt"/>
                <a:ea typeface="+mn-ea"/>
                <a:cs typeface="+mn-cs"/>
              </a:rPr>
              <a:t> recovery into complete (GOSE=8) and incomplete (GOSE≤7) recovery. We used logistic regression analyses to assess the predictive value of patient information collected at the time of admission to an emergency department (</a:t>
            </a:r>
            <a:r>
              <a:rPr lang="en-US" sz="1200" kern="1200" dirty="0" err="1"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demographics, injury severity) alone, and combined with predictors of outcome collected at 2 weeks after injury (</a:t>
            </a:r>
            <a:r>
              <a:rPr lang="en-US" sz="1200" kern="1200" dirty="0" err="1"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emotional distress and coping).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FINDINGS: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Between Jan 25, 2013, and Jan 6, 2015, data from 910 patients with </a:t>
            </a:r>
            <a:r>
              <a:rPr lang="en-US" sz="1200" kern="1200" dirty="0" err="1" smtClean="0">
                <a:solidFill>
                  <a:schemeClr val="tx1"/>
                </a:solidFill>
                <a:effectLst/>
                <a:latin typeface="+mn-lt"/>
                <a:ea typeface="+mn-ea"/>
                <a:cs typeface="+mn-cs"/>
              </a:rPr>
              <a:t>mTBI</a:t>
            </a:r>
            <a:r>
              <a:rPr lang="en-US" sz="1200" kern="1200" dirty="0" smtClean="0">
                <a:solidFill>
                  <a:schemeClr val="tx1"/>
                </a:solidFill>
                <a:effectLst/>
                <a:latin typeface="+mn-lt"/>
                <a:ea typeface="+mn-ea"/>
                <a:cs typeface="+mn-cs"/>
              </a:rPr>
              <a:t> were collected 2 weeks after injury; the final date for 6-month follow-up was July 6, 2015. Of these patients, 764 (84%) had post-traumatic complaints and 414 (45%) showed emotional distress. At 6 months after injury, outcome data were available for 671 patients; complete recovery (GOSE=8) was observed in 373 (56%) patients and incomplete recovery (GOSE ≤7) in 298 (44%) patients. Logistic regression analyses identified several predictors for 6-month outcome, including education and age, with a clear surplus value of indicators of emotional distress and coping obtained at 2 weeks (area under the curve [AUC]=0·79, optimism 0·02; </a:t>
            </a:r>
            <a:r>
              <a:rPr lang="en-US" sz="1200" kern="1200" dirty="0" err="1" smtClean="0">
                <a:solidFill>
                  <a:schemeClr val="tx1"/>
                </a:solidFill>
                <a:effectLst/>
                <a:latin typeface="+mn-lt"/>
                <a:ea typeface="+mn-ea"/>
                <a:cs typeface="+mn-cs"/>
              </a:rPr>
              <a:t>Nagelkerke</a:t>
            </a:r>
            <a:r>
              <a:rPr lang="en-US" sz="1200" kern="1200" dirty="0" smtClean="0">
                <a:solidFill>
                  <a:schemeClr val="tx1"/>
                </a:solidFill>
                <a:effectLst/>
                <a:latin typeface="+mn-lt"/>
                <a:ea typeface="+mn-ea"/>
                <a:cs typeface="+mn-cs"/>
              </a:rPr>
              <a:t> R2=0·32, optimism 0·05) than only emergency department predictors at the time of admission (AUC=0·72, optimism 0·03; </a:t>
            </a:r>
            <a:r>
              <a:rPr lang="en-US" sz="1200" kern="1200" dirty="0" err="1" smtClean="0">
                <a:solidFill>
                  <a:schemeClr val="tx1"/>
                </a:solidFill>
                <a:effectLst/>
                <a:latin typeface="+mn-lt"/>
                <a:ea typeface="+mn-ea"/>
                <a:cs typeface="+mn-cs"/>
              </a:rPr>
              <a:t>Nagelkerke</a:t>
            </a:r>
            <a:r>
              <a:rPr lang="en-US" sz="1200" kern="1200" dirty="0" smtClean="0">
                <a:solidFill>
                  <a:schemeClr val="tx1"/>
                </a:solidFill>
                <a:effectLst/>
                <a:latin typeface="+mn-lt"/>
                <a:ea typeface="+mn-ea"/>
                <a:cs typeface="+mn-cs"/>
              </a:rPr>
              <a:t> R2=0·19, optimism 0·05).</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INTERPRETATION: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Psychological factors (</a:t>
            </a:r>
            <a:r>
              <a:rPr lang="en-US" sz="1200" kern="1200" dirty="0" err="1"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emotional distress and maladaptive coping experienced early after injury) in combination with pre-injury mental health problems, education, and age are important predictors for recovery at 6 months following </a:t>
            </a:r>
            <a:r>
              <a:rPr lang="en-US" sz="1200" kern="1200" dirty="0" err="1" smtClean="0">
                <a:solidFill>
                  <a:schemeClr val="tx1"/>
                </a:solidFill>
                <a:effectLst/>
                <a:latin typeface="+mn-lt"/>
                <a:ea typeface="+mn-ea"/>
                <a:cs typeface="+mn-cs"/>
              </a:rPr>
              <a:t>mTBI</a:t>
            </a:r>
            <a:r>
              <a:rPr lang="en-US" sz="1200" kern="1200" dirty="0" smtClean="0">
                <a:solidFill>
                  <a:schemeClr val="tx1"/>
                </a:solidFill>
                <a:effectLst/>
                <a:latin typeface="+mn-lt"/>
                <a:ea typeface="+mn-ea"/>
                <a:cs typeface="+mn-cs"/>
              </a:rPr>
              <a:t>. These findings provide targets for early interventions to improve outcome in a subgroup of patients at risk of incomplete recovery from </a:t>
            </a:r>
            <a:r>
              <a:rPr lang="en-US" sz="1200" kern="1200" dirty="0" err="1" smtClean="0">
                <a:solidFill>
                  <a:schemeClr val="tx1"/>
                </a:solidFill>
                <a:effectLst/>
                <a:latin typeface="+mn-lt"/>
                <a:ea typeface="+mn-ea"/>
                <a:cs typeface="+mn-cs"/>
              </a:rPr>
              <a:t>mTBI</a:t>
            </a:r>
            <a:r>
              <a:rPr lang="en-US" sz="1200" kern="1200" dirty="0" smtClean="0">
                <a:solidFill>
                  <a:schemeClr val="tx1"/>
                </a:solidFill>
                <a:effectLst/>
                <a:latin typeface="+mn-lt"/>
                <a:ea typeface="+mn-ea"/>
                <a:cs typeface="+mn-cs"/>
              </a:rPr>
              <a:t>, and warrant validation.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FUNDING: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Dutch Brain Foundation.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Copyright © 2017 Elsevier Ltd. All rights reserved.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PMID: 28653646 DOI: 10.1016/S1474-4422(17)30117-5</a:t>
            </a:r>
          </a:p>
          <a:p>
            <a:endParaRPr lang="en-US" dirty="0"/>
          </a:p>
        </p:txBody>
      </p:sp>
      <p:sp>
        <p:nvSpPr>
          <p:cNvPr id="4" name="Slide Number Placeholder 3"/>
          <p:cNvSpPr>
            <a:spLocks noGrp="1"/>
          </p:cNvSpPr>
          <p:nvPr>
            <p:ph type="sldNum" sz="quarter" idx="10"/>
          </p:nvPr>
        </p:nvSpPr>
        <p:spPr/>
        <p:txBody>
          <a:bodyPr/>
          <a:lstStyle/>
          <a:p>
            <a:fld id="{7D046CF1-297A-4008-93DE-DB3A13E72B05}" type="slidenum">
              <a:rPr lang="en-US" smtClean="0"/>
              <a:pPr/>
              <a:t>51</a:t>
            </a:fld>
            <a:endParaRPr lang="en-US"/>
          </a:p>
        </p:txBody>
      </p:sp>
    </p:spTree>
    <p:extLst>
      <p:ext uri="{BB962C8B-B14F-4D97-AF65-F5344CB8AC3E}">
        <p14:creationId xmlns:p14="http://schemas.microsoft.com/office/powerpoint/2010/main" val="869779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need more measurable measures!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X160401011</a:t>
            </a:r>
          </a:p>
          <a:p>
            <a:r>
              <a:rPr lang="en-US" dirty="0" smtClean="0"/>
              <a:t>Br J Sports Med. 2017 Jun;51(12):941-948. </a:t>
            </a:r>
            <a:r>
              <a:rPr lang="en-US" dirty="0" err="1" smtClean="0"/>
              <a:t>doi</a:t>
            </a:r>
            <a:r>
              <a:rPr lang="en-US" dirty="0" smtClean="0"/>
              <a:t>: 10.1136/bjsports-2017-097729.</a:t>
            </a:r>
          </a:p>
          <a:p>
            <a:r>
              <a:rPr lang="en-US" dirty="0" smtClean="0"/>
              <a:t>Predictors of clinical recovery from concussion: a systematic review.</a:t>
            </a:r>
          </a:p>
          <a:p>
            <a:endParaRPr lang="en-US" dirty="0" smtClean="0"/>
          </a:p>
          <a:p>
            <a:r>
              <a:rPr lang="en-US" dirty="0" smtClean="0"/>
              <a:t>Iverson GL1,2, Gardner AJ3, Terry DP1,2, </a:t>
            </a:r>
            <a:r>
              <a:rPr lang="en-US" dirty="0" err="1" smtClean="0"/>
              <a:t>Ponsford</a:t>
            </a:r>
            <a:r>
              <a:rPr lang="en-US" dirty="0" smtClean="0"/>
              <a:t> JL4, Sills AK5, </a:t>
            </a:r>
            <a:r>
              <a:rPr lang="en-US" dirty="0" err="1" smtClean="0"/>
              <a:t>Broshek</a:t>
            </a:r>
            <a:r>
              <a:rPr lang="en-US" dirty="0" smtClean="0"/>
              <a:t> DK6, Solomon GS7.</a:t>
            </a:r>
          </a:p>
          <a:p>
            <a:r>
              <a:rPr lang="en-US" dirty="0" smtClean="0"/>
              <a:t>Author information</a:t>
            </a:r>
          </a:p>
          <a:p>
            <a:r>
              <a:rPr lang="en-US" dirty="0" smtClean="0"/>
              <a:t>Abstract</a:t>
            </a:r>
          </a:p>
          <a:p>
            <a:r>
              <a:rPr lang="en-US" dirty="0" smtClean="0"/>
              <a:t>OBJECTIVE:</a:t>
            </a:r>
          </a:p>
          <a:p>
            <a:r>
              <a:rPr lang="en-US" dirty="0" smtClean="0"/>
              <a:t>A systematic review of factors that might be associated with, or influence, clinical recovery from sport-related concussion. Clinical recovery was defined functionally as a return to normal activities, including school and sports, following injury.</a:t>
            </a:r>
          </a:p>
          <a:p>
            <a:r>
              <a:rPr lang="en-US" dirty="0" smtClean="0"/>
              <a:t>DESIGN:</a:t>
            </a:r>
          </a:p>
          <a:p>
            <a:r>
              <a:rPr lang="en-US" dirty="0" smtClean="0"/>
              <a:t>Systematic review.</a:t>
            </a:r>
          </a:p>
          <a:p>
            <a:r>
              <a:rPr lang="en-US" dirty="0" smtClean="0"/>
              <a:t>DATA SOURCES:</a:t>
            </a:r>
          </a:p>
          <a:p>
            <a:r>
              <a:rPr lang="en-US" dirty="0" smtClean="0"/>
              <a:t>PubMed, </a:t>
            </a:r>
            <a:r>
              <a:rPr lang="en-US" dirty="0" err="1" smtClean="0"/>
              <a:t>PsycINFO</a:t>
            </a:r>
            <a:r>
              <a:rPr lang="en-US" dirty="0" smtClean="0"/>
              <a:t>, MEDLINE, CINAHL, Cochrane Library, EMBASE, </a:t>
            </a:r>
            <a:r>
              <a:rPr lang="en-US" dirty="0" err="1" smtClean="0"/>
              <a:t>SPORTDiscus</a:t>
            </a:r>
            <a:r>
              <a:rPr lang="en-US" dirty="0" smtClean="0"/>
              <a:t>, Scopus and Web of Science.</a:t>
            </a:r>
          </a:p>
          <a:p>
            <a:r>
              <a:rPr lang="en-US" dirty="0" smtClean="0"/>
              <a:t>ELIGIBILITY CRITERIA FOR SELECTING STUDIES:</a:t>
            </a:r>
          </a:p>
          <a:p>
            <a:r>
              <a:rPr lang="en-US" dirty="0" smtClean="0"/>
              <a:t>Studies published by June of 2016 that addressed clinical recovery from concussion.</a:t>
            </a:r>
          </a:p>
          <a:p>
            <a:r>
              <a:rPr lang="en-US" dirty="0" smtClean="0"/>
              <a:t>RESULTS:</a:t>
            </a:r>
          </a:p>
          <a:p>
            <a:r>
              <a:rPr lang="en-US" dirty="0" smtClean="0"/>
              <a:t>A total of 7617 articles were identified using the search strategy, and 101 articles were included. There are major methodological differences across the studies. Many different clinical outcomes were measured, such as symptoms, cognition, balance, return to school and return to sports, although symptom outcomes were the most frequently measured. The most consistent predictor of slower recovery from concussion is the severity of a person's acute and </a:t>
            </a:r>
            <a:r>
              <a:rPr lang="en-US" dirty="0" err="1" smtClean="0"/>
              <a:t>subacute</a:t>
            </a:r>
            <a:r>
              <a:rPr lang="en-US" dirty="0" smtClean="0"/>
              <a:t> symptoms. The development of </a:t>
            </a:r>
            <a:r>
              <a:rPr lang="en-US" dirty="0" err="1" smtClean="0"/>
              <a:t>subacute</a:t>
            </a:r>
            <a:r>
              <a:rPr lang="en-US" dirty="0" smtClean="0"/>
              <a:t> problems with headaches or depression is likely a risk factor for persistent symptoms lasting greater than a month. Those with a </a:t>
            </a:r>
            <a:r>
              <a:rPr lang="en-US" dirty="0" err="1" smtClean="0"/>
              <a:t>preinjury</a:t>
            </a:r>
            <a:r>
              <a:rPr lang="en-US" dirty="0" smtClean="0"/>
              <a:t> history of mental health problems appear to be at greater risk for having persistent symptoms. Those with attention deficit hyperactivity disorder (ADHD) or learning disabilities do not appear to be at substantially greater risk. There is some evidence that the teenage years, particularly high school, might be the most vulnerable time period for having persistent symptoms-with greater risk for girls than boys.</a:t>
            </a:r>
          </a:p>
          <a:p>
            <a:r>
              <a:rPr lang="en-US" dirty="0" smtClean="0"/>
              <a:t>CONCLUSION:</a:t>
            </a:r>
          </a:p>
          <a:p>
            <a:r>
              <a:rPr lang="en-US" dirty="0" smtClean="0"/>
              <a:t>The literature on clinical recovery from sport-related concussion has grown dramatically, is mostly mixed, but some factors have emerged as being related to outcome.</a:t>
            </a:r>
          </a:p>
          <a:p>
            <a:r>
              <a:rPr lang="en-US" dirty="0" smtClean="0"/>
              <a:t>© Article author(s) (or their employer(s) unless otherwise stated in the text of the article) 2017. All rights reserved. No commercial use is permitted unless otherwise expressly granted.</a:t>
            </a:r>
          </a:p>
          <a:p>
            <a:endParaRPr lang="en-US" dirty="0" smtClean="0"/>
          </a:p>
          <a:p>
            <a:r>
              <a:rPr lang="en-US" dirty="0" smtClean="0"/>
              <a:t>KEYWORDS:</a:t>
            </a:r>
          </a:p>
          <a:p>
            <a:r>
              <a:rPr lang="en-US" dirty="0" smtClean="0"/>
              <a:t>Concussion; age; moderators; outcome; sex differences; sports</a:t>
            </a:r>
          </a:p>
          <a:p>
            <a:r>
              <a:rPr lang="en-US" dirty="0" smtClean="0"/>
              <a:t>PMID: 28566342 DOI: 10.1136/bjsports-2017-097729</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D046CF1-297A-4008-93DE-DB3A13E72B05}" type="slidenum">
              <a:rPr lang="en-US" smtClean="0"/>
              <a:pPr/>
              <a:t>52</a:t>
            </a:fld>
            <a:endParaRPr lang="en-US"/>
          </a:p>
        </p:txBody>
      </p:sp>
    </p:spTree>
    <p:extLst>
      <p:ext uri="{BB962C8B-B14F-4D97-AF65-F5344CB8AC3E}">
        <p14:creationId xmlns:p14="http://schemas.microsoft.com/office/powerpoint/2010/main" val="3191736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Am J Sports Med. 2017 May 1:363546517705640.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10.1177/0363546517705640. [</a:t>
            </a:r>
            <a:r>
              <a:rPr lang="en-US" sz="1200" kern="1200" dirty="0" err="1" smtClean="0">
                <a:solidFill>
                  <a:schemeClr val="tx1"/>
                </a:solidFill>
                <a:effectLst/>
                <a:latin typeface="+mn-lt"/>
                <a:ea typeface="+mn-ea"/>
                <a:cs typeface="+mn-cs"/>
              </a:rPr>
              <a:t>Epub</a:t>
            </a:r>
            <a:r>
              <a:rPr lang="en-US" sz="1200" kern="1200" dirty="0" smtClean="0">
                <a:solidFill>
                  <a:schemeClr val="tx1"/>
                </a:solidFill>
                <a:effectLst/>
                <a:latin typeface="+mn-lt"/>
                <a:ea typeface="+mn-ea"/>
                <a:cs typeface="+mn-cs"/>
              </a:rPr>
              <a:t> ahead of print]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Convergence Insufficiency Identifies Athletes at Risk of Prolonged Recovery From Sport-Related Concussion.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DuPrey</a:t>
            </a:r>
            <a:r>
              <a:rPr lang="en-US" sz="1200" kern="1200" dirty="0" smtClean="0">
                <a:solidFill>
                  <a:schemeClr val="tx1"/>
                </a:solidFill>
                <a:effectLst/>
                <a:latin typeface="+mn-lt"/>
                <a:ea typeface="+mn-ea"/>
                <a:cs typeface="+mn-cs"/>
              </a:rPr>
              <a:t> KM1, </a:t>
            </a:r>
            <a:r>
              <a:rPr lang="en-US" sz="1200" kern="1200" dirty="0" err="1" smtClean="0">
                <a:solidFill>
                  <a:schemeClr val="tx1"/>
                </a:solidFill>
                <a:effectLst/>
                <a:latin typeface="+mn-lt"/>
                <a:ea typeface="+mn-ea"/>
                <a:cs typeface="+mn-cs"/>
              </a:rPr>
              <a:t>Webner</a:t>
            </a:r>
            <a:r>
              <a:rPr lang="en-US" sz="1200" kern="1200" dirty="0" smtClean="0">
                <a:solidFill>
                  <a:schemeClr val="tx1"/>
                </a:solidFill>
                <a:effectLst/>
                <a:latin typeface="+mn-lt"/>
                <a:ea typeface="+mn-ea"/>
                <a:cs typeface="+mn-cs"/>
              </a:rPr>
              <a:t> D1, Lyons A2, </a:t>
            </a:r>
            <a:r>
              <a:rPr lang="en-US" sz="1200" kern="1200" dirty="0" err="1" smtClean="0">
                <a:solidFill>
                  <a:schemeClr val="tx1"/>
                </a:solidFill>
                <a:effectLst/>
                <a:latin typeface="+mn-lt"/>
                <a:ea typeface="+mn-ea"/>
                <a:cs typeface="+mn-cs"/>
              </a:rPr>
              <a:t>Kucuk</a:t>
            </a:r>
            <a:r>
              <a:rPr lang="en-US" sz="1200" kern="1200" dirty="0" smtClean="0">
                <a:solidFill>
                  <a:schemeClr val="tx1"/>
                </a:solidFill>
                <a:effectLst/>
                <a:latin typeface="+mn-lt"/>
                <a:ea typeface="+mn-ea"/>
                <a:cs typeface="+mn-cs"/>
              </a:rPr>
              <a:t> CH3, Ellis JT1, </a:t>
            </a:r>
            <a:r>
              <a:rPr lang="en-US" sz="1200" kern="1200" dirty="0" err="1" smtClean="0">
                <a:solidFill>
                  <a:schemeClr val="tx1"/>
                </a:solidFill>
                <a:effectLst/>
                <a:latin typeface="+mn-lt"/>
                <a:ea typeface="+mn-ea"/>
                <a:cs typeface="+mn-cs"/>
              </a:rPr>
              <a:t>Cronholm</a:t>
            </a:r>
            <a:r>
              <a:rPr lang="en-US" sz="1200" kern="1200" dirty="0" smtClean="0">
                <a:solidFill>
                  <a:schemeClr val="tx1"/>
                </a:solidFill>
                <a:effectLst/>
                <a:latin typeface="+mn-lt"/>
                <a:ea typeface="+mn-ea"/>
                <a:cs typeface="+mn-cs"/>
              </a:rPr>
              <a:t> PF2,4.</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Author information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Department of Sports Medicine, </a:t>
            </a:r>
            <a:r>
              <a:rPr lang="en-US" sz="1200" kern="1200" dirty="0" err="1" smtClean="0">
                <a:solidFill>
                  <a:schemeClr val="tx1"/>
                </a:solidFill>
                <a:effectLst/>
                <a:latin typeface="+mn-lt"/>
                <a:ea typeface="+mn-ea"/>
                <a:cs typeface="+mn-cs"/>
              </a:rPr>
              <a:t>Crozer</a:t>
            </a:r>
            <a:r>
              <a:rPr lang="en-US" sz="1200" kern="1200" dirty="0" smtClean="0">
                <a:solidFill>
                  <a:schemeClr val="tx1"/>
                </a:solidFill>
                <a:effectLst/>
                <a:latin typeface="+mn-lt"/>
                <a:ea typeface="+mn-ea"/>
                <a:cs typeface="+mn-cs"/>
              </a:rPr>
              <a:t>-Keystone Health System, Springfield, Pennsylvania, USA.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Department of Family and Community Health, Center for Public Health Initiatives, University of Pennsylvania, Philadelphia, Pennsylvania, USA.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Philadelphia College of Osteopathic Medicine, Philadelphia, Pennsylvania, USA.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Leonard Davis Institute of Health Economics, University of Pennsylvania, Philadelphia, Pennsylvania, USA.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Abstract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BACKGROUND: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Sensitive and specific screening methods are needed to identify athletes at risk of prolonged recovery after sport-related concussion (SRC). Convergence insufficiency (CI) is a common finding in concussed athletes.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PURPOSE: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assess the relationship between CI and recovery after SRC at the initial office visit.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STUDY DESIGN: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Case-control study; Level of evidence, 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METHODS: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retrospective cohort study, 270 athletes (147 male, 123 female), mean ± SD age 14.7 ± 2.0 years (range, 10-21 years), with the diagnosis of SRC who presented for initial office visit between January 2014 and January 2016 were evaluated for near point of convergence (NPC). The athletes were categorized into 2 groups: normal near point of convergence (NPC ≤6 cm), and convergence insufficiency (NPC &gt;6 cm). These athletes were then followed to determine recovery time.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RESULTS: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Athletes presented for initial office visit at a mean of 5.2 ± 4.2 days (range, 1-21 days) after SRC. Half of the athletes had CI after SRC (50.4%; n = 136). Athletes with CI (NPC 12.3 ± 4.7 cm) took significantly longer to recover after SRC, requiring 51.6 ± 53.9 days, compared with athletes with normal NPC (4.1 ± 1.3 cm), who required 19.2 ± 14.7 days ( P &lt; .001). After controlling for potential confounding variables, CI significantly increased the odds of prolonged recovery (≥28 days from injury) by 12.3-fold ( P &lt; .001; 95% confidence interval, 6.6-23.0). CI screening correctly classified 75.2% of our sample with 84.2% sensitivity and 70.0% specificity. The positive predictive value for CI and prolonged recovery was 62.5%, and the negative predictive value was 88.1%.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CONCLUSION: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CI at the initial office visit identified athletes at increased risk of prolonged recovery after SCR. Clinicians should consider measuring NPC in concussed athletes as a quick and inexpensive prognostic screening method.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KEYWORDS: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clinical assessment/grading scales; eye injuries; head injuries/concussion; pediatric sports medicine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PMID: 28511593 DOI: 10.1177/0363546517705640</a:t>
            </a:r>
          </a:p>
          <a:p>
            <a:endParaRPr lang="en-US" dirty="0"/>
          </a:p>
        </p:txBody>
      </p:sp>
      <p:sp>
        <p:nvSpPr>
          <p:cNvPr id="4" name="Slide Number Placeholder 3"/>
          <p:cNvSpPr>
            <a:spLocks noGrp="1"/>
          </p:cNvSpPr>
          <p:nvPr>
            <p:ph type="sldNum" sz="quarter" idx="10"/>
          </p:nvPr>
        </p:nvSpPr>
        <p:spPr/>
        <p:txBody>
          <a:bodyPr/>
          <a:lstStyle/>
          <a:p>
            <a:fld id="{7D046CF1-297A-4008-93DE-DB3A13E72B05}" type="slidenum">
              <a:rPr lang="en-US" smtClean="0"/>
              <a:pPr/>
              <a:t>54</a:t>
            </a:fld>
            <a:endParaRPr lang="en-US"/>
          </a:p>
        </p:txBody>
      </p:sp>
    </p:spTree>
    <p:extLst>
      <p:ext uri="{BB962C8B-B14F-4D97-AF65-F5344CB8AC3E}">
        <p14:creationId xmlns:p14="http://schemas.microsoft.com/office/powerpoint/2010/main" val="1168425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Am J Sports Med. 2017 May 1:363546517705640.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10.1177/0363546517705640. [</a:t>
            </a:r>
            <a:r>
              <a:rPr lang="en-US" sz="1200" kern="1200" dirty="0" err="1" smtClean="0">
                <a:solidFill>
                  <a:schemeClr val="tx1"/>
                </a:solidFill>
                <a:effectLst/>
                <a:latin typeface="+mn-lt"/>
                <a:ea typeface="+mn-ea"/>
                <a:cs typeface="+mn-cs"/>
              </a:rPr>
              <a:t>Epub</a:t>
            </a:r>
            <a:r>
              <a:rPr lang="en-US" sz="1200" kern="1200" dirty="0" smtClean="0">
                <a:solidFill>
                  <a:schemeClr val="tx1"/>
                </a:solidFill>
                <a:effectLst/>
                <a:latin typeface="+mn-lt"/>
                <a:ea typeface="+mn-ea"/>
                <a:cs typeface="+mn-cs"/>
              </a:rPr>
              <a:t> ahead of print]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Convergence Insufficiency Identifies Athletes at Risk of Prolonged Recovery From Sport-Related Concussion.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DuPrey</a:t>
            </a:r>
            <a:r>
              <a:rPr lang="en-US" sz="1200" kern="1200" dirty="0" smtClean="0">
                <a:solidFill>
                  <a:schemeClr val="tx1"/>
                </a:solidFill>
                <a:effectLst/>
                <a:latin typeface="+mn-lt"/>
                <a:ea typeface="+mn-ea"/>
                <a:cs typeface="+mn-cs"/>
              </a:rPr>
              <a:t> KM1, </a:t>
            </a:r>
            <a:r>
              <a:rPr lang="en-US" sz="1200" kern="1200" dirty="0" err="1" smtClean="0">
                <a:solidFill>
                  <a:schemeClr val="tx1"/>
                </a:solidFill>
                <a:effectLst/>
                <a:latin typeface="+mn-lt"/>
                <a:ea typeface="+mn-ea"/>
                <a:cs typeface="+mn-cs"/>
              </a:rPr>
              <a:t>Webner</a:t>
            </a:r>
            <a:r>
              <a:rPr lang="en-US" sz="1200" kern="1200" dirty="0" smtClean="0">
                <a:solidFill>
                  <a:schemeClr val="tx1"/>
                </a:solidFill>
                <a:effectLst/>
                <a:latin typeface="+mn-lt"/>
                <a:ea typeface="+mn-ea"/>
                <a:cs typeface="+mn-cs"/>
              </a:rPr>
              <a:t> D1, Lyons A2, </a:t>
            </a:r>
            <a:r>
              <a:rPr lang="en-US" sz="1200" kern="1200" dirty="0" err="1" smtClean="0">
                <a:solidFill>
                  <a:schemeClr val="tx1"/>
                </a:solidFill>
                <a:effectLst/>
                <a:latin typeface="+mn-lt"/>
                <a:ea typeface="+mn-ea"/>
                <a:cs typeface="+mn-cs"/>
              </a:rPr>
              <a:t>Kucuk</a:t>
            </a:r>
            <a:r>
              <a:rPr lang="en-US" sz="1200" kern="1200" dirty="0" smtClean="0">
                <a:solidFill>
                  <a:schemeClr val="tx1"/>
                </a:solidFill>
                <a:effectLst/>
                <a:latin typeface="+mn-lt"/>
                <a:ea typeface="+mn-ea"/>
                <a:cs typeface="+mn-cs"/>
              </a:rPr>
              <a:t> CH3, Ellis JT1, </a:t>
            </a:r>
            <a:r>
              <a:rPr lang="en-US" sz="1200" kern="1200" dirty="0" err="1" smtClean="0">
                <a:solidFill>
                  <a:schemeClr val="tx1"/>
                </a:solidFill>
                <a:effectLst/>
                <a:latin typeface="+mn-lt"/>
                <a:ea typeface="+mn-ea"/>
                <a:cs typeface="+mn-cs"/>
              </a:rPr>
              <a:t>Cronholm</a:t>
            </a:r>
            <a:r>
              <a:rPr lang="en-US" sz="1200" kern="1200" dirty="0" smtClean="0">
                <a:solidFill>
                  <a:schemeClr val="tx1"/>
                </a:solidFill>
                <a:effectLst/>
                <a:latin typeface="+mn-lt"/>
                <a:ea typeface="+mn-ea"/>
                <a:cs typeface="+mn-cs"/>
              </a:rPr>
              <a:t> PF2,4.</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Author information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Department of Sports Medicine, </a:t>
            </a:r>
            <a:r>
              <a:rPr lang="en-US" sz="1200" kern="1200" dirty="0" err="1" smtClean="0">
                <a:solidFill>
                  <a:schemeClr val="tx1"/>
                </a:solidFill>
                <a:effectLst/>
                <a:latin typeface="+mn-lt"/>
                <a:ea typeface="+mn-ea"/>
                <a:cs typeface="+mn-cs"/>
              </a:rPr>
              <a:t>Crozer</a:t>
            </a:r>
            <a:r>
              <a:rPr lang="en-US" sz="1200" kern="1200" dirty="0" smtClean="0">
                <a:solidFill>
                  <a:schemeClr val="tx1"/>
                </a:solidFill>
                <a:effectLst/>
                <a:latin typeface="+mn-lt"/>
                <a:ea typeface="+mn-ea"/>
                <a:cs typeface="+mn-cs"/>
              </a:rPr>
              <a:t>-Keystone Health System, Springfield, Pennsylvania, USA.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Department of Family and Community Health, Center for Public Health Initiatives, University of Pennsylvania, Philadelphia, Pennsylvania, USA.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Philadelphia College of Osteopathic Medicine, Philadelphia, Pennsylvania, USA.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Leonard Davis Institute of Health Economics, University of Pennsylvania, Philadelphia, Pennsylvania, USA.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Abstract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BACKGROUND: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Sensitive and specific screening methods are needed to identify athletes at risk of prolonged recovery after sport-related concussion (SRC). Convergence insufficiency (CI) is a common finding in concussed athletes.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PURPOSE: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assess the relationship between CI and recovery after SRC at the initial office visit.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STUDY DESIGN: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Case-control study; Level of evidence, 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METHODS: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retrospective cohort study, 270 athletes (147 male, 123 female), mean ± SD age 14.7 ± 2.0 years (range, 10-21 years), with the diagnosis of SRC who presented for initial office visit between January 2014 and January 2016 were evaluated for near point of convergence (NPC). The athletes were categorized into 2 groups: normal near point of convergence (NPC ≤6 cm), and convergence insufficiency (NPC &gt;6 cm). These athletes were then followed to determine recovery time.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RESULTS: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Athletes presented for initial office visit at a mean of 5.2 ± 4.2 days (range, 1-21 days) after SRC. Half of the athletes had CI after SRC (50.4%; n = 136). Athletes with CI (NPC 12.3 ± 4.7 cm) took significantly longer to recover after SRC, requiring 51.6 ± 53.9 days, compared with athletes with normal NPC (4.1 ± 1.3 cm), who required 19.2 ± 14.7 days ( P &lt; .001). After controlling for potential confounding variables, CI significantly increased the odds of prolonged recovery (≥28 days from injury) by 12.3-fold ( P &lt; .001; 95% confidence interval, 6.6-23.0). CI screening correctly classified 75.2% of our sample with 84.2% sensitivity and 70.0% specificity. The positive predictive value for CI and prolonged recovery was 62.5%, and the negative predictive value was 88.1%.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CONCLUSION: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CI at the initial office visit identified athletes at increased risk of prolonged recovery after SCR. Clinicians should consider measuring NPC in concussed athletes as a quick and inexpensive prognostic screening method.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KEYWORDS: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clinical assessment/grading scales; eye injuries; head injuries/concussion; pediatric sports medicine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PMID: 28511593 DOI: 10.1177/0363546517705640</a:t>
            </a:r>
          </a:p>
          <a:p>
            <a:endParaRPr lang="en-US" dirty="0"/>
          </a:p>
        </p:txBody>
      </p:sp>
      <p:sp>
        <p:nvSpPr>
          <p:cNvPr id="4" name="Slide Number Placeholder 3"/>
          <p:cNvSpPr>
            <a:spLocks noGrp="1"/>
          </p:cNvSpPr>
          <p:nvPr>
            <p:ph type="sldNum" sz="quarter" idx="10"/>
          </p:nvPr>
        </p:nvSpPr>
        <p:spPr/>
        <p:txBody>
          <a:bodyPr/>
          <a:lstStyle/>
          <a:p>
            <a:fld id="{7D046CF1-297A-4008-93DE-DB3A13E72B05}" type="slidenum">
              <a:rPr lang="en-US" smtClean="0"/>
              <a:pPr/>
              <a:t>55</a:t>
            </a:fld>
            <a:endParaRPr lang="en-US"/>
          </a:p>
        </p:txBody>
      </p:sp>
    </p:spTree>
    <p:extLst>
      <p:ext uri="{BB962C8B-B14F-4D97-AF65-F5344CB8AC3E}">
        <p14:creationId xmlns:p14="http://schemas.microsoft.com/office/powerpoint/2010/main" val="1168425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u="sng" kern="1200" dirty="0" smtClean="0">
                <a:solidFill>
                  <a:schemeClr val="tx1"/>
                </a:solidFill>
                <a:effectLst/>
                <a:latin typeface="+mn-lt"/>
                <a:ea typeface="+mn-ea"/>
                <a:cs typeface="+mn-cs"/>
                <a:hlinkClick r:id="rId3"/>
              </a:rPr>
              <a:t>Am J Sports Med.</a:t>
            </a:r>
            <a:r>
              <a:rPr lang="en-US" sz="1200" kern="1200" dirty="0" smtClean="0">
                <a:solidFill>
                  <a:schemeClr val="tx1"/>
                </a:solidFill>
                <a:effectLst/>
                <a:latin typeface="+mn-lt"/>
                <a:ea typeface="+mn-ea"/>
                <a:cs typeface="+mn-cs"/>
              </a:rPr>
              <a:t> 2015 Dec;43(12):3055-61.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10.1177/0363546515606430. </a:t>
            </a:r>
            <a:r>
              <a:rPr lang="en-US" sz="1200" kern="1200" dirty="0" err="1" smtClean="0">
                <a:solidFill>
                  <a:schemeClr val="tx1"/>
                </a:solidFill>
                <a:effectLst/>
                <a:latin typeface="+mn-lt"/>
                <a:ea typeface="+mn-ea"/>
                <a:cs typeface="+mn-cs"/>
              </a:rPr>
              <a:t>Epub</a:t>
            </a:r>
            <a:r>
              <a:rPr lang="en-US" sz="1200" kern="1200" dirty="0" smtClean="0">
                <a:solidFill>
                  <a:schemeClr val="tx1"/>
                </a:solidFill>
                <a:effectLst/>
                <a:latin typeface="+mn-lt"/>
                <a:ea typeface="+mn-ea"/>
                <a:cs typeface="+mn-cs"/>
              </a:rPr>
              <a:t> 2015 Oct 9.</a:t>
            </a:r>
          </a:p>
          <a:p>
            <a:r>
              <a:rPr lang="en-US" sz="1200" b="1" kern="1200" dirty="0" smtClean="0">
                <a:solidFill>
                  <a:schemeClr val="tx1"/>
                </a:solidFill>
                <a:effectLst/>
                <a:latin typeface="+mn-lt"/>
                <a:ea typeface="+mn-ea"/>
                <a:cs typeface="+mn-cs"/>
              </a:rPr>
              <a:t>Near Point of Convergence After a Sport-Related Concussion: Measurement Reliability and Relationship to Neurocognitive Impairment and Symptoms.</a:t>
            </a:r>
          </a:p>
          <a:p>
            <a:r>
              <a:rPr lang="en-US" sz="1200" u="none" strike="noStrike" kern="1200" dirty="0" smtClean="0">
                <a:solidFill>
                  <a:schemeClr val="tx1"/>
                </a:solidFill>
                <a:effectLst/>
                <a:latin typeface="+mn-lt"/>
                <a:ea typeface="+mn-ea"/>
                <a:cs typeface="+mn-cs"/>
                <a:hlinkClick r:id="rId4" invalidUrl="http://www.ncbi.nlm.nih.gov/pubmed/?term=Pearce KL[Author]&amp;cauthor=true&amp;cauthor_uid=26453625"/>
              </a:rPr>
              <a:t>Pearce</a:t>
            </a:r>
            <a:r>
              <a:rPr lang="en-US" sz="1200" u="sng" kern="1200" dirty="0" smtClean="0">
                <a:solidFill>
                  <a:schemeClr val="tx1"/>
                </a:solidFill>
                <a:effectLst/>
                <a:latin typeface="+mn-lt"/>
                <a:ea typeface="+mn-ea"/>
                <a:cs typeface="+mn-cs"/>
                <a:hlinkClick r:id="rId4" invalidUrl="http://www.ncbi.nlm.nih.gov/pubmed/?term=Pearce KL[Author]&amp;cauthor=true&amp;cauthor_uid=26453625"/>
              </a:rPr>
              <a:t> KL</a:t>
            </a:r>
            <a:r>
              <a:rPr lang="en-US" sz="1200" kern="1200" dirty="0" smtClean="0">
                <a:solidFill>
                  <a:schemeClr val="tx1"/>
                </a:solidFill>
                <a:effectLst/>
                <a:latin typeface="+mn-lt"/>
                <a:ea typeface="+mn-ea"/>
                <a:cs typeface="+mn-cs"/>
              </a:rPr>
              <a:t>1, </a:t>
            </a:r>
            <a:r>
              <a:rPr lang="en-US" sz="1200" u="sng" kern="1200" dirty="0" err="1" smtClean="0">
                <a:solidFill>
                  <a:schemeClr val="tx1"/>
                </a:solidFill>
                <a:effectLst/>
                <a:latin typeface="+mn-lt"/>
                <a:ea typeface="+mn-ea"/>
                <a:cs typeface="+mn-cs"/>
                <a:hlinkClick r:id="rId5" invalidUrl="http://www.ncbi.nlm.nih.gov/pubmed/?term=Sufrinko A[Author]&amp;cauthor=true&amp;cauthor_uid=26453625"/>
              </a:rPr>
              <a:t>Sufrinko</a:t>
            </a:r>
            <a:r>
              <a:rPr lang="en-US" sz="1200" u="sng" kern="1200" dirty="0" smtClean="0">
                <a:solidFill>
                  <a:schemeClr val="tx1"/>
                </a:solidFill>
                <a:effectLst/>
                <a:latin typeface="+mn-lt"/>
                <a:ea typeface="+mn-ea"/>
                <a:cs typeface="+mn-cs"/>
                <a:hlinkClick r:id="rId5" invalidUrl="http://www.ncbi.nlm.nih.gov/pubmed/?term=Sufrinko A[Author]&amp;cauthor=true&amp;cauthor_uid=26453625"/>
              </a:rPr>
              <a:t> A</a:t>
            </a:r>
            <a:r>
              <a:rPr lang="en-US" sz="1200" kern="1200" dirty="0" smtClean="0">
                <a:solidFill>
                  <a:schemeClr val="tx1"/>
                </a:solidFill>
                <a:effectLst/>
                <a:latin typeface="+mn-lt"/>
                <a:ea typeface="+mn-ea"/>
                <a:cs typeface="+mn-cs"/>
              </a:rPr>
              <a:t>1, </a:t>
            </a:r>
            <a:r>
              <a:rPr lang="en-US" sz="1200" u="sng" kern="1200" dirty="0" smtClean="0">
                <a:solidFill>
                  <a:schemeClr val="tx1"/>
                </a:solidFill>
                <a:effectLst/>
                <a:latin typeface="+mn-lt"/>
                <a:ea typeface="+mn-ea"/>
                <a:cs typeface="+mn-cs"/>
                <a:hlinkClick r:id="rId6" invalidUrl="http://www.ncbi.nlm.nih.gov/pubmed/?term=Lau BC[Author]&amp;cauthor=true&amp;cauthor_uid=26453625"/>
              </a:rPr>
              <a:t>Lau BC</a:t>
            </a:r>
            <a:r>
              <a:rPr lang="en-US" sz="1200" kern="1200" dirty="0" smtClean="0">
                <a:solidFill>
                  <a:schemeClr val="tx1"/>
                </a:solidFill>
                <a:effectLst/>
                <a:latin typeface="+mn-lt"/>
                <a:ea typeface="+mn-ea"/>
                <a:cs typeface="+mn-cs"/>
              </a:rPr>
              <a:t>2, </a:t>
            </a:r>
            <a:r>
              <a:rPr lang="en-US" sz="1200" u="sng" kern="1200" dirty="0" smtClean="0">
                <a:solidFill>
                  <a:schemeClr val="tx1"/>
                </a:solidFill>
                <a:effectLst/>
                <a:latin typeface="+mn-lt"/>
                <a:ea typeface="+mn-ea"/>
                <a:cs typeface="+mn-cs"/>
                <a:hlinkClick r:id="rId7" invalidUrl="http://www.ncbi.nlm.nih.gov/pubmed/?term=Henry L[Author]&amp;cauthor=true&amp;cauthor_uid=26453625"/>
              </a:rPr>
              <a:t>Henry L</a:t>
            </a:r>
            <a:r>
              <a:rPr lang="en-US" sz="1200" kern="1200" dirty="0" smtClean="0">
                <a:solidFill>
                  <a:schemeClr val="tx1"/>
                </a:solidFill>
                <a:effectLst/>
                <a:latin typeface="+mn-lt"/>
                <a:ea typeface="+mn-ea"/>
                <a:cs typeface="+mn-cs"/>
              </a:rPr>
              <a:t>1, </a:t>
            </a:r>
            <a:r>
              <a:rPr lang="en-US" sz="1200" u="sng" kern="1200" dirty="0" smtClean="0">
                <a:solidFill>
                  <a:schemeClr val="tx1"/>
                </a:solidFill>
                <a:effectLst/>
                <a:latin typeface="+mn-lt"/>
                <a:ea typeface="+mn-ea"/>
                <a:cs typeface="+mn-cs"/>
                <a:hlinkClick r:id="rId8" invalidUrl="http://www.ncbi.nlm.nih.gov/pubmed/?term=Collins MW[Author]&amp;cauthor=true&amp;cauthor_uid=26453625"/>
              </a:rPr>
              <a:t>Collins MW</a:t>
            </a:r>
            <a:r>
              <a:rPr lang="en-US" sz="1200" kern="1200" dirty="0" smtClean="0">
                <a:solidFill>
                  <a:schemeClr val="tx1"/>
                </a:solidFill>
                <a:effectLst/>
                <a:latin typeface="+mn-lt"/>
                <a:ea typeface="+mn-ea"/>
                <a:cs typeface="+mn-cs"/>
              </a:rPr>
              <a:t>1, </a:t>
            </a:r>
            <a:r>
              <a:rPr lang="en-US" sz="1200" u="sng" kern="1200" dirty="0" err="1" smtClean="0">
                <a:solidFill>
                  <a:schemeClr val="tx1"/>
                </a:solidFill>
                <a:effectLst/>
                <a:latin typeface="+mn-lt"/>
                <a:ea typeface="+mn-ea"/>
                <a:cs typeface="+mn-cs"/>
                <a:hlinkClick r:id="rId9" invalidUrl="http://www.ncbi.nlm.nih.gov/pubmed/?term=Kontos AP[Author]&amp;cauthor=true&amp;cauthor_uid=26453625"/>
              </a:rPr>
              <a:t>Kontos</a:t>
            </a:r>
            <a:r>
              <a:rPr lang="en-US" sz="1200" u="sng" kern="1200" dirty="0" smtClean="0">
                <a:solidFill>
                  <a:schemeClr val="tx1"/>
                </a:solidFill>
                <a:effectLst/>
                <a:latin typeface="+mn-lt"/>
                <a:ea typeface="+mn-ea"/>
                <a:cs typeface="+mn-cs"/>
                <a:hlinkClick r:id="rId9" invalidUrl="http://www.ncbi.nlm.nih.gov/pubmed/?term=Kontos AP[Author]&amp;cauthor=true&amp;cauthor_uid=26453625"/>
              </a:rPr>
              <a:t> AP</a:t>
            </a:r>
            <a:r>
              <a:rPr lang="en-US" sz="1200" kern="1200" dirty="0" smtClean="0">
                <a:solidFill>
                  <a:schemeClr val="tx1"/>
                </a:solidFill>
                <a:effectLst/>
                <a:latin typeface="+mn-lt"/>
                <a:ea typeface="+mn-ea"/>
                <a:cs typeface="+mn-cs"/>
              </a:rPr>
              <a:t>3.</a:t>
            </a:r>
          </a:p>
          <a:p>
            <a:r>
              <a:rPr lang="en-US" sz="1200" b="1" u="sng" kern="1200" dirty="0" smtClean="0">
                <a:solidFill>
                  <a:schemeClr val="tx1"/>
                </a:solidFill>
                <a:effectLst/>
                <a:latin typeface="+mn-lt"/>
                <a:ea typeface="+mn-ea"/>
                <a:cs typeface="+mn-cs"/>
                <a:hlinkClick r:id="rId3"/>
              </a:rPr>
              <a:t>Author information</a:t>
            </a:r>
            <a:endParaRPr lang="en-US" sz="1200" b="1"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1Department of </a:t>
            </a:r>
            <a:r>
              <a:rPr lang="en-US" sz="1200" kern="1200" dirty="0" err="1" smtClean="0">
                <a:solidFill>
                  <a:schemeClr val="tx1"/>
                </a:solidFill>
                <a:effectLst/>
                <a:latin typeface="+mn-lt"/>
                <a:ea typeface="+mn-ea"/>
                <a:cs typeface="+mn-cs"/>
              </a:rPr>
              <a:t>Orthopaedic</a:t>
            </a:r>
            <a:r>
              <a:rPr lang="en-US" sz="1200" kern="1200" dirty="0" smtClean="0">
                <a:solidFill>
                  <a:schemeClr val="tx1"/>
                </a:solidFill>
                <a:effectLst/>
                <a:latin typeface="+mn-lt"/>
                <a:ea typeface="+mn-ea"/>
                <a:cs typeface="+mn-cs"/>
              </a:rPr>
              <a:t> Surgery, University of Pittsburgh, Pittsburgh, Pennsylvania, USA. </a:t>
            </a:r>
          </a:p>
          <a:p>
            <a:pPr lvl="0"/>
            <a:r>
              <a:rPr lang="en-US" sz="1200" kern="1200" dirty="0" smtClean="0">
                <a:solidFill>
                  <a:schemeClr val="tx1"/>
                </a:solidFill>
                <a:effectLst/>
                <a:latin typeface="+mn-lt"/>
                <a:ea typeface="+mn-ea"/>
                <a:cs typeface="+mn-cs"/>
              </a:rPr>
              <a:t>2Department of </a:t>
            </a:r>
            <a:r>
              <a:rPr lang="en-US" sz="1200" kern="1200" dirty="0" err="1" smtClean="0">
                <a:solidFill>
                  <a:schemeClr val="tx1"/>
                </a:solidFill>
                <a:effectLst/>
                <a:latin typeface="+mn-lt"/>
                <a:ea typeface="+mn-ea"/>
                <a:cs typeface="+mn-cs"/>
              </a:rPr>
              <a:t>Orthopaedic</a:t>
            </a:r>
            <a:r>
              <a:rPr lang="en-US" sz="1200" kern="1200" dirty="0" smtClean="0">
                <a:solidFill>
                  <a:schemeClr val="tx1"/>
                </a:solidFill>
                <a:effectLst/>
                <a:latin typeface="+mn-lt"/>
                <a:ea typeface="+mn-ea"/>
                <a:cs typeface="+mn-cs"/>
              </a:rPr>
              <a:t> Surgery, University of California, San Francisco, San Francisco, California, USA. </a:t>
            </a:r>
          </a:p>
          <a:p>
            <a:pPr lvl="0"/>
            <a:r>
              <a:rPr lang="en-US" sz="1200" kern="1200" dirty="0" smtClean="0">
                <a:solidFill>
                  <a:schemeClr val="tx1"/>
                </a:solidFill>
                <a:effectLst/>
                <a:latin typeface="+mn-lt"/>
                <a:ea typeface="+mn-ea"/>
                <a:cs typeface="+mn-cs"/>
              </a:rPr>
              <a:t>3Department of </a:t>
            </a:r>
            <a:r>
              <a:rPr lang="en-US" sz="1200" kern="1200" dirty="0" err="1" smtClean="0">
                <a:solidFill>
                  <a:schemeClr val="tx1"/>
                </a:solidFill>
                <a:effectLst/>
                <a:latin typeface="+mn-lt"/>
                <a:ea typeface="+mn-ea"/>
                <a:cs typeface="+mn-cs"/>
              </a:rPr>
              <a:t>Orthopaedic</a:t>
            </a:r>
            <a:r>
              <a:rPr lang="en-US" sz="1200" kern="1200" dirty="0" smtClean="0">
                <a:solidFill>
                  <a:schemeClr val="tx1"/>
                </a:solidFill>
                <a:effectLst/>
                <a:latin typeface="+mn-lt"/>
                <a:ea typeface="+mn-ea"/>
                <a:cs typeface="+mn-cs"/>
              </a:rPr>
              <a:t> Surgery, University of Pittsburgh, Pittsburgh, Pennsylvania, USA </a:t>
            </a:r>
            <a:r>
              <a:rPr lang="en-US" sz="1200" u="sng" kern="1200" dirty="0" smtClean="0">
                <a:solidFill>
                  <a:schemeClr val="tx1"/>
                </a:solidFill>
                <a:effectLst/>
                <a:latin typeface="+mn-lt"/>
                <a:ea typeface="+mn-ea"/>
                <a:cs typeface="+mn-cs"/>
                <a:hlinkClick r:id="rId10"/>
              </a:rPr>
              <a:t>akontos@pitt.edu</a:t>
            </a:r>
            <a:r>
              <a:rPr lang="en-US" sz="1200"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Abstract</a:t>
            </a:r>
          </a:p>
          <a:p>
            <a:r>
              <a:rPr lang="en-US" sz="1200" b="1" kern="1200" cap="all" dirty="0" smtClean="0">
                <a:solidFill>
                  <a:schemeClr val="tx1"/>
                </a:solidFill>
                <a:effectLst/>
                <a:latin typeface="+mn-lt"/>
                <a:ea typeface="+mn-ea"/>
                <a:cs typeface="+mn-cs"/>
              </a:rPr>
              <a:t>BACKGROUND:</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Convergence insufficiency (CI) is a common binocular vision deficit after a sport-related concussion (SRC). CI may result in visual discomfort and vision-mediated functional difficulties such as slowed reading and compromised attention, leading to impaired academic, work, and sport performance.</a:t>
            </a:r>
          </a:p>
          <a:p>
            <a:r>
              <a:rPr lang="en-US" sz="1200" b="1" kern="1200" cap="all" dirty="0" smtClean="0">
                <a:solidFill>
                  <a:schemeClr val="tx1"/>
                </a:solidFill>
                <a:effectLst/>
                <a:latin typeface="+mn-lt"/>
                <a:ea typeface="+mn-ea"/>
                <a:cs typeface="+mn-cs"/>
              </a:rPr>
              <a:t>PURPOSE:</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test the reliability of repeated near point of convergence (NPC) measurements in a sample of athletes after an SRC; compare the symptoms and cognitive impairment of athletes with normal NPC to those with CI after an SRC; and explore the relationship among age, sex, learning disability, migraine history, and CI.</a:t>
            </a:r>
          </a:p>
          <a:p>
            <a:r>
              <a:rPr lang="en-US" sz="1200" b="1" kern="1200" cap="all" dirty="0" smtClean="0">
                <a:solidFill>
                  <a:schemeClr val="tx1"/>
                </a:solidFill>
                <a:effectLst/>
                <a:latin typeface="+mn-lt"/>
                <a:ea typeface="+mn-ea"/>
                <a:cs typeface="+mn-cs"/>
              </a:rPr>
              <a:t>STUDY DESIGN:</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Cross-sectional study; Level of evidence, 3.</a:t>
            </a:r>
          </a:p>
          <a:p>
            <a:r>
              <a:rPr lang="en-US" sz="1200" b="1" kern="1200" cap="all" dirty="0" smtClean="0">
                <a:solidFill>
                  <a:schemeClr val="tx1"/>
                </a:solidFill>
                <a:effectLst/>
                <a:latin typeface="+mn-lt"/>
                <a:ea typeface="+mn-ea"/>
                <a:cs typeface="+mn-cs"/>
              </a:rPr>
              <a:t>METHODS:</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total of 78 athletes (mean age, 14.31 ± 2.77 years) who were seen a mean 5.79 ± 5.63 days after an SRC were administered 3 trials of an NPC assessment, along with neurocognitive (Immediate Post-Concussion Assessment and Cognitive Testing [</a:t>
            </a:r>
            <a:r>
              <a:rPr lang="en-US" sz="1200" kern="1200" dirty="0" err="1" smtClean="0">
                <a:solidFill>
                  <a:schemeClr val="tx1"/>
                </a:solidFill>
                <a:effectLst/>
                <a:latin typeface="+mn-lt"/>
                <a:ea typeface="+mn-ea"/>
                <a:cs typeface="+mn-cs"/>
              </a:rPr>
              <a:t>ImPACT</a:t>
            </a:r>
            <a:r>
              <a:rPr lang="en-US" sz="1200" kern="1200" dirty="0" smtClean="0">
                <a:solidFill>
                  <a:schemeClr val="tx1"/>
                </a:solidFill>
                <a:effectLst/>
                <a:latin typeface="+mn-lt"/>
                <a:ea typeface="+mn-ea"/>
                <a:cs typeface="+mn-cs"/>
              </a:rPr>
              <a:t>]) and symptom assessments. Patients were divided into normal NPC (NPC ≤5 cm; n = 45) and CI (NPC &gt;5 cm; n = 33) groups. </a:t>
            </a:r>
            <a:r>
              <a:rPr lang="en-US" sz="1200" kern="1200" dirty="0" err="1" smtClean="0">
                <a:solidFill>
                  <a:schemeClr val="tx1"/>
                </a:solidFill>
                <a:effectLst/>
                <a:latin typeface="+mn-lt"/>
                <a:ea typeface="+mn-ea"/>
                <a:cs typeface="+mn-cs"/>
              </a:rPr>
              <a:t>Intraclass</a:t>
            </a:r>
            <a:r>
              <a:rPr lang="en-US" sz="1200" kern="1200" dirty="0" smtClean="0">
                <a:solidFill>
                  <a:schemeClr val="tx1"/>
                </a:solidFill>
                <a:effectLst/>
                <a:latin typeface="+mn-lt"/>
                <a:ea typeface="+mn-ea"/>
                <a:cs typeface="+mn-cs"/>
              </a:rPr>
              <a:t> correlation coefficients (ICCs) and repeated-measures analyses of variance (ANOVAs) assessed the consistency of NPC across the 3 trials. The ANOVAs were employed to examine differences on neurocognitive composites and symptoms between the normal NPC and CI groups. Stepwise regressions (controlling for age and symptom scores on the Post-Concussion Symptom Scale [PCSS]) were conducted to evaluate the predictive utility of the NPC distance for neurocognitive impairment.</a:t>
            </a:r>
          </a:p>
          <a:p>
            <a:r>
              <a:rPr lang="en-US" sz="1200" b="1" kern="1200" cap="all" dirty="0" smtClean="0">
                <a:solidFill>
                  <a:schemeClr val="tx1"/>
                </a:solidFill>
                <a:effectLst/>
                <a:latin typeface="+mn-lt"/>
                <a:ea typeface="+mn-ea"/>
                <a:cs typeface="+mn-cs"/>
              </a:rPr>
              <a:t>RESULTS:</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Groups did not differ on demographic or injury characteristics. NPC differed between trial 1 and trials 2 (P = .02) and 3 (P = .01) for the CI group but not the normal NPC group. Internal consistency was high across NPC measurements (ICC range, 0.95-0.98). Patients with CI performed worse on verbal memory (P = .02), visual motor speed (P = .02), and reaction time (P = .001, η(2) = .13) and had greater total symptom scores (P = .02) after the injury. Results of hierarchical regression revealed that the NPC distance contributed significantly to the model for reaction time (P &lt; .001).</a:t>
            </a:r>
          </a:p>
          <a:p>
            <a:r>
              <a:rPr lang="en-US" sz="1200" b="1" kern="1200" cap="all" dirty="0" smtClean="0">
                <a:solidFill>
                  <a:schemeClr val="tx1"/>
                </a:solidFill>
                <a:effectLst/>
                <a:latin typeface="+mn-lt"/>
                <a:ea typeface="+mn-ea"/>
                <a:cs typeface="+mn-cs"/>
              </a:rPr>
              <a:t>CONCLUSION:</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CI was common (~42%) in athletes evaluated within 1 month after an SRC. Athletes with CI had worse neurocognitive impairment and higher symptom scores than did those with normal NPC. Clinicians should consider routinely screening for NPC as part of a </a:t>
            </a:r>
            <a:r>
              <a:rPr lang="en-US" sz="1200" kern="1200" dirty="0" err="1" smtClean="0">
                <a:solidFill>
                  <a:schemeClr val="tx1"/>
                </a:solidFill>
                <a:effectLst/>
                <a:latin typeface="+mn-lt"/>
                <a:ea typeface="+mn-ea"/>
                <a:cs typeface="+mn-cs"/>
              </a:rPr>
              <a:t>comprehensiveconcussion</a:t>
            </a:r>
            <a:r>
              <a:rPr lang="en-US" sz="1200" kern="1200" dirty="0" smtClean="0">
                <a:solidFill>
                  <a:schemeClr val="tx1"/>
                </a:solidFill>
                <a:effectLst/>
                <a:latin typeface="+mn-lt"/>
                <a:ea typeface="+mn-ea"/>
                <a:cs typeface="+mn-cs"/>
              </a:rPr>
              <a:t> evaluation to help inform treatment recommendations, academic accommodations, and referrals for vision therapy.</a:t>
            </a:r>
          </a:p>
          <a:p>
            <a:endParaRPr lang="en-US" dirty="0"/>
          </a:p>
        </p:txBody>
      </p:sp>
      <p:sp>
        <p:nvSpPr>
          <p:cNvPr id="4" name="Slide Number Placeholder 3"/>
          <p:cNvSpPr>
            <a:spLocks noGrp="1"/>
          </p:cNvSpPr>
          <p:nvPr>
            <p:ph type="sldNum" sz="quarter" idx="10"/>
          </p:nvPr>
        </p:nvSpPr>
        <p:spPr/>
        <p:txBody>
          <a:bodyPr/>
          <a:lstStyle/>
          <a:p>
            <a:fld id="{C70A42BE-83CB-4AE7-B99F-7D6859E74E82}" type="slidenum">
              <a:rPr lang="en-US" smtClean="0"/>
              <a:t>56</a:t>
            </a:fld>
            <a:endParaRPr lang="en-US"/>
          </a:p>
        </p:txBody>
      </p:sp>
    </p:spTree>
    <p:extLst>
      <p:ext uri="{BB962C8B-B14F-4D97-AF65-F5344CB8AC3E}">
        <p14:creationId xmlns:p14="http://schemas.microsoft.com/office/powerpoint/2010/main" val="4000394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err="1" smtClean="0"/>
              <a:t>nt</a:t>
            </a:r>
            <a:r>
              <a:rPr lang="en-US" dirty="0" smtClean="0"/>
              <a:t> J Sports Med. 2016 May;37(5):405-10. </a:t>
            </a:r>
            <a:r>
              <a:rPr lang="en-US" dirty="0" err="1" smtClean="0"/>
              <a:t>doi</a:t>
            </a:r>
            <a:r>
              <a:rPr lang="en-US" dirty="0" smtClean="0"/>
              <a:t>: 10.1055/s-0035-1569290. </a:t>
            </a:r>
            <a:r>
              <a:rPr lang="en-US" dirty="0" err="1" smtClean="0"/>
              <a:t>Epub</a:t>
            </a:r>
            <a:r>
              <a:rPr lang="en-US" dirty="0" smtClean="0"/>
              <a:t> 2016 Feb 9.</a:t>
            </a:r>
          </a:p>
          <a:p>
            <a:r>
              <a:rPr lang="en-US" dirty="0" smtClean="0"/>
              <a:t>Effect of Repetitive Sub-concussive Head Impacts on Ocular Near Point of Convergence.</a:t>
            </a:r>
          </a:p>
          <a:p>
            <a:endParaRPr lang="en-US" dirty="0" smtClean="0"/>
          </a:p>
          <a:p>
            <a:r>
              <a:rPr lang="en-US" dirty="0" err="1" smtClean="0"/>
              <a:t>Kawata</a:t>
            </a:r>
            <a:r>
              <a:rPr lang="en-US" dirty="0" smtClean="0"/>
              <a:t> K1, Tierney R1, Phillips J1, </a:t>
            </a:r>
            <a:r>
              <a:rPr lang="en-US" dirty="0" err="1" smtClean="0"/>
              <a:t>Jeka</a:t>
            </a:r>
            <a:r>
              <a:rPr lang="en-US" dirty="0" smtClean="0"/>
              <a:t> JJ1.</a:t>
            </a:r>
          </a:p>
          <a:p>
            <a:r>
              <a:rPr lang="en-US" dirty="0" smtClean="0"/>
              <a:t>Author information</a:t>
            </a:r>
          </a:p>
          <a:p>
            <a:r>
              <a:rPr lang="en-US" dirty="0" smtClean="0"/>
              <a:t>1</a:t>
            </a:r>
          </a:p>
          <a:p>
            <a:r>
              <a:rPr lang="en-US" dirty="0" smtClean="0"/>
              <a:t>Kinesiology, Temple University, Philadelphia, United States.</a:t>
            </a:r>
          </a:p>
          <a:p>
            <a:r>
              <a:rPr lang="en-US" dirty="0" smtClean="0"/>
              <a:t>Abstract</a:t>
            </a:r>
          </a:p>
          <a:p>
            <a:r>
              <a:rPr lang="en-US" dirty="0" smtClean="0"/>
              <a:t>This study intended to examine effects of repetitive sub-concussive head impacts on ocular near point of convergence (NPC). 20 healthy young adult soccer players were assigned to either a heading or control group. Heading subjects completed 10 headers of soccer balls projected at a speed of 11.2 m/s. Control subjects did not perform heading. Linear head acceleration was measured with a </a:t>
            </a:r>
            <a:r>
              <a:rPr lang="en-US" dirty="0" err="1" smtClean="0"/>
              <a:t>triaxial</a:t>
            </a:r>
            <a:r>
              <a:rPr lang="en-US" dirty="0" smtClean="0"/>
              <a:t> accelerometer. The NPC assessment was performed at pre-, 0 h post-, and 24 h post-heading. During the NPC assessment participants were seated and a visual target was moved towards the eyes at 1cm/sec. The participant signaled when he/she experienced diplopia or deviation of the eye was observed, and the distance was recorded. The assessment was repeated twice and average NPC scores were used for further analysis. Soccer heading induced mean group head accelerations of 14.49±5.4 g. Mild head impacts led to an increased NPC distance, which was supported by a significant Group x Time interaction. In the heading group, 0 h post- and 24 h post-heading NPC scores were significantly receded compared to baseline. Conversely, NPC scores for the control group showed no difference over time. Our findings indicate that mild frontal head impacts </a:t>
            </a:r>
            <a:r>
              <a:rPr lang="en-US" dirty="0" err="1" smtClean="0"/>
              <a:t>affekt</a:t>
            </a:r>
            <a:r>
              <a:rPr lang="en-US" dirty="0" smtClean="0"/>
              <a:t> NPC for a minimum of 24 h-post heading, suggesting that oculomotor processes are disrupted, at least transiently, by repetitive mild head impact.</a:t>
            </a:r>
          </a:p>
          <a:p>
            <a:r>
              <a:rPr lang="en-US" dirty="0" smtClean="0"/>
              <a:t>© Georg </a:t>
            </a:r>
            <a:r>
              <a:rPr lang="en-US" dirty="0" err="1" smtClean="0"/>
              <a:t>Thieme</a:t>
            </a:r>
            <a:r>
              <a:rPr lang="en-US" dirty="0" smtClean="0"/>
              <a:t> </a:t>
            </a:r>
            <a:r>
              <a:rPr lang="en-US" dirty="0" err="1" smtClean="0"/>
              <a:t>Verlag</a:t>
            </a:r>
            <a:r>
              <a:rPr lang="en-US" dirty="0" smtClean="0"/>
              <a:t> KG Stuttgart · New York.</a:t>
            </a:r>
          </a:p>
          <a:p>
            <a:endParaRPr lang="en-US" dirty="0" smtClean="0"/>
          </a:p>
          <a:p>
            <a:r>
              <a:rPr lang="en-US" dirty="0" smtClean="0"/>
              <a:t>PMID: 26859643 DOI: 10.1055/s-0035-1569290</a:t>
            </a:r>
          </a:p>
          <a:p>
            <a:r>
              <a:rPr lang="en-US" dirty="0" smtClean="0"/>
              <a:t>[Indexed for MEDLINE]</a:t>
            </a:r>
            <a:endParaRPr lang="en-US" dirty="0"/>
          </a:p>
        </p:txBody>
      </p:sp>
      <p:sp>
        <p:nvSpPr>
          <p:cNvPr id="4" name="Slide Number Placeholder 3"/>
          <p:cNvSpPr>
            <a:spLocks noGrp="1"/>
          </p:cNvSpPr>
          <p:nvPr>
            <p:ph type="sldNum" sz="quarter" idx="10"/>
          </p:nvPr>
        </p:nvSpPr>
        <p:spPr/>
        <p:txBody>
          <a:bodyPr/>
          <a:lstStyle/>
          <a:p>
            <a:fld id="{7D046CF1-297A-4008-93DE-DB3A13E72B05}" type="slidenum">
              <a:rPr lang="en-US" smtClean="0"/>
              <a:pPr/>
              <a:t>57</a:t>
            </a:fld>
            <a:endParaRPr lang="en-US"/>
          </a:p>
        </p:txBody>
      </p:sp>
    </p:spTree>
    <p:extLst>
      <p:ext uri="{BB962C8B-B14F-4D97-AF65-F5344CB8AC3E}">
        <p14:creationId xmlns:p14="http://schemas.microsoft.com/office/powerpoint/2010/main" val="3976741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u="sng" kern="1200" dirty="0" smtClean="0">
                <a:solidFill>
                  <a:schemeClr val="tx1"/>
                </a:solidFill>
                <a:latin typeface="+mn-lt"/>
                <a:ea typeface="+mn-ea"/>
                <a:cs typeface="+mn-cs"/>
              </a:rPr>
              <a:t>Arch </a:t>
            </a:r>
            <a:r>
              <a:rPr lang="en-US" sz="1200" u="sng" kern="1200" dirty="0" err="1" smtClean="0">
                <a:solidFill>
                  <a:schemeClr val="tx1"/>
                </a:solidFill>
                <a:latin typeface="+mn-lt"/>
                <a:ea typeface="+mn-ea"/>
                <a:cs typeface="+mn-cs"/>
              </a:rPr>
              <a:t>Ophthalmol</a:t>
            </a:r>
            <a:r>
              <a:rPr lang="en-US" sz="1200" u="sng" kern="1200" dirty="0" smtClean="0">
                <a:solidFill>
                  <a:schemeClr val="tx1"/>
                </a:solidFill>
                <a:latin typeface="+mn-lt"/>
                <a:ea typeface="+mn-ea"/>
                <a:cs typeface="+mn-cs"/>
              </a:rPr>
              <a:t>. 2008 Oct;126(10):1336-49. </a:t>
            </a:r>
            <a:r>
              <a:rPr lang="en-US" sz="1200" u="sng" kern="1200" dirty="0" err="1" smtClean="0">
                <a:solidFill>
                  <a:schemeClr val="tx1"/>
                </a:solidFill>
                <a:latin typeface="+mn-lt"/>
                <a:ea typeface="+mn-ea"/>
                <a:cs typeface="+mn-cs"/>
              </a:rPr>
              <a:t>doi</a:t>
            </a:r>
            <a:r>
              <a:rPr lang="en-US" sz="1200" u="sng" kern="1200" dirty="0" smtClean="0">
                <a:solidFill>
                  <a:schemeClr val="tx1"/>
                </a:solidFill>
                <a:latin typeface="+mn-lt"/>
                <a:ea typeface="+mn-ea"/>
                <a:cs typeface="+mn-cs"/>
              </a:rPr>
              <a:t>: 10.1001/archopht.126.10.1336.</a:t>
            </a:r>
          </a:p>
          <a:p>
            <a:r>
              <a:rPr lang="en-US" sz="1200" b="1" u="sng" kern="1200" dirty="0" smtClean="0">
                <a:solidFill>
                  <a:schemeClr val="tx1"/>
                </a:solidFill>
                <a:latin typeface="+mn-lt"/>
                <a:ea typeface="+mn-ea"/>
                <a:cs typeface="+mn-cs"/>
              </a:rPr>
              <a:t>Randomized clinical trial of treatments for symptomatic convergence insufficiency in children.</a:t>
            </a:r>
          </a:p>
          <a:p>
            <a:r>
              <a:rPr lang="en-US" sz="1200" b="0" u="sng" kern="1200" dirty="0" smtClean="0">
                <a:solidFill>
                  <a:schemeClr val="tx1"/>
                </a:solidFill>
                <a:latin typeface="+mn-lt"/>
                <a:ea typeface="+mn-ea"/>
                <a:cs typeface="+mn-cs"/>
                <a:hlinkClick r:id="rId3" invalidUrl="http://www.ncbi.nlm.nih.gov/pubmed/?term=Convergence Insufficiency Treatment Trial Study Group[Corporate Author]"/>
              </a:rPr>
              <a:t>Convergence Insufficiency Treatment Trial Study Group1.</a:t>
            </a:r>
          </a:p>
          <a:p>
            <a:r>
              <a:rPr lang="en-US" sz="1200" b="1" u="sng" kern="1200" dirty="0" smtClean="0">
                <a:solidFill>
                  <a:schemeClr val="tx1"/>
                </a:solidFill>
                <a:latin typeface="+mn-lt"/>
                <a:ea typeface="+mn-ea"/>
                <a:cs typeface="+mn-cs"/>
              </a:rPr>
              <a:t>Author information</a:t>
            </a:r>
          </a:p>
          <a:p>
            <a:endParaRPr lang="en-US" sz="1200" b="1" u="sng" kern="1200" dirty="0" smtClean="0">
              <a:solidFill>
                <a:schemeClr val="tx1"/>
              </a:solidFill>
              <a:latin typeface="+mn-lt"/>
              <a:ea typeface="+mn-ea"/>
              <a:cs typeface="+mn-cs"/>
            </a:endParaRPr>
          </a:p>
          <a:p>
            <a:endParaRPr lang="en-US" sz="1200" b="0" u="sng" kern="1200" dirty="0" smtClean="0">
              <a:solidFill>
                <a:schemeClr val="tx1"/>
              </a:solidFill>
              <a:latin typeface="+mn-lt"/>
              <a:ea typeface="+mn-ea"/>
              <a:cs typeface="+mn-cs"/>
            </a:endParaRPr>
          </a:p>
          <a:p>
            <a:r>
              <a:rPr lang="en-US" sz="1200" b="1" u="sng" kern="1200" dirty="0" smtClean="0">
                <a:solidFill>
                  <a:schemeClr val="tx1"/>
                </a:solidFill>
                <a:latin typeface="+mn-lt"/>
                <a:ea typeface="+mn-ea"/>
                <a:cs typeface="+mn-cs"/>
              </a:rPr>
              <a:t>Abstract</a:t>
            </a:r>
            <a:endParaRPr lang="en-US" sz="1200" b="0" u="sng" kern="1200" dirty="0" smtClean="0">
              <a:solidFill>
                <a:schemeClr val="tx1"/>
              </a:solidFill>
              <a:latin typeface="+mn-lt"/>
              <a:ea typeface="+mn-ea"/>
              <a:cs typeface="+mn-cs"/>
            </a:endParaRPr>
          </a:p>
          <a:p>
            <a:r>
              <a:rPr lang="en-US" sz="1200" b="1" u="sng" kern="1200" dirty="0" smtClean="0">
                <a:solidFill>
                  <a:schemeClr val="tx1"/>
                </a:solidFill>
                <a:latin typeface="+mn-lt"/>
                <a:ea typeface="+mn-ea"/>
                <a:cs typeface="+mn-cs"/>
              </a:rPr>
              <a:t>OBJECTIVE:</a:t>
            </a:r>
          </a:p>
          <a:p>
            <a:r>
              <a:rPr lang="en-US" sz="1200" b="0" u="sng" kern="1200" dirty="0" smtClean="0">
                <a:solidFill>
                  <a:schemeClr val="tx1"/>
                </a:solidFill>
                <a:latin typeface="+mn-lt"/>
                <a:ea typeface="+mn-ea"/>
                <a:cs typeface="+mn-cs"/>
              </a:rPr>
              <a:t>To compare home-based pencil push-ups (HBPP), home-based computer </a:t>
            </a:r>
            <a:r>
              <a:rPr lang="en-US" sz="1200" b="0" u="sng" kern="1200" dirty="0" err="1" smtClean="0">
                <a:solidFill>
                  <a:schemeClr val="tx1"/>
                </a:solidFill>
                <a:latin typeface="+mn-lt"/>
                <a:ea typeface="+mn-ea"/>
                <a:cs typeface="+mn-cs"/>
              </a:rPr>
              <a:t>vergence</a:t>
            </a:r>
            <a:r>
              <a:rPr lang="en-US" sz="1200" b="0" u="sng" kern="1200" dirty="0" smtClean="0">
                <a:solidFill>
                  <a:schemeClr val="tx1"/>
                </a:solidFill>
                <a:latin typeface="+mn-lt"/>
                <a:ea typeface="+mn-ea"/>
                <a:cs typeface="+mn-cs"/>
              </a:rPr>
              <a:t>/accommodative therapy and pencil push-ups (HBCVAT+), office-based </a:t>
            </a:r>
            <a:r>
              <a:rPr lang="en-US" sz="1200" b="0" u="sng" kern="1200" dirty="0" err="1" smtClean="0">
                <a:solidFill>
                  <a:schemeClr val="tx1"/>
                </a:solidFill>
                <a:latin typeface="+mn-lt"/>
                <a:ea typeface="+mn-ea"/>
                <a:cs typeface="+mn-cs"/>
              </a:rPr>
              <a:t>vergence</a:t>
            </a:r>
            <a:r>
              <a:rPr lang="en-US" sz="1200" b="0" u="sng" kern="1200" dirty="0" smtClean="0">
                <a:solidFill>
                  <a:schemeClr val="tx1"/>
                </a:solidFill>
                <a:latin typeface="+mn-lt"/>
                <a:ea typeface="+mn-ea"/>
                <a:cs typeface="+mn-cs"/>
              </a:rPr>
              <a:t>/accommodative therapy with home reinforcement (OBVAT), and office-based placebo therapy with home reinforcement (OBPT) as treatments for symptomatic convergence insufficiency.</a:t>
            </a:r>
          </a:p>
          <a:p>
            <a:r>
              <a:rPr lang="en-US" sz="1200" b="1" u="sng" kern="1200" dirty="0" smtClean="0">
                <a:solidFill>
                  <a:schemeClr val="tx1"/>
                </a:solidFill>
                <a:latin typeface="+mn-lt"/>
                <a:ea typeface="+mn-ea"/>
                <a:cs typeface="+mn-cs"/>
              </a:rPr>
              <a:t>METHODS:</a:t>
            </a:r>
          </a:p>
          <a:p>
            <a:r>
              <a:rPr lang="en-US" sz="1200" b="0" u="sng" kern="1200" dirty="0" smtClean="0">
                <a:solidFill>
                  <a:schemeClr val="tx1"/>
                </a:solidFill>
                <a:latin typeface="+mn-lt"/>
                <a:ea typeface="+mn-ea"/>
                <a:cs typeface="+mn-cs"/>
              </a:rPr>
              <a:t>In a randomized clinical trial, 221 children aged 9 to 17 years with symptomatic convergence insufficiency were assigned to 1 of 4 treatments.</a:t>
            </a:r>
          </a:p>
          <a:p>
            <a:r>
              <a:rPr lang="en-US" sz="1200" b="1" u="sng" kern="1200" dirty="0" smtClean="0">
                <a:solidFill>
                  <a:schemeClr val="tx1"/>
                </a:solidFill>
                <a:latin typeface="+mn-lt"/>
                <a:ea typeface="+mn-ea"/>
                <a:cs typeface="+mn-cs"/>
              </a:rPr>
              <a:t>MAIN OUTCOME MEASURES:</a:t>
            </a:r>
          </a:p>
          <a:p>
            <a:r>
              <a:rPr lang="en-US" sz="1200" b="0" u="sng" kern="1200" dirty="0" smtClean="0">
                <a:solidFill>
                  <a:schemeClr val="tx1"/>
                </a:solidFill>
                <a:latin typeface="+mn-lt"/>
                <a:ea typeface="+mn-ea"/>
                <a:cs typeface="+mn-cs"/>
              </a:rPr>
              <a:t>Convergence Insufficiency Symptom Survey score after 12 weeks of treatment. Secondary outcomes were near point of convergence and positive fusional </a:t>
            </a:r>
            <a:r>
              <a:rPr lang="en-US" sz="1200" b="0" u="sng" kern="1200" dirty="0" err="1" smtClean="0">
                <a:solidFill>
                  <a:schemeClr val="tx1"/>
                </a:solidFill>
                <a:latin typeface="+mn-lt"/>
                <a:ea typeface="+mn-ea"/>
                <a:cs typeface="+mn-cs"/>
              </a:rPr>
              <a:t>vergence</a:t>
            </a:r>
            <a:r>
              <a:rPr lang="en-US" sz="1200" b="0" u="sng" kern="1200" dirty="0" smtClean="0">
                <a:solidFill>
                  <a:schemeClr val="tx1"/>
                </a:solidFill>
                <a:latin typeface="+mn-lt"/>
                <a:ea typeface="+mn-ea"/>
                <a:cs typeface="+mn-cs"/>
              </a:rPr>
              <a:t> at near.</a:t>
            </a:r>
          </a:p>
          <a:p>
            <a:r>
              <a:rPr lang="en-US" sz="1200" b="1" u="sng" kern="1200" dirty="0" smtClean="0">
                <a:solidFill>
                  <a:schemeClr val="tx1"/>
                </a:solidFill>
                <a:latin typeface="+mn-lt"/>
                <a:ea typeface="+mn-ea"/>
                <a:cs typeface="+mn-cs"/>
              </a:rPr>
              <a:t>RESULTS:</a:t>
            </a:r>
          </a:p>
          <a:p>
            <a:r>
              <a:rPr lang="en-US" sz="1200" b="0" u="sng" kern="1200" dirty="0" smtClean="0">
                <a:solidFill>
                  <a:schemeClr val="tx1"/>
                </a:solidFill>
                <a:latin typeface="+mn-lt"/>
                <a:ea typeface="+mn-ea"/>
                <a:cs typeface="+mn-cs"/>
              </a:rPr>
              <a:t>After 12 weeks of treatment, the OBVAT group's mean Convergence Insufficiency Symptom Survey score (15.1) was statistically significantly lower than those of 21.3, 24.7, and 21.9 in the HBCVAT+, HBPP, and OBPT groups, respectively (P &lt; .001). The OBVAT group also demonstrated a significantly improved near point of convergence and positive fusional </a:t>
            </a:r>
            <a:r>
              <a:rPr lang="en-US" sz="1200" b="0" u="sng" kern="1200" dirty="0" err="1" smtClean="0">
                <a:solidFill>
                  <a:schemeClr val="tx1"/>
                </a:solidFill>
                <a:latin typeface="+mn-lt"/>
                <a:ea typeface="+mn-ea"/>
                <a:cs typeface="+mn-cs"/>
              </a:rPr>
              <a:t>vergence</a:t>
            </a:r>
            <a:r>
              <a:rPr lang="en-US" sz="1200" b="0" u="sng" kern="1200" dirty="0" smtClean="0">
                <a:solidFill>
                  <a:schemeClr val="tx1"/>
                </a:solidFill>
                <a:latin typeface="+mn-lt"/>
                <a:ea typeface="+mn-ea"/>
                <a:cs typeface="+mn-cs"/>
              </a:rPr>
              <a:t> at near compared with the other groups (P &lt;or= .005 for all comparisons). A successful or improved outcome was found in 73%, 43%, 33%, and 35% of patients in the OBVAT, HBPP, HBCVAT+, and OBPT groups, respectively.</a:t>
            </a:r>
          </a:p>
          <a:p>
            <a:r>
              <a:rPr lang="en-US" sz="1200" b="1" u="sng" kern="1200" dirty="0" smtClean="0">
                <a:solidFill>
                  <a:schemeClr val="tx1"/>
                </a:solidFill>
                <a:latin typeface="+mn-lt"/>
                <a:ea typeface="+mn-ea"/>
                <a:cs typeface="+mn-cs"/>
              </a:rPr>
              <a:t>CONCLUSIONS:</a:t>
            </a:r>
          </a:p>
          <a:p>
            <a:r>
              <a:rPr lang="en-US" sz="1200" b="0" u="sng" kern="1200" dirty="0" smtClean="0">
                <a:solidFill>
                  <a:schemeClr val="tx1"/>
                </a:solidFill>
                <a:latin typeface="+mn-lt"/>
                <a:ea typeface="+mn-ea"/>
                <a:cs typeface="+mn-cs"/>
              </a:rPr>
              <a:t>Twelve weeks of OBVAT results in a significantly greater improvement in symptoms and clinical measures of near point of convergence and positive fusional </a:t>
            </a:r>
            <a:r>
              <a:rPr lang="en-US" sz="1200" b="0" u="sng" kern="1200" dirty="0" err="1" smtClean="0">
                <a:solidFill>
                  <a:schemeClr val="tx1"/>
                </a:solidFill>
                <a:latin typeface="+mn-lt"/>
                <a:ea typeface="+mn-ea"/>
                <a:cs typeface="+mn-cs"/>
              </a:rPr>
              <a:t>vergence</a:t>
            </a:r>
            <a:r>
              <a:rPr lang="en-US" sz="1200" b="0" u="sng" kern="1200" dirty="0" smtClean="0">
                <a:solidFill>
                  <a:schemeClr val="tx1"/>
                </a:solidFill>
                <a:latin typeface="+mn-lt"/>
                <a:ea typeface="+mn-ea"/>
                <a:cs typeface="+mn-cs"/>
              </a:rPr>
              <a:t> and a greater percentage of patients reaching the predetermined criteria of success compared with HBPP, HBCVAT+, and OBPT. Application to Clinical Practice Office-based </a:t>
            </a:r>
            <a:r>
              <a:rPr lang="en-US" sz="1200" b="0" u="sng" kern="1200" dirty="0" err="1" smtClean="0">
                <a:solidFill>
                  <a:schemeClr val="tx1"/>
                </a:solidFill>
                <a:latin typeface="+mn-lt"/>
                <a:ea typeface="+mn-ea"/>
                <a:cs typeface="+mn-cs"/>
              </a:rPr>
              <a:t>vergence</a:t>
            </a:r>
            <a:r>
              <a:rPr lang="en-US" sz="1200" b="0" u="sng" kern="1200" dirty="0" smtClean="0">
                <a:solidFill>
                  <a:schemeClr val="tx1"/>
                </a:solidFill>
                <a:latin typeface="+mn-lt"/>
                <a:ea typeface="+mn-ea"/>
                <a:cs typeface="+mn-cs"/>
              </a:rPr>
              <a:t> accommodative therapy is an effective treatment for children with symptomatic convergence insufficiency.</a:t>
            </a:r>
          </a:p>
          <a:p>
            <a:r>
              <a:rPr lang="en-US" sz="1200" b="1" u="sng" kern="1200" dirty="0" smtClean="0">
                <a:solidFill>
                  <a:schemeClr val="tx1"/>
                </a:solidFill>
                <a:latin typeface="+mn-lt"/>
                <a:ea typeface="+mn-ea"/>
                <a:cs typeface="+mn-cs"/>
              </a:rPr>
              <a:t>TRIAL REGISTRATION:</a:t>
            </a:r>
          </a:p>
          <a:p>
            <a:r>
              <a:rPr lang="en-US" sz="1200" b="0" u="sng" kern="1200" dirty="0" err="1" smtClean="0">
                <a:solidFill>
                  <a:schemeClr val="tx1"/>
                </a:solidFill>
                <a:latin typeface="+mn-lt"/>
                <a:ea typeface="+mn-ea"/>
                <a:cs typeface="+mn-cs"/>
              </a:rPr>
              <a:t>clinicaltrials.gov</a:t>
            </a:r>
            <a:r>
              <a:rPr lang="en-US" sz="1200" b="0" u="sng" kern="1200" dirty="0" smtClean="0">
                <a:solidFill>
                  <a:schemeClr val="tx1"/>
                </a:solidFill>
                <a:latin typeface="+mn-lt"/>
                <a:ea typeface="+mn-ea"/>
                <a:cs typeface="+mn-cs"/>
              </a:rPr>
              <a:t> Identifier: </a:t>
            </a:r>
            <a:r>
              <a:rPr lang="en-US" sz="1200" b="0" u="sng" kern="1200" dirty="0" smtClean="0">
                <a:solidFill>
                  <a:schemeClr val="tx1"/>
                </a:solidFill>
                <a:latin typeface="+mn-lt"/>
                <a:ea typeface="+mn-ea"/>
                <a:cs typeface="+mn-cs"/>
                <a:hlinkClick r:id="rId4"/>
              </a:rPr>
              <a:t>NCT00338611.</a:t>
            </a:r>
          </a:p>
          <a:p>
            <a:endParaRPr lang="en-US" dirty="0"/>
          </a:p>
        </p:txBody>
      </p:sp>
      <p:sp>
        <p:nvSpPr>
          <p:cNvPr id="4" name="Slide Number Placeholder 3"/>
          <p:cNvSpPr>
            <a:spLocks noGrp="1"/>
          </p:cNvSpPr>
          <p:nvPr>
            <p:ph type="sldNum" sz="quarter" idx="10"/>
          </p:nvPr>
        </p:nvSpPr>
        <p:spPr/>
        <p:txBody>
          <a:bodyPr/>
          <a:lstStyle/>
          <a:p>
            <a:fld id="{C70A42BE-83CB-4AE7-B99F-7D6859E74E82}"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822061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u="sng" kern="1200" dirty="0" smtClean="0">
                <a:solidFill>
                  <a:schemeClr val="tx1"/>
                </a:solidFill>
                <a:latin typeface="+mn-lt"/>
                <a:ea typeface="+mn-ea"/>
                <a:cs typeface="+mn-cs"/>
              </a:rPr>
              <a:t>Arch </a:t>
            </a:r>
            <a:r>
              <a:rPr lang="en-US" sz="1200" u="sng" kern="1200" dirty="0" err="1" smtClean="0">
                <a:solidFill>
                  <a:schemeClr val="tx1"/>
                </a:solidFill>
                <a:latin typeface="+mn-lt"/>
                <a:ea typeface="+mn-ea"/>
                <a:cs typeface="+mn-cs"/>
              </a:rPr>
              <a:t>Ophthalmol</a:t>
            </a:r>
            <a:r>
              <a:rPr lang="en-US" sz="1200" u="sng" kern="1200" dirty="0" smtClean="0">
                <a:solidFill>
                  <a:schemeClr val="tx1"/>
                </a:solidFill>
                <a:latin typeface="+mn-lt"/>
                <a:ea typeface="+mn-ea"/>
                <a:cs typeface="+mn-cs"/>
              </a:rPr>
              <a:t>. 2008 Oct;126(10):1336-49. </a:t>
            </a:r>
            <a:r>
              <a:rPr lang="en-US" sz="1200" u="sng" kern="1200" dirty="0" err="1" smtClean="0">
                <a:solidFill>
                  <a:schemeClr val="tx1"/>
                </a:solidFill>
                <a:latin typeface="+mn-lt"/>
                <a:ea typeface="+mn-ea"/>
                <a:cs typeface="+mn-cs"/>
              </a:rPr>
              <a:t>doi</a:t>
            </a:r>
            <a:r>
              <a:rPr lang="en-US" sz="1200" u="sng" kern="1200" dirty="0" smtClean="0">
                <a:solidFill>
                  <a:schemeClr val="tx1"/>
                </a:solidFill>
                <a:latin typeface="+mn-lt"/>
                <a:ea typeface="+mn-ea"/>
                <a:cs typeface="+mn-cs"/>
              </a:rPr>
              <a:t>: 10.1001/archopht.126.10.1336.</a:t>
            </a:r>
          </a:p>
          <a:p>
            <a:r>
              <a:rPr lang="en-US" sz="1200" b="1" u="sng" kern="1200" dirty="0" smtClean="0">
                <a:solidFill>
                  <a:schemeClr val="tx1"/>
                </a:solidFill>
                <a:latin typeface="+mn-lt"/>
                <a:ea typeface="+mn-ea"/>
                <a:cs typeface="+mn-cs"/>
              </a:rPr>
              <a:t>Randomized clinical trial of treatments for symptomatic convergence insufficiency in children.</a:t>
            </a:r>
          </a:p>
          <a:p>
            <a:r>
              <a:rPr lang="en-US" sz="1200" b="0" u="sng" kern="1200" dirty="0" smtClean="0">
                <a:solidFill>
                  <a:schemeClr val="tx1"/>
                </a:solidFill>
                <a:latin typeface="+mn-lt"/>
                <a:ea typeface="+mn-ea"/>
                <a:cs typeface="+mn-cs"/>
                <a:hlinkClick r:id="rId3" invalidUrl="http://www.ncbi.nlm.nih.gov/pubmed/?term=Convergence Insufficiency Treatment Trial Study Group[Corporate Author]"/>
              </a:rPr>
              <a:t>Convergence Insufficiency Treatment Trial Study Group1.</a:t>
            </a:r>
          </a:p>
          <a:p>
            <a:r>
              <a:rPr lang="en-US" sz="1200" b="1" u="sng" kern="1200" dirty="0" smtClean="0">
                <a:solidFill>
                  <a:schemeClr val="tx1"/>
                </a:solidFill>
                <a:latin typeface="+mn-lt"/>
                <a:ea typeface="+mn-ea"/>
                <a:cs typeface="+mn-cs"/>
              </a:rPr>
              <a:t>Author information</a:t>
            </a:r>
          </a:p>
          <a:p>
            <a:endParaRPr lang="en-US" sz="1200" b="1" u="sng" kern="1200" dirty="0" smtClean="0">
              <a:solidFill>
                <a:schemeClr val="tx1"/>
              </a:solidFill>
              <a:latin typeface="+mn-lt"/>
              <a:ea typeface="+mn-ea"/>
              <a:cs typeface="+mn-cs"/>
            </a:endParaRPr>
          </a:p>
          <a:p>
            <a:endParaRPr lang="en-US" sz="1200" b="0" u="sng" kern="1200" dirty="0" smtClean="0">
              <a:solidFill>
                <a:schemeClr val="tx1"/>
              </a:solidFill>
              <a:latin typeface="+mn-lt"/>
              <a:ea typeface="+mn-ea"/>
              <a:cs typeface="+mn-cs"/>
            </a:endParaRPr>
          </a:p>
          <a:p>
            <a:r>
              <a:rPr lang="en-US" sz="1200" b="1" u="sng" kern="1200" dirty="0" smtClean="0">
                <a:solidFill>
                  <a:schemeClr val="tx1"/>
                </a:solidFill>
                <a:latin typeface="+mn-lt"/>
                <a:ea typeface="+mn-ea"/>
                <a:cs typeface="+mn-cs"/>
              </a:rPr>
              <a:t>Abstract</a:t>
            </a:r>
            <a:endParaRPr lang="en-US" sz="1200" b="0" u="sng" kern="1200" dirty="0" smtClean="0">
              <a:solidFill>
                <a:schemeClr val="tx1"/>
              </a:solidFill>
              <a:latin typeface="+mn-lt"/>
              <a:ea typeface="+mn-ea"/>
              <a:cs typeface="+mn-cs"/>
            </a:endParaRPr>
          </a:p>
          <a:p>
            <a:r>
              <a:rPr lang="en-US" sz="1200" b="1" u="sng" kern="1200" dirty="0" smtClean="0">
                <a:solidFill>
                  <a:schemeClr val="tx1"/>
                </a:solidFill>
                <a:latin typeface="+mn-lt"/>
                <a:ea typeface="+mn-ea"/>
                <a:cs typeface="+mn-cs"/>
              </a:rPr>
              <a:t>OBJECTIVE:</a:t>
            </a:r>
          </a:p>
          <a:p>
            <a:r>
              <a:rPr lang="en-US" sz="1200" b="0" u="sng" kern="1200" dirty="0" smtClean="0">
                <a:solidFill>
                  <a:schemeClr val="tx1"/>
                </a:solidFill>
                <a:latin typeface="+mn-lt"/>
                <a:ea typeface="+mn-ea"/>
                <a:cs typeface="+mn-cs"/>
              </a:rPr>
              <a:t>To compare home-based pencil push-ups (HBPP), home-based computer </a:t>
            </a:r>
            <a:r>
              <a:rPr lang="en-US" sz="1200" b="0" u="sng" kern="1200" dirty="0" err="1" smtClean="0">
                <a:solidFill>
                  <a:schemeClr val="tx1"/>
                </a:solidFill>
                <a:latin typeface="+mn-lt"/>
                <a:ea typeface="+mn-ea"/>
                <a:cs typeface="+mn-cs"/>
              </a:rPr>
              <a:t>vergence</a:t>
            </a:r>
            <a:r>
              <a:rPr lang="en-US" sz="1200" b="0" u="sng" kern="1200" dirty="0" smtClean="0">
                <a:solidFill>
                  <a:schemeClr val="tx1"/>
                </a:solidFill>
                <a:latin typeface="+mn-lt"/>
                <a:ea typeface="+mn-ea"/>
                <a:cs typeface="+mn-cs"/>
              </a:rPr>
              <a:t>/accommodative therapy and pencil push-ups (HBCVAT+), office-based </a:t>
            </a:r>
            <a:r>
              <a:rPr lang="en-US" sz="1200" b="0" u="sng" kern="1200" dirty="0" err="1" smtClean="0">
                <a:solidFill>
                  <a:schemeClr val="tx1"/>
                </a:solidFill>
                <a:latin typeface="+mn-lt"/>
                <a:ea typeface="+mn-ea"/>
                <a:cs typeface="+mn-cs"/>
              </a:rPr>
              <a:t>vergence</a:t>
            </a:r>
            <a:r>
              <a:rPr lang="en-US" sz="1200" b="0" u="sng" kern="1200" dirty="0" smtClean="0">
                <a:solidFill>
                  <a:schemeClr val="tx1"/>
                </a:solidFill>
                <a:latin typeface="+mn-lt"/>
                <a:ea typeface="+mn-ea"/>
                <a:cs typeface="+mn-cs"/>
              </a:rPr>
              <a:t>/accommodative therapy with home reinforcement (OBVAT), and office-based placebo therapy with home reinforcement (OBPT) as treatments for symptomatic convergence insufficiency.</a:t>
            </a:r>
          </a:p>
          <a:p>
            <a:r>
              <a:rPr lang="en-US" sz="1200" b="1" u="sng" kern="1200" dirty="0" smtClean="0">
                <a:solidFill>
                  <a:schemeClr val="tx1"/>
                </a:solidFill>
                <a:latin typeface="+mn-lt"/>
                <a:ea typeface="+mn-ea"/>
                <a:cs typeface="+mn-cs"/>
              </a:rPr>
              <a:t>METHODS:</a:t>
            </a:r>
          </a:p>
          <a:p>
            <a:r>
              <a:rPr lang="en-US" sz="1200" b="0" u="sng" kern="1200" dirty="0" smtClean="0">
                <a:solidFill>
                  <a:schemeClr val="tx1"/>
                </a:solidFill>
                <a:latin typeface="+mn-lt"/>
                <a:ea typeface="+mn-ea"/>
                <a:cs typeface="+mn-cs"/>
              </a:rPr>
              <a:t>In a randomized clinical trial, 221 children aged 9 to 17 years with symptomatic convergence insufficiency were assigned to 1 of 4 treatments.</a:t>
            </a:r>
          </a:p>
          <a:p>
            <a:r>
              <a:rPr lang="en-US" sz="1200" b="1" u="sng" kern="1200" dirty="0" smtClean="0">
                <a:solidFill>
                  <a:schemeClr val="tx1"/>
                </a:solidFill>
                <a:latin typeface="+mn-lt"/>
                <a:ea typeface="+mn-ea"/>
                <a:cs typeface="+mn-cs"/>
              </a:rPr>
              <a:t>MAIN OUTCOME MEASURES:</a:t>
            </a:r>
          </a:p>
          <a:p>
            <a:r>
              <a:rPr lang="en-US" sz="1200" b="0" u="sng" kern="1200" dirty="0" smtClean="0">
                <a:solidFill>
                  <a:schemeClr val="tx1"/>
                </a:solidFill>
                <a:latin typeface="+mn-lt"/>
                <a:ea typeface="+mn-ea"/>
                <a:cs typeface="+mn-cs"/>
              </a:rPr>
              <a:t>Convergence Insufficiency Symptom Survey score after 12 weeks of treatment. Secondary outcomes were near point of convergence and positive fusional </a:t>
            </a:r>
            <a:r>
              <a:rPr lang="en-US" sz="1200" b="0" u="sng" kern="1200" dirty="0" err="1" smtClean="0">
                <a:solidFill>
                  <a:schemeClr val="tx1"/>
                </a:solidFill>
                <a:latin typeface="+mn-lt"/>
                <a:ea typeface="+mn-ea"/>
                <a:cs typeface="+mn-cs"/>
              </a:rPr>
              <a:t>vergence</a:t>
            </a:r>
            <a:r>
              <a:rPr lang="en-US" sz="1200" b="0" u="sng" kern="1200" dirty="0" smtClean="0">
                <a:solidFill>
                  <a:schemeClr val="tx1"/>
                </a:solidFill>
                <a:latin typeface="+mn-lt"/>
                <a:ea typeface="+mn-ea"/>
                <a:cs typeface="+mn-cs"/>
              </a:rPr>
              <a:t> at near.</a:t>
            </a:r>
          </a:p>
          <a:p>
            <a:r>
              <a:rPr lang="en-US" sz="1200" b="1" u="sng" kern="1200" dirty="0" smtClean="0">
                <a:solidFill>
                  <a:schemeClr val="tx1"/>
                </a:solidFill>
                <a:latin typeface="+mn-lt"/>
                <a:ea typeface="+mn-ea"/>
                <a:cs typeface="+mn-cs"/>
              </a:rPr>
              <a:t>RESULTS:</a:t>
            </a:r>
          </a:p>
          <a:p>
            <a:r>
              <a:rPr lang="en-US" sz="1200" b="0" u="sng" kern="1200" dirty="0" smtClean="0">
                <a:solidFill>
                  <a:schemeClr val="tx1"/>
                </a:solidFill>
                <a:latin typeface="+mn-lt"/>
                <a:ea typeface="+mn-ea"/>
                <a:cs typeface="+mn-cs"/>
              </a:rPr>
              <a:t>After 12 weeks of treatment, the OBVAT group's mean Convergence Insufficiency Symptom Survey score (15.1) was statistically significantly lower than those of 21.3, 24.7, and 21.9 in the HBCVAT+, HBPP, and OBPT groups, respectively (P &lt; .001). The OBVAT group also demonstrated a significantly improved near point of convergence and positive fusional </a:t>
            </a:r>
            <a:r>
              <a:rPr lang="en-US" sz="1200" b="0" u="sng" kern="1200" dirty="0" err="1" smtClean="0">
                <a:solidFill>
                  <a:schemeClr val="tx1"/>
                </a:solidFill>
                <a:latin typeface="+mn-lt"/>
                <a:ea typeface="+mn-ea"/>
                <a:cs typeface="+mn-cs"/>
              </a:rPr>
              <a:t>vergence</a:t>
            </a:r>
            <a:r>
              <a:rPr lang="en-US" sz="1200" b="0" u="sng" kern="1200" dirty="0" smtClean="0">
                <a:solidFill>
                  <a:schemeClr val="tx1"/>
                </a:solidFill>
                <a:latin typeface="+mn-lt"/>
                <a:ea typeface="+mn-ea"/>
                <a:cs typeface="+mn-cs"/>
              </a:rPr>
              <a:t> at near compared with the other groups (P &lt;or= .005 for all comparisons). A successful or improved outcome was found in 73%, 43%, 33%, and 35% of patients in the OBVAT, HBPP, HBCVAT+, and OBPT groups, respectively.</a:t>
            </a:r>
          </a:p>
          <a:p>
            <a:r>
              <a:rPr lang="en-US" sz="1200" b="1" u="sng" kern="1200" dirty="0" smtClean="0">
                <a:solidFill>
                  <a:schemeClr val="tx1"/>
                </a:solidFill>
                <a:latin typeface="+mn-lt"/>
                <a:ea typeface="+mn-ea"/>
                <a:cs typeface="+mn-cs"/>
              </a:rPr>
              <a:t>CONCLUSIONS:</a:t>
            </a:r>
          </a:p>
          <a:p>
            <a:r>
              <a:rPr lang="en-US" sz="1200" b="0" u="sng" kern="1200" dirty="0" smtClean="0">
                <a:solidFill>
                  <a:schemeClr val="tx1"/>
                </a:solidFill>
                <a:latin typeface="+mn-lt"/>
                <a:ea typeface="+mn-ea"/>
                <a:cs typeface="+mn-cs"/>
              </a:rPr>
              <a:t>Twelve weeks of OBVAT results in a significantly greater improvement in symptoms and clinical measures of near point of convergence and positive fusional </a:t>
            </a:r>
            <a:r>
              <a:rPr lang="en-US" sz="1200" b="0" u="sng" kern="1200" dirty="0" err="1" smtClean="0">
                <a:solidFill>
                  <a:schemeClr val="tx1"/>
                </a:solidFill>
                <a:latin typeface="+mn-lt"/>
                <a:ea typeface="+mn-ea"/>
                <a:cs typeface="+mn-cs"/>
              </a:rPr>
              <a:t>vergence</a:t>
            </a:r>
            <a:r>
              <a:rPr lang="en-US" sz="1200" b="0" u="sng" kern="1200" dirty="0" smtClean="0">
                <a:solidFill>
                  <a:schemeClr val="tx1"/>
                </a:solidFill>
                <a:latin typeface="+mn-lt"/>
                <a:ea typeface="+mn-ea"/>
                <a:cs typeface="+mn-cs"/>
              </a:rPr>
              <a:t> and a greater percentage of patients reaching the predetermined criteria of success compared with HBPP, HBCVAT+, and OBPT. Application to Clinical Practice Office-based </a:t>
            </a:r>
            <a:r>
              <a:rPr lang="en-US" sz="1200" b="0" u="sng" kern="1200" dirty="0" err="1" smtClean="0">
                <a:solidFill>
                  <a:schemeClr val="tx1"/>
                </a:solidFill>
                <a:latin typeface="+mn-lt"/>
                <a:ea typeface="+mn-ea"/>
                <a:cs typeface="+mn-cs"/>
              </a:rPr>
              <a:t>vergence</a:t>
            </a:r>
            <a:r>
              <a:rPr lang="en-US" sz="1200" b="0" u="sng" kern="1200" dirty="0" smtClean="0">
                <a:solidFill>
                  <a:schemeClr val="tx1"/>
                </a:solidFill>
                <a:latin typeface="+mn-lt"/>
                <a:ea typeface="+mn-ea"/>
                <a:cs typeface="+mn-cs"/>
              </a:rPr>
              <a:t> accommodative therapy is an effective treatment for children with symptomatic convergence insufficiency.</a:t>
            </a:r>
          </a:p>
          <a:p>
            <a:r>
              <a:rPr lang="en-US" sz="1200" b="1" u="sng" kern="1200" dirty="0" smtClean="0">
                <a:solidFill>
                  <a:schemeClr val="tx1"/>
                </a:solidFill>
                <a:latin typeface="+mn-lt"/>
                <a:ea typeface="+mn-ea"/>
                <a:cs typeface="+mn-cs"/>
              </a:rPr>
              <a:t>TRIAL REGISTRATION:</a:t>
            </a:r>
          </a:p>
          <a:p>
            <a:r>
              <a:rPr lang="en-US" sz="1200" b="0" u="sng" kern="1200" dirty="0" err="1" smtClean="0">
                <a:solidFill>
                  <a:schemeClr val="tx1"/>
                </a:solidFill>
                <a:latin typeface="+mn-lt"/>
                <a:ea typeface="+mn-ea"/>
                <a:cs typeface="+mn-cs"/>
              </a:rPr>
              <a:t>clinicaltrials.gov</a:t>
            </a:r>
            <a:r>
              <a:rPr lang="en-US" sz="1200" b="0" u="sng" kern="1200" dirty="0" smtClean="0">
                <a:solidFill>
                  <a:schemeClr val="tx1"/>
                </a:solidFill>
                <a:latin typeface="+mn-lt"/>
                <a:ea typeface="+mn-ea"/>
                <a:cs typeface="+mn-cs"/>
              </a:rPr>
              <a:t> Identifier: </a:t>
            </a:r>
            <a:r>
              <a:rPr lang="en-US" sz="1200" b="0" u="sng" kern="1200" dirty="0" smtClean="0">
                <a:solidFill>
                  <a:schemeClr val="tx1"/>
                </a:solidFill>
                <a:latin typeface="+mn-lt"/>
                <a:ea typeface="+mn-ea"/>
                <a:cs typeface="+mn-cs"/>
                <a:hlinkClick r:id="rId4"/>
              </a:rPr>
              <a:t>NCT00338611.</a:t>
            </a:r>
          </a:p>
          <a:p>
            <a:endParaRPr lang="en-US" dirty="0"/>
          </a:p>
        </p:txBody>
      </p:sp>
      <p:sp>
        <p:nvSpPr>
          <p:cNvPr id="4" name="Slide Number Placeholder 3"/>
          <p:cNvSpPr>
            <a:spLocks noGrp="1"/>
          </p:cNvSpPr>
          <p:nvPr>
            <p:ph type="sldNum" sz="quarter" idx="10"/>
          </p:nvPr>
        </p:nvSpPr>
        <p:spPr/>
        <p:txBody>
          <a:bodyPr/>
          <a:lstStyle/>
          <a:p>
            <a:fld id="{C70A42BE-83CB-4AE7-B99F-7D6859E74E82}"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4155129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smtClean="0">
                <a:solidFill>
                  <a:schemeClr val="tx1"/>
                </a:solidFill>
                <a:effectLst/>
                <a:latin typeface="+mn-lt"/>
                <a:ea typeface="+mn-ea"/>
                <a:cs typeface="+mn-cs"/>
              </a:rPr>
              <a:t>What shown:</a:t>
            </a:r>
            <a:r>
              <a:rPr lang="en-US" sz="1000" b="1" kern="1200" baseline="0" dirty="0" smtClean="0">
                <a:solidFill>
                  <a:schemeClr val="tx1"/>
                </a:solidFill>
                <a:effectLst/>
                <a:latin typeface="+mn-lt"/>
                <a:ea typeface="+mn-ea"/>
                <a:cs typeface="+mn-cs"/>
              </a:rPr>
              <a:t> red=increased blood flow, </a:t>
            </a:r>
            <a:r>
              <a:rPr lang="en-US" sz="1000" b="1" kern="1200" baseline="0" dirty="0" err="1" smtClean="0">
                <a:solidFill>
                  <a:schemeClr val="tx1"/>
                </a:solidFill>
                <a:effectLst/>
                <a:latin typeface="+mn-lt"/>
                <a:ea typeface="+mn-ea"/>
                <a:cs typeface="+mn-cs"/>
              </a:rPr>
              <a:t>dk</a:t>
            </a:r>
            <a:r>
              <a:rPr lang="en-US" sz="1000" b="1" kern="1200" baseline="0" dirty="0" smtClean="0">
                <a:solidFill>
                  <a:schemeClr val="tx1"/>
                </a:solidFill>
                <a:effectLst/>
                <a:latin typeface="+mn-lt"/>
                <a:ea typeface="+mn-ea"/>
                <a:cs typeface="+mn-cs"/>
              </a:rPr>
              <a:t> red low &amp; yellow more activity, all&gt;2.3; R on left in radiological view</a:t>
            </a:r>
            <a:endParaRPr lang="en-US"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Convergence activity in the visual cortices was contained to the occipital lobe. No</a:t>
            </a:r>
            <a:r>
              <a:rPr lang="en-US" sz="1000" kern="1200" baseline="0" dirty="0" smtClean="0">
                <a:solidFill>
                  <a:schemeClr val="tx1"/>
                </a:solidFill>
                <a:effectLst/>
                <a:latin typeface="+mn-lt"/>
                <a:ea typeface="+mn-ea"/>
                <a:cs typeface="+mn-cs"/>
              </a:rPr>
              <a:t> other significant  ROIs when scrolling through 3D representation</a:t>
            </a:r>
            <a:r>
              <a:rPr lang="en-US" sz="10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8E0C3882-59B7-4B5A-AECA-99D24696D7EE}" type="slidenum">
              <a:rPr lang="en-US" smtClean="0"/>
              <a:t>63</a:t>
            </a:fld>
            <a:endParaRPr lang="en-US"/>
          </a:p>
        </p:txBody>
      </p:sp>
    </p:spTree>
    <p:extLst>
      <p:ext uri="{BB962C8B-B14F-4D97-AF65-F5344CB8AC3E}">
        <p14:creationId xmlns:p14="http://schemas.microsoft.com/office/powerpoint/2010/main" val="3050902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046CF1-297A-4008-93DE-DB3A13E72B05}" type="slidenum">
              <a:rPr lang="en-US" smtClean="0"/>
              <a:pPr/>
              <a:t>11</a:t>
            </a:fld>
            <a:endParaRPr lang="en-US"/>
          </a:p>
        </p:txBody>
      </p:sp>
    </p:spTree>
    <p:extLst>
      <p:ext uri="{BB962C8B-B14F-4D97-AF65-F5344CB8AC3E}">
        <p14:creationId xmlns:p14="http://schemas.microsoft.com/office/powerpoint/2010/main" val="22605715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Large spatial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area</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brighter/more yellow activation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activation at the visual cortices expands beyond the occipital lobe. </a:t>
            </a:r>
          </a:p>
          <a:p>
            <a:r>
              <a:rPr lang="en-US" sz="1200" kern="1200" dirty="0" smtClean="0">
                <a:solidFill>
                  <a:schemeClr val="tx1"/>
                </a:solidFill>
                <a:effectLst/>
                <a:latin typeface="+mn-lt"/>
                <a:ea typeface="+mn-ea"/>
                <a:cs typeface="+mn-cs"/>
              </a:rPr>
              <a:t>(Z-score &gt;50%</a:t>
            </a:r>
            <a:r>
              <a:rPr lang="en-US" sz="1200" kern="1200" baseline="0" dirty="0" smtClean="0">
                <a:solidFill>
                  <a:schemeClr val="tx1"/>
                </a:solidFill>
                <a:effectLst/>
                <a:latin typeface="+mn-lt"/>
                <a:ea typeface="+mn-ea"/>
                <a:cs typeface="+mn-cs"/>
              </a:rPr>
              <a:t> larger, greater disparity detection)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C3882-59B7-4B5A-AECA-99D24696D7EE}" type="slidenum">
              <a:rPr lang="en-US" smtClean="0"/>
              <a:t>64</a:t>
            </a:fld>
            <a:endParaRPr lang="en-US"/>
          </a:p>
        </p:txBody>
      </p:sp>
    </p:spTree>
    <p:extLst>
      <p:ext uri="{BB962C8B-B14F-4D97-AF65-F5344CB8AC3E}">
        <p14:creationId xmlns:p14="http://schemas.microsoft.com/office/powerpoint/2010/main" val="2283213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046CF1-297A-4008-93DE-DB3A13E72B05}" type="slidenum">
              <a:rPr lang="en-US" smtClean="0"/>
              <a:pPr/>
              <a:t>66</a:t>
            </a:fld>
            <a:endParaRPr lang="en-US"/>
          </a:p>
        </p:txBody>
      </p:sp>
    </p:spTree>
    <p:extLst>
      <p:ext uri="{BB962C8B-B14F-4D97-AF65-F5344CB8AC3E}">
        <p14:creationId xmlns:p14="http://schemas.microsoft.com/office/powerpoint/2010/main" val="2210345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Dr. </a:t>
            </a:r>
            <a:r>
              <a:rPr lang="en-US" sz="1200" kern="1200" dirty="0" err="1" smtClean="0">
                <a:solidFill>
                  <a:schemeClr val="tx1"/>
                </a:solidFill>
                <a:effectLst/>
                <a:latin typeface="+mn-lt"/>
                <a:ea typeface="+mn-ea"/>
                <a:cs typeface="+mn-cs"/>
              </a:rPr>
              <a:t>Sereno</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results </a:t>
            </a:r>
            <a:r>
              <a:rPr lang="en-US" sz="1200" kern="1200" dirty="0" smtClean="0">
                <a:solidFill>
                  <a:schemeClr val="tx1"/>
                </a:solidFill>
                <a:effectLst/>
                <a:latin typeface="+mn-lt"/>
                <a:ea typeface="+mn-ea"/>
                <a:cs typeface="+mn-cs"/>
              </a:rPr>
              <a:t>in a paper that was ranked #2 of 10 out of 250 concussion articles reviewed in 2015.</a:t>
            </a:r>
            <a:r>
              <a:rPr lang="en-US" sz="120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It's a less-than-a-minute pointing task. (See below for more details or the attached).</a:t>
            </a:r>
          </a:p>
          <a:p>
            <a:r>
              <a:rPr lang="en-US" sz="1200" b="0" i="0" u="none" strike="noStrike" kern="1200" baseline="0" dirty="0" smtClean="0">
                <a:solidFill>
                  <a:schemeClr val="tx1"/>
                </a:solidFill>
                <a:latin typeface="+mn-lt"/>
                <a:ea typeface="+mn-ea"/>
                <a:cs typeface="+mn-cs"/>
              </a:rPr>
              <a:t>Detection of Subtle Cognitive Changes after </a:t>
            </a:r>
            <a:r>
              <a:rPr lang="en-US" sz="1200" b="0" i="0" u="none" strike="noStrike" kern="1200" baseline="0" dirty="0" err="1" smtClean="0">
                <a:solidFill>
                  <a:schemeClr val="tx1"/>
                </a:solidFill>
                <a:latin typeface="+mn-lt"/>
                <a:ea typeface="+mn-ea"/>
                <a:cs typeface="+mn-cs"/>
              </a:rPr>
              <a:t>mTBI</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Using a Novel Tablet-Based Task</a:t>
            </a:r>
          </a:p>
          <a:p>
            <a:r>
              <a:rPr lang="en-US" sz="1200" b="0" i="0" u="none" strike="noStrike" kern="1200" baseline="0" dirty="0" smtClean="0">
                <a:solidFill>
                  <a:schemeClr val="tx1"/>
                </a:solidFill>
                <a:latin typeface="+mn-lt"/>
                <a:ea typeface="+mn-ea"/>
                <a:cs typeface="+mn-cs"/>
              </a:rPr>
              <a:t>Tara D. Fischer,1 Stuart D. Red,1 Alice Z. Chuang,2 Elizabeth B. Jones,3</a:t>
            </a:r>
          </a:p>
          <a:p>
            <a:r>
              <a:rPr lang="en-US" sz="1200" b="0" i="0" u="none" strike="noStrike" kern="1200" baseline="0" dirty="0" smtClean="0">
                <a:solidFill>
                  <a:schemeClr val="tx1"/>
                </a:solidFill>
                <a:latin typeface="+mn-lt"/>
                <a:ea typeface="+mn-ea"/>
                <a:cs typeface="+mn-cs"/>
              </a:rPr>
              <a:t>James J. McCarthy,3 </a:t>
            </a:r>
            <a:r>
              <a:rPr lang="en-US" sz="1200" b="0" i="0" u="none" strike="noStrike" kern="1200" baseline="0" dirty="0" err="1" smtClean="0">
                <a:solidFill>
                  <a:schemeClr val="tx1"/>
                </a:solidFill>
                <a:latin typeface="+mn-lt"/>
                <a:ea typeface="+mn-ea"/>
                <a:cs typeface="+mn-cs"/>
              </a:rPr>
              <a:t>Saumil</a:t>
            </a:r>
            <a:r>
              <a:rPr lang="en-US" sz="1200" b="0" i="0" u="none" strike="noStrike" kern="1200" baseline="0" dirty="0" smtClean="0">
                <a:solidFill>
                  <a:schemeClr val="tx1"/>
                </a:solidFill>
                <a:latin typeface="+mn-lt"/>
                <a:ea typeface="+mn-ea"/>
                <a:cs typeface="+mn-cs"/>
              </a:rPr>
              <a:t> S. Patel,4 and Anne B. Sereno1</a:t>
            </a:r>
          </a:p>
          <a:p>
            <a:r>
              <a:rPr lang="en-US" sz="1200" b="0" i="0" u="none" strike="noStrike" kern="1200" baseline="0" dirty="0" smtClean="0">
                <a:solidFill>
                  <a:schemeClr val="tx1"/>
                </a:solidFill>
                <a:latin typeface="+mn-lt"/>
                <a:ea typeface="+mn-ea"/>
                <a:cs typeface="+mn-cs"/>
              </a:rPr>
              <a:t>Abstract</a:t>
            </a:r>
          </a:p>
          <a:p>
            <a:r>
              <a:rPr lang="en-US" sz="1200" b="0" i="0" u="none" strike="noStrike" kern="1200" baseline="0" dirty="0" smtClean="0">
                <a:solidFill>
                  <a:schemeClr val="tx1"/>
                </a:solidFill>
                <a:latin typeface="+mn-lt"/>
                <a:ea typeface="+mn-ea"/>
                <a:cs typeface="+mn-cs"/>
              </a:rPr>
              <a:t>This study examined the potential for novel tablet-based tasks, modeled after eye tracking techniques, to detect subtle</a:t>
            </a:r>
          </a:p>
          <a:p>
            <a:r>
              <a:rPr lang="en-US" sz="1200" b="0" i="0" u="none" strike="noStrike" kern="1200" baseline="0" dirty="0" smtClean="0">
                <a:solidFill>
                  <a:schemeClr val="tx1"/>
                </a:solidFill>
                <a:latin typeface="+mn-lt"/>
                <a:ea typeface="+mn-ea"/>
                <a:cs typeface="+mn-cs"/>
              </a:rPr>
              <a:t>sensorimotor and cognitive deficits after mild traumatic brain injury (</a:t>
            </a:r>
            <a:r>
              <a:rPr lang="en-US" sz="1200" b="0" i="0" u="none" strike="noStrike" kern="1200" baseline="0" dirty="0" err="1" smtClean="0">
                <a:solidFill>
                  <a:schemeClr val="tx1"/>
                </a:solidFill>
                <a:latin typeface="+mn-lt"/>
                <a:ea typeface="+mn-ea"/>
                <a:cs typeface="+mn-cs"/>
              </a:rPr>
              <a:t>mTBI</a:t>
            </a:r>
            <a:r>
              <a:rPr lang="en-US" sz="1200" b="0" i="0" u="none" strike="noStrike" kern="1200" baseline="0" dirty="0" smtClean="0">
                <a:solidFill>
                  <a:schemeClr val="tx1"/>
                </a:solidFill>
                <a:latin typeface="+mn-lt"/>
                <a:ea typeface="+mn-ea"/>
                <a:cs typeface="+mn-cs"/>
              </a:rPr>
              <a:t>). Specifically, we examined whether performance</a:t>
            </a:r>
          </a:p>
          <a:p>
            <a:r>
              <a:rPr lang="en-US" sz="1200" b="0" i="0" u="none" strike="noStrike" kern="1200" baseline="0" dirty="0" smtClean="0">
                <a:solidFill>
                  <a:schemeClr val="tx1"/>
                </a:solidFill>
                <a:latin typeface="+mn-lt"/>
                <a:ea typeface="+mn-ea"/>
                <a:cs typeface="+mn-cs"/>
              </a:rPr>
              <a:t>on these tablet-based tasks (Pro-point and Anti-point) was able to correctly categorize concussed versus </a:t>
            </a:r>
            <a:r>
              <a:rPr lang="en-US" sz="1200" b="0" i="0" u="none" strike="noStrike" kern="1200" baseline="0" dirty="0" err="1" smtClean="0">
                <a:solidFill>
                  <a:schemeClr val="tx1"/>
                </a:solidFill>
                <a:latin typeface="+mn-lt"/>
                <a:ea typeface="+mn-ea"/>
                <a:cs typeface="+mn-cs"/>
              </a:rPr>
              <a:t>nonconcussed</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participants, compared with performance on other standardized tests for concussion. Patients admitted to the</a:t>
            </a:r>
          </a:p>
          <a:p>
            <a:r>
              <a:rPr lang="en-US" sz="1200" b="0" i="0" u="none" strike="noStrike" kern="1200" baseline="0" dirty="0" smtClean="0">
                <a:solidFill>
                  <a:schemeClr val="tx1"/>
                </a:solidFill>
                <a:latin typeface="+mn-lt"/>
                <a:ea typeface="+mn-ea"/>
                <a:cs typeface="+mn-cs"/>
              </a:rPr>
              <a:t>emergency department with </a:t>
            </a:r>
            <a:r>
              <a:rPr lang="en-US" sz="1200" b="0" i="0" u="none" strike="noStrike" kern="1200" baseline="0" dirty="0" err="1" smtClean="0">
                <a:solidFill>
                  <a:schemeClr val="tx1"/>
                </a:solidFill>
                <a:latin typeface="+mn-lt"/>
                <a:ea typeface="+mn-ea"/>
                <a:cs typeface="+mn-cs"/>
              </a:rPr>
              <a:t>mTBI</a:t>
            </a:r>
            <a:r>
              <a:rPr lang="en-US" sz="1200" b="0" i="0" u="none" strike="noStrike" kern="1200" baseline="0" dirty="0" smtClean="0">
                <a:solidFill>
                  <a:schemeClr val="tx1"/>
                </a:solidFill>
                <a:latin typeface="+mn-lt"/>
                <a:ea typeface="+mn-ea"/>
                <a:cs typeface="+mn-cs"/>
              </a:rPr>
              <a:t> were tested on the Pro-point and Anti-point tasks, a current standard cognitive</a:t>
            </a:r>
          </a:p>
          <a:p>
            <a:r>
              <a:rPr lang="en-US" sz="1200" b="0" i="0" u="none" strike="noStrike" kern="1200" baseline="0" dirty="0" smtClean="0">
                <a:solidFill>
                  <a:schemeClr val="tx1"/>
                </a:solidFill>
                <a:latin typeface="+mn-lt"/>
                <a:ea typeface="+mn-ea"/>
                <a:cs typeface="+mn-cs"/>
              </a:rPr>
              <a:t>screening test (i.e., the Standard Assessment of Concussion [SAC]), and another eye movement–based tablet test,</a:t>
            </a:r>
          </a:p>
          <a:p>
            <a:r>
              <a:rPr lang="en-US" sz="1200" b="0" i="0" u="none" strike="noStrike" kern="1200" baseline="0" dirty="0" smtClean="0">
                <a:solidFill>
                  <a:schemeClr val="tx1"/>
                </a:solidFill>
                <a:latin typeface="+mn-lt"/>
                <a:ea typeface="+mn-ea"/>
                <a:cs typeface="+mn-cs"/>
              </a:rPr>
              <a:t>the King-</a:t>
            </a:r>
            <a:r>
              <a:rPr lang="en-US" sz="1200" b="0" i="0" u="none" strike="noStrike" kern="1200" baseline="0" dirty="0" err="1" smtClean="0">
                <a:solidFill>
                  <a:schemeClr val="tx1"/>
                </a:solidFill>
                <a:latin typeface="+mn-lt"/>
                <a:ea typeface="+mn-ea"/>
                <a:cs typeface="+mn-cs"/>
              </a:rPr>
              <a:t>Devick</a:t>
            </a:r>
            <a:r>
              <a:rPr lang="en-US" sz="1200" b="0" i="0" u="none" strike="noStrike" kern="1200" baseline="0" dirty="0" smtClean="0">
                <a:solidFill>
                  <a:schemeClr val="tx1"/>
                </a:solidFill>
                <a:latin typeface="+mn-lt"/>
                <a:ea typeface="+mn-ea"/>
                <a:cs typeface="+mn-cs"/>
              </a:rPr>
              <a:t> (KD). Within hours after injury, </a:t>
            </a:r>
            <a:r>
              <a:rPr lang="en-US" sz="1200" b="0" i="0" u="none" strike="noStrike" kern="1200" baseline="0" dirty="0" err="1" smtClean="0">
                <a:solidFill>
                  <a:schemeClr val="tx1"/>
                </a:solidFill>
                <a:latin typeface="+mn-lt"/>
                <a:ea typeface="+mn-ea"/>
                <a:cs typeface="+mn-cs"/>
              </a:rPr>
              <a:t>mTBI</a:t>
            </a:r>
            <a:r>
              <a:rPr lang="en-US" sz="1200" b="0" i="0" u="none" strike="noStrike" kern="1200" baseline="0" dirty="0" smtClean="0">
                <a:solidFill>
                  <a:schemeClr val="tx1"/>
                </a:solidFill>
                <a:latin typeface="+mn-lt"/>
                <a:ea typeface="+mn-ea"/>
                <a:cs typeface="+mn-cs"/>
              </a:rPr>
              <a:t> patients showed significant slowing in response times, compared</a:t>
            </a:r>
          </a:p>
          <a:p>
            <a:r>
              <a:rPr lang="en-US" sz="1200" b="0" i="0" u="none" strike="noStrike" kern="1200" baseline="0" dirty="0" smtClean="0">
                <a:solidFill>
                  <a:schemeClr val="tx1"/>
                </a:solidFill>
                <a:latin typeface="+mn-lt"/>
                <a:ea typeface="+mn-ea"/>
                <a:cs typeface="+mn-cs"/>
              </a:rPr>
              <a:t>with both orthopedic and age-matched control groups, in the Pro-point task, demonstrating deficits in sensorimotor</a:t>
            </a:r>
          </a:p>
          <a:p>
            <a:r>
              <a:rPr lang="en-US" sz="1200" b="0" i="0" u="none" strike="noStrike" kern="1200" baseline="0" dirty="0" smtClean="0">
                <a:solidFill>
                  <a:schemeClr val="tx1"/>
                </a:solidFill>
                <a:latin typeface="+mn-lt"/>
                <a:ea typeface="+mn-ea"/>
                <a:cs typeface="+mn-cs"/>
              </a:rPr>
              <a:t>function. Mild TBI patients also showed significant slowing, compared with both control groups, on the Anti-point task,</a:t>
            </a:r>
          </a:p>
          <a:p>
            <a:r>
              <a:rPr lang="en-US" sz="1200" b="0" i="0" u="none" strike="noStrike" kern="1200" baseline="0" dirty="0" smtClean="0">
                <a:solidFill>
                  <a:schemeClr val="tx1"/>
                </a:solidFill>
                <a:latin typeface="+mn-lt"/>
                <a:ea typeface="+mn-ea"/>
                <a:cs typeface="+mn-cs"/>
              </a:rPr>
              <a:t>even when controlling for sensorimotor slowing, indicating deficits in cognitive function. Performance on the SAC test</a:t>
            </a:r>
          </a:p>
          <a:p>
            <a:r>
              <a:rPr lang="en-US" sz="1200" b="0" i="0" u="none" strike="noStrike" kern="1200" baseline="0" dirty="0" smtClean="0">
                <a:solidFill>
                  <a:schemeClr val="tx1"/>
                </a:solidFill>
                <a:latin typeface="+mn-lt"/>
                <a:ea typeface="+mn-ea"/>
                <a:cs typeface="+mn-cs"/>
              </a:rPr>
              <a:t>revealed similar deficits of cognitive function in the </a:t>
            </a:r>
            <a:r>
              <a:rPr lang="en-US" sz="1200" b="0" i="0" u="none" strike="noStrike" kern="1200" baseline="0" dirty="0" err="1" smtClean="0">
                <a:solidFill>
                  <a:schemeClr val="tx1"/>
                </a:solidFill>
                <a:latin typeface="+mn-lt"/>
                <a:ea typeface="+mn-ea"/>
                <a:cs typeface="+mn-cs"/>
              </a:rPr>
              <a:t>mTBI</a:t>
            </a:r>
            <a:r>
              <a:rPr lang="en-US" sz="1200" b="0" i="0" u="none" strike="noStrike" kern="1200" baseline="0" dirty="0" smtClean="0">
                <a:solidFill>
                  <a:schemeClr val="tx1"/>
                </a:solidFill>
                <a:latin typeface="+mn-lt"/>
                <a:ea typeface="+mn-ea"/>
                <a:cs typeface="+mn-cs"/>
              </a:rPr>
              <a:t> group, compared with the age-matched control group; however,</a:t>
            </a:r>
          </a:p>
          <a:p>
            <a:r>
              <a:rPr lang="en-US" sz="1200" b="0" i="0" u="none" strike="noStrike" kern="1200" baseline="0" dirty="0" smtClean="0">
                <a:solidFill>
                  <a:schemeClr val="tx1"/>
                </a:solidFill>
                <a:latin typeface="+mn-lt"/>
                <a:ea typeface="+mn-ea"/>
                <a:cs typeface="+mn-cs"/>
              </a:rPr>
              <a:t>the KD test showed no evidence of cognitive slowing in </a:t>
            </a:r>
            <a:r>
              <a:rPr lang="en-US" sz="1200" b="0" i="0" u="none" strike="noStrike" kern="1200" baseline="0" dirty="0" err="1" smtClean="0">
                <a:solidFill>
                  <a:schemeClr val="tx1"/>
                </a:solidFill>
                <a:latin typeface="+mn-lt"/>
                <a:ea typeface="+mn-ea"/>
                <a:cs typeface="+mn-cs"/>
              </a:rPr>
              <a:t>mTBI</a:t>
            </a:r>
            <a:r>
              <a:rPr lang="en-US" sz="1200" b="0" i="0" u="none" strike="noStrike" kern="1200" baseline="0" dirty="0" smtClean="0">
                <a:solidFill>
                  <a:schemeClr val="tx1"/>
                </a:solidFill>
                <a:latin typeface="+mn-lt"/>
                <a:ea typeface="+mn-ea"/>
                <a:cs typeface="+mn-cs"/>
              </a:rPr>
              <a:t> patients, compared with either control group. Further,</a:t>
            </a:r>
          </a:p>
          <a:p>
            <a:r>
              <a:rPr lang="en-US" sz="1200" b="0" i="0" u="none" strike="noStrike" kern="1200" baseline="0" dirty="0" smtClean="0">
                <a:solidFill>
                  <a:schemeClr val="tx1"/>
                </a:solidFill>
                <a:latin typeface="+mn-lt"/>
                <a:ea typeface="+mn-ea"/>
                <a:cs typeface="+mn-cs"/>
              </a:rPr>
              <a:t>measuring the sensitivity and specificity of these tasks to accurately predict </a:t>
            </a:r>
            <a:r>
              <a:rPr lang="en-US" sz="1200" b="0" i="0" u="none" strike="noStrike" kern="1200" baseline="0" dirty="0" err="1" smtClean="0">
                <a:solidFill>
                  <a:schemeClr val="tx1"/>
                </a:solidFill>
                <a:latin typeface="+mn-lt"/>
                <a:ea typeface="+mn-ea"/>
                <a:cs typeface="+mn-cs"/>
              </a:rPr>
              <a:t>mTBI</a:t>
            </a:r>
            <a:r>
              <a:rPr lang="en-US" sz="1200" b="0" i="0" u="none" strike="noStrike" kern="1200" baseline="0" dirty="0" smtClean="0">
                <a:solidFill>
                  <a:schemeClr val="tx1"/>
                </a:solidFill>
                <a:latin typeface="+mn-lt"/>
                <a:ea typeface="+mn-ea"/>
                <a:cs typeface="+mn-cs"/>
              </a:rPr>
              <a:t> with receiver operating characteristic</a:t>
            </a:r>
          </a:p>
          <a:p>
            <a:r>
              <a:rPr lang="en-US" sz="1200" b="0" i="0" u="none" strike="noStrike" kern="1200" baseline="0" dirty="0" smtClean="0">
                <a:solidFill>
                  <a:schemeClr val="tx1"/>
                </a:solidFill>
                <a:latin typeface="+mn-lt"/>
                <a:ea typeface="+mn-ea"/>
                <a:cs typeface="+mn-cs"/>
              </a:rPr>
              <a:t>analysis indicated that the Anti-point and Pro-point tasks reached excellent levels of accuracy and fared better than current</a:t>
            </a:r>
          </a:p>
          <a:p>
            <a:r>
              <a:rPr lang="en-US" sz="1200" b="0" i="0" u="none" strike="noStrike" kern="1200" baseline="0" dirty="0" smtClean="0">
                <a:solidFill>
                  <a:schemeClr val="tx1"/>
                </a:solidFill>
                <a:latin typeface="+mn-lt"/>
                <a:ea typeface="+mn-ea"/>
                <a:cs typeface="+mn-cs"/>
              </a:rPr>
              <a:t>standardized tools for assessment of concussion. Our findings suggest that these rapid tablet-based tasks are able to</a:t>
            </a:r>
          </a:p>
          <a:p>
            <a:r>
              <a:rPr lang="en-US" sz="1200" b="0" i="0" u="none" strike="noStrike" kern="1200" baseline="0" dirty="0" smtClean="0">
                <a:solidFill>
                  <a:schemeClr val="tx1"/>
                </a:solidFill>
                <a:latin typeface="+mn-lt"/>
                <a:ea typeface="+mn-ea"/>
                <a:cs typeface="+mn-cs"/>
              </a:rPr>
              <a:t>reliably detect and measure functional impairment in cognitive and sensorimotor control within hours after </a:t>
            </a:r>
            <a:r>
              <a:rPr lang="en-US" sz="1200" b="0" i="0" u="none" strike="noStrike" kern="1200" baseline="0" dirty="0" err="1" smtClean="0">
                <a:solidFill>
                  <a:schemeClr val="tx1"/>
                </a:solidFill>
                <a:latin typeface="+mn-lt"/>
                <a:ea typeface="+mn-ea"/>
                <a:cs typeface="+mn-cs"/>
              </a:rPr>
              <a:t>mTBI</a:t>
            </a:r>
            <a:r>
              <a:rPr lang="en-US" sz="1200" b="0" i="0" u="none" strike="noStrike" kern="1200" baseline="0" dirty="0" smtClean="0">
                <a:solidFill>
                  <a:schemeClr val="tx1"/>
                </a:solidFill>
                <a:latin typeface="+mn-lt"/>
                <a:ea typeface="+mn-ea"/>
                <a:cs typeface="+mn-cs"/>
              </a:rPr>
              <a:t>. These</a:t>
            </a:r>
          </a:p>
          <a:p>
            <a:r>
              <a:rPr lang="en-US" sz="1200" b="0" i="0" u="none" strike="noStrike" kern="1200" baseline="0" dirty="0" smtClean="0">
                <a:solidFill>
                  <a:schemeClr val="tx1"/>
                </a:solidFill>
                <a:latin typeface="+mn-lt"/>
                <a:ea typeface="+mn-ea"/>
                <a:cs typeface="+mn-cs"/>
              </a:rPr>
              <a:t>tasks may provide a more sensitive diagnostic measure for functional deficits that could prove key to earlier detection of</a:t>
            </a:r>
          </a:p>
          <a:p>
            <a:r>
              <a:rPr lang="en-US" sz="1200" b="0" i="0" u="none" strike="noStrike" kern="1200" baseline="0" dirty="0" smtClean="0">
                <a:solidFill>
                  <a:schemeClr val="tx1"/>
                </a:solidFill>
                <a:latin typeface="+mn-lt"/>
                <a:ea typeface="+mn-ea"/>
                <a:cs typeface="+mn-cs"/>
              </a:rPr>
              <a:t>concussion, evaluation of interventions, or even prediction of persistent symptoms.</a:t>
            </a:r>
            <a:endParaRPr lang="en-US" dirty="0"/>
          </a:p>
        </p:txBody>
      </p:sp>
      <p:sp>
        <p:nvSpPr>
          <p:cNvPr id="4" name="Slide Number Placeholder 3"/>
          <p:cNvSpPr>
            <a:spLocks noGrp="1"/>
          </p:cNvSpPr>
          <p:nvPr>
            <p:ph type="sldNum" sz="quarter" idx="10"/>
          </p:nvPr>
        </p:nvSpPr>
        <p:spPr/>
        <p:txBody>
          <a:bodyPr/>
          <a:lstStyle/>
          <a:p>
            <a:fld id="{C70A42BE-83CB-4AE7-B99F-7D6859E74E82}" type="slidenum">
              <a:rPr lang="en-US" smtClean="0"/>
              <a:t>74</a:t>
            </a:fld>
            <a:endParaRPr lang="en-US"/>
          </a:p>
        </p:txBody>
      </p:sp>
    </p:spTree>
    <p:extLst>
      <p:ext uri="{BB962C8B-B14F-4D97-AF65-F5344CB8AC3E}">
        <p14:creationId xmlns:p14="http://schemas.microsoft.com/office/powerpoint/2010/main" val="2742414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LAG TIME FROM INITIATION.</a:t>
            </a:r>
            <a:endParaRPr lang="en-US" dirty="0"/>
          </a:p>
        </p:txBody>
      </p:sp>
      <p:sp>
        <p:nvSpPr>
          <p:cNvPr id="4" name="Slide Number Placeholder 3"/>
          <p:cNvSpPr>
            <a:spLocks noGrp="1"/>
          </p:cNvSpPr>
          <p:nvPr>
            <p:ph type="sldNum" sz="quarter" idx="10"/>
          </p:nvPr>
        </p:nvSpPr>
        <p:spPr/>
        <p:txBody>
          <a:bodyPr/>
          <a:lstStyle/>
          <a:p>
            <a:fld id="{4CFB2594-DBD8-43A6-B70D-FA268986E48D}" type="slidenum">
              <a:rPr lang="en-US" smtClean="0"/>
              <a:pPr/>
              <a:t>78</a:t>
            </a:fld>
            <a:endParaRPr lang="en-US" dirty="0"/>
          </a:p>
        </p:txBody>
      </p:sp>
    </p:spTree>
    <p:extLst>
      <p:ext uri="{BB962C8B-B14F-4D97-AF65-F5344CB8AC3E}">
        <p14:creationId xmlns:p14="http://schemas.microsoft.com/office/powerpoint/2010/main" val="3920828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 – Markus </a:t>
            </a:r>
            <a:r>
              <a:rPr lang="en-US" dirty="0" err="1" smtClean="0"/>
              <a:t>Lemmle</a:t>
            </a:r>
            <a:r>
              <a:rPr lang="en-US" dirty="0" smtClean="0"/>
              <a:t> – </a:t>
            </a:r>
            <a:r>
              <a:rPr lang="en-US" dirty="0" err="1" smtClean="0"/>
              <a:t>neuro</a:t>
            </a:r>
            <a:r>
              <a:rPr lang="en-US" dirty="0" smtClean="0"/>
              <a:t> radiology</a:t>
            </a:r>
          </a:p>
          <a:p>
            <a:r>
              <a:rPr lang="en-US" dirty="0" smtClean="0"/>
              <a:t>Emory – </a:t>
            </a:r>
            <a:r>
              <a:rPr lang="en-US" dirty="0" err="1" smtClean="0"/>
              <a:t>Russel</a:t>
            </a:r>
            <a:r>
              <a:rPr lang="en-US" dirty="0" smtClean="0"/>
              <a:t> Gore</a:t>
            </a:r>
            <a:r>
              <a:rPr lang="en-US" smtClean="0"/>
              <a:t>, MD</a:t>
            </a:r>
          </a:p>
          <a:p>
            <a:endParaRPr lang="en-US" dirty="0" smtClean="0"/>
          </a:p>
          <a:p>
            <a:r>
              <a:rPr lang="en-US" dirty="0" smtClean="0"/>
              <a:t>Russell Gore M.D.</a:t>
            </a:r>
          </a:p>
          <a:p>
            <a:r>
              <a:rPr lang="en-US" dirty="0" smtClean="0"/>
              <a:t>Director, Complex Concussion Clinic</a:t>
            </a:r>
          </a:p>
          <a:p>
            <a:r>
              <a:rPr lang="en-US" dirty="0" smtClean="0"/>
              <a:t>Medical Director,  SHARE Military Initiative</a:t>
            </a:r>
          </a:p>
          <a:p>
            <a:r>
              <a:rPr lang="en-US" dirty="0" smtClean="0"/>
              <a:t>Shepherd Center</a:t>
            </a:r>
          </a:p>
          <a:p>
            <a:r>
              <a:rPr lang="en-US" dirty="0" smtClean="0"/>
              <a:t>Adjunct Associate Professor</a:t>
            </a:r>
          </a:p>
          <a:p>
            <a:r>
              <a:rPr lang="en-US" dirty="0" smtClean="0"/>
              <a:t>Wallace H. Coulter Department of Biomedical Engineering</a:t>
            </a:r>
          </a:p>
          <a:p>
            <a:r>
              <a:rPr lang="en-US" dirty="0" smtClean="0"/>
              <a:t>Georgia Institute of Technology and Emory University</a:t>
            </a:r>
          </a:p>
          <a:p>
            <a:r>
              <a:rPr lang="en-US" dirty="0" err="1" smtClean="0"/>
              <a:t>russell.gore@bme.gatech.edu</a:t>
            </a:r>
            <a:endParaRPr lang="en-US" dirty="0" smtClean="0"/>
          </a:p>
          <a:p>
            <a:r>
              <a:rPr lang="en-US" dirty="0" smtClean="0"/>
              <a:t>Mobile:  404-375-6030</a:t>
            </a:r>
            <a:endParaRPr lang="en-US" dirty="0"/>
          </a:p>
        </p:txBody>
      </p:sp>
      <p:sp>
        <p:nvSpPr>
          <p:cNvPr id="4" name="Slide Number Placeholder 3"/>
          <p:cNvSpPr>
            <a:spLocks noGrp="1"/>
          </p:cNvSpPr>
          <p:nvPr>
            <p:ph type="sldNum" sz="quarter" idx="10"/>
          </p:nvPr>
        </p:nvSpPr>
        <p:spPr/>
        <p:txBody>
          <a:bodyPr/>
          <a:lstStyle/>
          <a:p>
            <a:fld id="{7D046CF1-297A-4008-93DE-DB3A13E72B05}" type="slidenum">
              <a:rPr lang="en-US" smtClean="0"/>
              <a:pPr/>
              <a:t>88</a:t>
            </a:fld>
            <a:endParaRPr lang="en-US"/>
          </a:p>
        </p:txBody>
      </p:sp>
    </p:spTree>
    <p:extLst>
      <p:ext uri="{BB962C8B-B14F-4D97-AF65-F5344CB8AC3E}">
        <p14:creationId xmlns:p14="http://schemas.microsoft.com/office/powerpoint/2010/main" val="488102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Heath –</a:t>
            </a:r>
            <a:r>
              <a:rPr lang="en-US" baseline="0" dirty="0" smtClean="0"/>
              <a:t> I think we can beat concussion and I think it’s going to be through the eye. </a:t>
            </a:r>
          </a:p>
          <a:p>
            <a:r>
              <a:rPr lang="en-US" baseline="0" dirty="0" err="1" smtClean="0"/>
              <a:t>Goodlett</a:t>
            </a:r>
            <a:r>
              <a:rPr lang="en-US" baseline="0" dirty="0" smtClean="0"/>
              <a:t> – I have a third, a third, a third. One third of my players are being honest with me, one third are being less than truthful because they want to get back into the game, and one third are being less than truthful to me because they don’t want to practice. And then Dr. </a:t>
            </a:r>
            <a:r>
              <a:rPr lang="en-US" baseline="0" dirty="0" err="1" smtClean="0"/>
              <a:t>GameDay</a:t>
            </a:r>
            <a:r>
              <a:rPr lang="en-US" baseline="0" dirty="0" smtClean="0"/>
              <a:t> shows up and all is suddenly well!</a:t>
            </a:r>
          </a:p>
          <a:p>
            <a:r>
              <a:rPr lang="en-US" baseline="0" dirty="0" smtClean="0"/>
              <a:t>Robinson: If you could know 1 thing about concussion right now, what would it be? A way to predict who will be out for longer. </a:t>
            </a:r>
          </a:p>
          <a:p>
            <a:endParaRPr lang="en-US" baseline="0" dirty="0" smtClean="0"/>
          </a:p>
          <a:p>
            <a:r>
              <a:rPr lang="en-US" baseline="0" dirty="0" err="1" smtClean="0"/>
              <a:t>Sicking</a:t>
            </a:r>
            <a:r>
              <a:rPr lang="en-US" baseline="0" dirty="0" smtClean="0"/>
              <a:t>: Kathy, what is their concussion protocol is. How do they diagnosis it? </a:t>
            </a:r>
          </a:p>
        </p:txBody>
      </p:sp>
      <p:sp>
        <p:nvSpPr>
          <p:cNvPr id="4" name="Slide Number Placeholder 3"/>
          <p:cNvSpPr>
            <a:spLocks noGrp="1"/>
          </p:cNvSpPr>
          <p:nvPr>
            <p:ph type="sldNum" sz="quarter" idx="10"/>
          </p:nvPr>
        </p:nvSpPr>
        <p:spPr/>
        <p:txBody>
          <a:bodyPr/>
          <a:lstStyle/>
          <a:p>
            <a:fld id="{7D046CF1-297A-4008-93DE-DB3A13E72B05}" type="slidenum">
              <a:rPr lang="en-US" smtClean="0"/>
              <a:pPr/>
              <a:t>16</a:t>
            </a:fld>
            <a:endParaRPr lang="en-US"/>
          </a:p>
        </p:txBody>
      </p:sp>
    </p:spTree>
    <p:extLst>
      <p:ext uri="{BB962C8B-B14F-4D97-AF65-F5344CB8AC3E}">
        <p14:creationId xmlns:p14="http://schemas.microsoft.com/office/powerpoint/2010/main" val="266937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Eye formation in the human </a:t>
            </a:r>
            <a:r>
              <a:rPr lang="en-US" sz="1200" kern="1200" dirty="0" smtClean="0">
                <a:solidFill>
                  <a:schemeClr val="tx1"/>
                </a:solidFill>
                <a:latin typeface="+mn-lt"/>
                <a:ea typeface="+mn-ea"/>
                <a:cs typeface="+mn-cs"/>
                <a:hlinkClick r:id="rId3"/>
              </a:rPr>
              <a:t>embryo begins at approximately 3 weeks into embryonic development and continues through the tenth week.[1] Cells from both the mesodermal and the ectodermal tissues contribute to the formation of the eye. Specifically, the eye is derived from the </a:t>
            </a:r>
            <a:r>
              <a:rPr lang="en-US" sz="1200" kern="1200" dirty="0" smtClean="0">
                <a:solidFill>
                  <a:schemeClr val="tx1"/>
                </a:solidFill>
                <a:latin typeface="+mn-lt"/>
                <a:ea typeface="+mn-ea"/>
                <a:cs typeface="+mn-cs"/>
                <a:hlinkClick r:id="rId4"/>
              </a:rPr>
              <a:t>neuroepithelium, surface </a:t>
            </a:r>
            <a:r>
              <a:rPr lang="en-US" sz="1200" kern="1200" dirty="0" smtClean="0">
                <a:solidFill>
                  <a:schemeClr val="tx1"/>
                </a:solidFill>
                <a:latin typeface="+mn-lt"/>
                <a:ea typeface="+mn-ea"/>
                <a:cs typeface="+mn-cs"/>
                <a:hlinkClick r:id="rId5"/>
              </a:rPr>
              <a:t>ectoderm, and the extracellular mesenchyme which consists of both the </a:t>
            </a:r>
            <a:r>
              <a:rPr lang="en-US" sz="1200" kern="1200" dirty="0" smtClean="0">
                <a:solidFill>
                  <a:schemeClr val="tx1"/>
                </a:solidFill>
                <a:latin typeface="+mn-lt"/>
                <a:ea typeface="+mn-ea"/>
                <a:cs typeface="+mn-cs"/>
                <a:hlinkClick r:id="rId6"/>
              </a:rPr>
              <a:t>neural crest and </a:t>
            </a:r>
            <a:r>
              <a:rPr lang="en-US" sz="1200" kern="1200" dirty="0" smtClean="0">
                <a:solidFill>
                  <a:schemeClr val="tx1"/>
                </a:solidFill>
                <a:latin typeface="+mn-lt"/>
                <a:ea typeface="+mn-ea"/>
                <a:cs typeface="+mn-cs"/>
                <a:hlinkClick r:id="rId7"/>
              </a:rPr>
              <a:t>mesoderm.[2] Neuroepithelium forms the </a:t>
            </a:r>
            <a:r>
              <a:rPr lang="en-US" sz="1200" kern="1200" dirty="0" smtClean="0">
                <a:solidFill>
                  <a:schemeClr val="tx1"/>
                </a:solidFill>
                <a:latin typeface="+mn-lt"/>
                <a:ea typeface="+mn-ea"/>
                <a:cs typeface="+mn-cs"/>
                <a:hlinkClick r:id="rId8"/>
              </a:rPr>
              <a:t>retina, </a:t>
            </a:r>
            <a:r>
              <a:rPr lang="en-US" sz="1200" kern="1200" dirty="0" smtClean="0">
                <a:solidFill>
                  <a:schemeClr val="tx1"/>
                </a:solidFill>
                <a:latin typeface="+mn-lt"/>
                <a:ea typeface="+mn-ea"/>
                <a:cs typeface="+mn-cs"/>
                <a:hlinkClick r:id="rId9"/>
              </a:rPr>
              <a:t>ciliary body, </a:t>
            </a:r>
            <a:r>
              <a:rPr lang="en-US" sz="1200" kern="1200" dirty="0" smtClean="0">
                <a:solidFill>
                  <a:schemeClr val="tx1"/>
                </a:solidFill>
                <a:latin typeface="+mn-lt"/>
                <a:ea typeface="+mn-ea"/>
                <a:cs typeface="+mn-cs"/>
                <a:hlinkClick r:id="rId10"/>
              </a:rPr>
              <a:t>iris, and </a:t>
            </a:r>
            <a:r>
              <a:rPr lang="en-US" sz="1200" kern="1200" dirty="0" smtClean="0">
                <a:solidFill>
                  <a:schemeClr val="tx1"/>
                </a:solidFill>
                <a:latin typeface="+mn-lt"/>
                <a:ea typeface="+mn-ea"/>
                <a:cs typeface="+mn-cs"/>
                <a:hlinkClick r:id="rId11"/>
              </a:rPr>
              <a:t>optic nerves. Surface ectoderm forms the </a:t>
            </a:r>
            <a:r>
              <a:rPr lang="en-US" sz="1200" kern="1200" dirty="0" smtClean="0">
                <a:solidFill>
                  <a:schemeClr val="tx1"/>
                </a:solidFill>
                <a:latin typeface="+mn-lt"/>
                <a:ea typeface="+mn-ea"/>
                <a:cs typeface="+mn-cs"/>
                <a:hlinkClick r:id="rId12"/>
              </a:rPr>
              <a:t>lens, </a:t>
            </a:r>
            <a:r>
              <a:rPr lang="en-US" sz="1200" kern="1200" dirty="0" smtClean="0">
                <a:solidFill>
                  <a:schemeClr val="tx1"/>
                </a:solidFill>
                <a:latin typeface="+mn-lt"/>
                <a:ea typeface="+mn-ea"/>
                <a:cs typeface="+mn-cs"/>
                <a:hlinkClick r:id="rId13"/>
              </a:rPr>
              <a:t>corneal epithelium and </a:t>
            </a:r>
            <a:r>
              <a:rPr lang="en-US" sz="1200" kern="1200" dirty="0" smtClean="0">
                <a:solidFill>
                  <a:schemeClr val="tx1"/>
                </a:solidFill>
                <a:latin typeface="+mn-lt"/>
                <a:ea typeface="+mn-ea"/>
                <a:cs typeface="+mn-cs"/>
                <a:hlinkClick r:id="rId14"/>
              </a:rPr>
              <a:t>eyelid. The extracellular mesenchyme forms the </a:t>
            </a:r>
            <a:r>
              <a:rPr lang="en-US" sz="1200" kern="1200" dirty="0" smtClean="0">
                <a:solidFill>
                  <a:schemeClr val="tx1"/>
                </a:solidFill>
                <a:latin typeface="+mn-lt"/>
                <a:ea typeface="+mn-ea"/>
                <a:cs typeface="+mn-cs"/>
                <a:hlinkClick r:id="rId15"/>
              </a:rPr>
              <a:t>sclera, </a:t>
            </a:r>
            <a:r>
              <a:rPr lang="en-US" sz="1200" kern="1200" dirty="0" smtClean="0">
                <a:solidFill>
                  <a:schemeClr val="tx1"/>
                </a:solidFill>
                <a:latin typeface="+mn-lt"/>
                <a:ea typeface="+mn-ea"/>
                <a:cs typeface="+mn-cs"/>
                <a:hlinkClick r:id="rId16"/>
              </a:rPr>
              <a:t>cornea, </a:t>
            </a:r>
            <a:r>
              <a:rPr lang="en-US" sz="1200" kern="1200" dirty="0" smtClean="0">
                <a:solidFill>
                  <a:schemeClr val="tx1"/>
                </a:solidFill>
                <a:latin typeface="+mn-lt"/>
                <a:ea typeface="+mn-ea"/>
                <a:cs typeface="+mn-cs"/>
                <a:hlinkClick r:id="rId17"/>
              </a:rPr>
              <a:t>blood vessels, </a:t>
            </a:r>
            <a:r>
              <a:rPr lang="en-US" sz="1200" kern="1200" dirty="0" smtClean="0">
                <a:solidFill>
                  <a:schemeClr val="tx1"/>
                </a:solidFill>
                <a:latin typeface="+mn-lt"/>
                <a:ea typeface="+mn-ea"/>
                <a:cs typeface="+mn-cs"/>
                <a:hlinkClick r:id="rId18"/>
              </a:rPr>
              <a:t>muscles, and </a:t>
            </a:r>
            <a:r>
              <a:rPr lang="en-US" sz="1200" kern="1200" dirty="0" smtClean="0">
                <a:solidFill>
                  <a:schemeClr val="tx1"/>
                </a:solidFill>
                <a:latin typeface="+mn-lt"/>
                <a:ea typeface="+mn-ea"/>
                <a:cs typeface="+mn-cs"/>
                <a:hlinkClick r:id=""/>
              </a:rPr>
              <a:t>vitreous.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hlinkClick r:id=""/>
            </a:endParaRPr>
          </a:p>
          <a:p>
            <a:r>
              <a:rPr lang="en-US" sz="1200" b="1" kern="1200" dirty="0" smtClean="0">
                <a:solidFill>
                  <a:schemeClr val="tx1"/>
                </a:solidFill>
                <a:latin typeface="+mn-lt"/>
                <a:ea typeface="+mn-ea"/>
                <a:cs typeface="+mn-cs"/>
              </a:rPr>
              <a:t>Chapter 15 - The Brain</a:t>
            </a:r>
            <a:r>
              <a:rPr lang="en-US" sz="1200" b="0" kern="1200" dirty="0" smtClean="0">
                <a:solidFill>
                  <a:schemeClr val="tx1"/>
                </a:solidFill>
                <a:latin typeface="+mn-lt"/>
                <a:ea typeface="+mn-ea"/>
                <a:cs typeface="+mn-cs"/>
              </a:rPr>
              <a:t>	</a:t>
            </a:r>
          </a:p>
          <a:p>
            <a:r>
              <a:rPr lang="en-US" sz="1200" b="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Development of the Brain</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      The </a:t>
            </a:r>
            <a:r>
              <a:rPr lang="en-US" sz="1200" b="1" kern="1200" dirty="0" smtClean="0">
                <a:solidFill>
                  <a:schemeClr val="tx1"/>
                </a:solidFill>
                <a:latin typeface="+mn-lt"/>
                <a:ea typeface="+mn-ea"/>
                <a:cs typeface="+mn-cs"/>
              </a:rPr>
              <a:t>central nervous system (CNS) </a:t>
            </a:r>
            <a:r>
              <a:rPr lang="en-US" sz="1200" b="0" kern="1200" dirty="0" smtClean="0">
                <a:solidFill>
                  <a:schemeClr val="tx1"/>
                </a:solidFill>
                <a:latin typeface="+mn-lt"/>
                <a:ea typeface="+mn-ea"/>
                <a:cs typeface="+mn-cs"/>
              </a:rPr>
              <a:t>begins as a hollow </a:t>
            </a:r>
            <a:r>
              <a:rPr lang="en-US" sz="1200" b="1" kern="1200" dirty="0" smtClean="0">
                <a:solidFill>
                  <a:schemeClr val="tx1"/>
                </a:solidFill>
                <a:latin typeface="+mn-lt"/>
                <a:ea typeface="+mn-ea"/>
                <a:cs typeface="+mn-cs"/>
              </a:rPr>
              <a:t>neural tube</a:t>
            </a:r>
            <a:r>
              <a:rPr lang="en-US" sz="1200" b="0" kern="1200" dirty="0" smtClean="0">
                <a:solidFill>
                  <a:schemeClr val="tx1"/>
                </a:solidFill>
                <a:latin typeface="+mn-lt"/>
                <a:ea typeface="+mn-ea"/>
                <a:cs typeface="+mn-cs"/>
              </a:rPr>
              <a:t> with a fluid-filled internal cavity. In the fourth week of development the cephalic (head) portion of the tube expands to form three primary brain vesicles:</a:t>
            </a:r>
          </a:p>
          <a:p>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1</a:t>
            </a:r>
            <a:r>
              <a:rPr lang="en-US" sz="1200" b="0"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Prosencephalon</a:t>
            </a:r>
            <a:r>
              <a:rPr lang="en-US" sz="1200" b="1" kern="1200" dirty="0" smtClean="0">
                <a:solidFill>
                  <a:schemeClr val="tx1"/>
                </a:solidFill>
                <a:latin typeface="+mn-lt"/>
                <a:ea typeface="+mn-ea"/>
                <a:cs typeface="+mn-cs"/>
              </a:rPr>
              <a:t> – </a:t>
            </a:r>
            <a:r>
              <a:rPr lang="en-US" sz="1200" b="0" kern="1200" dirty="0" smtClean="0">
                <a:solidFill>
                  <a:schemeClr val="tx1"/>
                </a:solidFill>
                <a:latin typeface="+mn-lt"/>
                <a:ea typeface="+mn-ea"/>
                <a:cs typeface="+mn-cs"/>
              </a:rPr>
              <a:t>forebrain </a:t>
            </a:r>
          </a:p>
          <a:p>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2</a:t>
            </a:r>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Mesencephalon – </a:t>
            </a:r>
            <a:r>
              <a:rPr lang="en-US" sz="1200" b="0" kern="1200" dirty="0" smtClean="0">
                <a:solidFill>
                  <a:schemeClr val="tx1"/>
                </a:solidFill>
                <a:latin typeface="+mn-lt"/>
                <a:ea typeface="+mn-ea"/>
                <a:cs typeface="+mn-cs"/>
              </a:rPr>
              <a:t>midbrain </a:t>
            </a:r>
          </a:p>
          <a:p>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3</a:t>
            </a:r>
            <a:r>
              <a:rPr lang="en-US" sz="1200" b="0"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Rhombencephalon</a:t>
            </a:r>
            <a:r>
              <a:rPr lang="en-US" sz="1200" b="1" kern="1200" dirty="0" smtClean="0">
                <a:solidFill>
                  <a:schemeClr val="tx1"/>
                </a:solidFill>
                <a:latin typeface="+mn-lt"/>
                <a:ea typeface="+mn-ea"/>
                <a:cs typeface="+mn-cs"/>
              </a:rPr>
              <a:t> – </a:t>
            </a:r>
            <a:r>
              <a:rPr lang="en-US" sz="1200" b="0" kern="1200" dirty="0" smtClean="0">
                <a:solidFill>
                  <a:schemeClr val="tx1"/>
                </a:solidFill>
                <a:latin typeface="+mn-lt"/>
                <a:ea typeface="+mn-ea"/>
                <a:cs typeface="+mn-cs"/>
              </a:rPr>
              <a:t>hindbrain     </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As development proceeds, the </a:t>
            </a:r>
            <a:r>
              <a:rPr lang="en-US" sz="1200" b="1" kern="1200" dirty="0" err="1" smtClean="0">
                <a:solidFill>
                  <a:schemeClr val="tx1"/>
                </a:solidFill>
                <a:latin typeface="+mn-lt"/>
                <a:ea typeface="+mn-ea"/>
                <a:cs typeface="+mn-cs"/>
              </a:rPr>
              <a:t>prosencephalon</a:t>
            </a:r>
            <a:r>
              <a:rPr lang="en-US" sz="1200" b="0" kern="1200" dirty="0" smtClean="0">
                <a:solidFill>
                  <a:schemeClr val="tx1"/>
                </a:solidFill>
                <a:latin typeface="+mn-lt"/>
                <a:ea typeface="+mn-ea"/>
                <a:cs typeface="+mn-cs"/>
              </a:rPr>
              <a:t> divides into two new expanded portions called secondary brain vesicles:  </a:t>
            </a:r>
          </a:p>
          <a:p>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a.</a:t>
            </a:r>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Telencephalon – </a:t>
            </a:r>
            <a:r>
              <a:rPr lang="en-US" sz="1200" b="0" kern="1200" dirty="0" smtClean="0">
                <a:solidFill>
                  <a:schemeClr val="tx1"/>
                </a:solidFill>
                <a:latin typeface="+mn-lt"/>
                <a:ea typeface="+mn-ea"/>
                <a:cs typeface="+mn-cs"/>
              </a:rPr>
              <a:t>This portion develops into the cerebral hemispheres. </a:t>
            </a:r>
          </a:p>
          <a:p>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b.</a:t>
            </a:r>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Diencephalon – </a:t>
            </a:r>
            <a:r>
              <a:rPr lang="en-US" sz="1200" b="0" kern="1200" dirty="0" smtClean="0">
                <a:solidFill>
                  <a:schemeClr val="tx1"/>
                </a:solidFill>
                <a:latin typeface="+mn-lt"/>
                <a:ea typeface="+mn-ea"/>
                <a:cs typeface="+mn-cs"/>
              </a:rPr>
              <a:t>This portion retains the name diencephalon and subdivides into the  </a:t>
            </a:r>
            <a:r>
              <a:rPr lang="en-US" sz="1200" b="1" kern="1200" dirty="0" err="1" smtClean="0">
                <a:solidFill>
                  <a:schemeClr val="tx1"/>
                </a:solidFill>
                <a:latin typeface="+mn-lt"/>
                <a:ea typeface="+mn-ea"/>
                <a:cs typeface="+mn-cs"/>
              </a:rPr>
              <a:t>epithalamus</a:t>
            </a:r>
            <a:r>
              <a:rPr lang="en-US" sz="1200" b="1" kern="1200" dirty="0" smtClean="0">
                <a:solidFill>
                  <a:schemeClr val="tx1"/>
                </a:solidFill>
                <a:latin typeface="+mn-lt"/>
                <a:ea typeface="+mn-ea"/>
                <a:cs typeface="+mn-cs"/>
              </a:rPr>
              <a:t>, thalamus </a:t>
            </a:r>
            <a:r>
              <a:rPr lang="en-US" sz="1200" b="0" kern="1200" dirty="0" smtClean="0">
                <a:solidFill>
                  <a:schemeClr val="tx1"/>
                </a:solidFill>
                <a:latin typeface="+mn-lt"/>
                <a:ea typeface="+mn-ea"/>
                <a:cs typeface="+mn-cs"/>
              </a:rPr>
              <a:t>and </a:t>
            </a:r>
            <a:r>
              <a:rPr lang="en-US" sz="1200" b="1" kern="1200" dirty="0" smtClean="0">
                <a:solidFill>
                  <a:schemeClr val="tx1"/>
                </a:solidFill>
                <a:latin typeface="+mn-lt"/>
                <a:ea typeface="+mn-ea"/>
                <a:cs typeface="+mn-cs"/>
              </a:rPr>
              <a:t>hypothalamus. </a:t>
            </a:r>
            <a:r>
              <a:rPr lang="en-US" sz="1200" b="0" kern="1200" dirty="0" smtClean="0">
                <a:solidFill>
                  <a:schemeClr val="tx1"/>
                </a:solidFill>
                <a:latin typeface="+mn-lt"/>
                <a:ea typeface="+mn-ea"/>
                <a:cs typeface="+mn-cs"/>
              </a:rPr>
              <a:t>The eyes will also develop from </a:t>
            </a:r>
            <a:r>
              <a:rPr lang="en-US" sz="1200" b="1" kern="1200" dirty="0" smtClean="0">
                <a:solidFill>
                  <a:schemeClr val="tx1"/>
                </a:solidFill>
                <a:latin typeface="+mn-lt"/>
                <a:ea typeface="+mn-ea"/>
                <a:cs typeface="+mn-cs"/>
              </a:rPr>
              <a:t>optic vesicles </a:t>
            </a:r>
            <a:r>
              <a:rPr lang="en-US" sz="1200" b="0" kern="1200" dirty="0" smtClean="0">
                <a:solidFill>
                  <a:schemeClr val="tx1"/>
                </a:solidFill>
                <a:latin typeface="+mn-lt"/>
                <a:ea typeface="+mn-ea"/>
                <a:cs typeface="+mn-cs"/>
              </a:rPr>
              <a:t>that extend laterally from the diencephalons.     The </a:t>
            </a:r>
            <a:r>
              <a:rPr lang="en-US" sz="1200" b="1" kern="1200" dirty="0" smtClean="0">
                <a:solidFill>
                  <a:schemeClr val="tx1"/>
                </a:solidFill>
                <a:latin typeface="+mn-lt"/>
                <a:ea typeface="+mn-ea"/>
                <a:cs typeface="+mn-cs"/>
              </a:rPr>
              <a:t>mesencephalon </a:t>
            </a:r>
            <a:r>
              <a:rPr lang="en-US" sz="1200" b="0" kern="1200" dirty="0" smtClean="0">
                <a:solidFill>
                  <a:schemeClr val="tx1"/>
                </a:solidFill>
                <a:latin typeface="+mn-lt"/>
                <a:ea typeface="+mn-ea"/>
                <a:cs typeface="+mn-cs"/>
              </a:rPr>
              <a:t>does not divide and is also called the midbrain.     The </a:t>
            </a:r>
            <a:r>
              <a:rPr lang="en-US" sz="1200" b="1" kern="1200" dirty="0" err="1" smtClean="0">
                <a:solidFill>
                  <a:schemeClr val="tx1"/>
                </a:solidFill>
                <a:latin typeface="+mn-lt"/>
                <a:ea typeface="+mn-ea"/>
                <a:cs typeface="+mn-cs"/>
              </a:rPr>
              <a:t>rhombencephalon</a:t>
            </a:r>
            <a:r>
              <a:rPr lang="en-US" sz="1200" b="1" kern="120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undergoes subdivision into the:</a:t>
            </a:r>
          </a:p>
          <a:p>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a.</a:t>
            </a:r>
            <a:r>
              <a:rPr lang="en-US" sz="1200" b="0"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Metencephalon</a:t>
            </a:r>
            <a:r>
              <a:rPr lang="en-US" sz="1200" b="1" kern="1200" dirty="0" smtClean="0">
                <a:solidFill>
                  <a:schemeClr val="tx1"/>
                </a:solidFill>
                <a:latin typeface="+mn-lt"/>
                <a:ea typeface="+mn-ea"/>
                <a:cs typeface="+mn-cs"/>
              </a:rPr>
              <a:t> – </a:t>
            </a:r>
            <a:r>
              <a:rPr lang="en-US" sz="1200" b="0" kern="1200" dirty="0" smtClean="0">
                <a:solidFill>
                  <a:schemeClr val="tx1"/>
                </a:solidFill>
                <a:latin typeface="+mn-lt"/>
                <a:ea typeface="+mn-ea"/>
                <a:cs typeface="+mn-cs"/>
              </a:rPr>
              <a:t>The portion is next to the midbrain. The ventral portion of the </a:t>
            </a:r>
            <a:r>
              <a:rPr lang="en-US" sz="1200" b="0" kern="1200" dirty="0" err="1" smtClean="0">
                <a:solidFill>
                  <a:schemeClr val="tx1"/>
                </a:solidFill>
                <a:latin typeface="+mn-lt"/>
                <a:ea typeface="+mn-ea"/>
                <a:cs typeface="+mn-cs"/>
              </a:rPr>
              <a:t>metencephalon</a:t>
            </a:r>
            <a:r>
              <a:rPr lang="en-US" sz="1200" b="0" kern="1200" dirty="0" smtClean="0">
                <a:solidFill>
                  <a:schemeClr val="tx1"/>
                </a:solidFill>
                <a:latin typeface="+mn-lt"/>
                <a:ea typeface="+mn-ea"/>
                <a:cs typeface="+mn-cs"/>
              </a:rPr>
              <a:t> develops into the </a:t>
            </a:r>
            <a:r>
              <a:rPr lang="en-US" sz="1200" b="1" kern="1200" dirty="0" smtClean="0">
                <a:solidFill>
                  <a:schemeClr val="tx1"/>
                </a:solidFill>
                <a:latin typeface="+mn-lt"/>
                <a:ea typeface="+mn-ea"/>
                <a:cs typeface="+mn-cs"/>
              </a:rPr>
              <a:t>pons </a:t>
            </a:r>
            <a:r>
              <a:rPr lang="en-US" sz="1200" b="0" kern="1200" dirty="0" smtClean="0">
                <a:solidFill>
                  <a:schemeClr val="tx1"/>
                </a:solidFill>
                <a:latin typeface="+mn-lt"/>
                <a:ea typeface="+mn-ea"/>
                <a:cs typeface="+mn-cs"/>
              </a:rPr>
              <a:t>and the dorsal portion expands to form the </a:t>
            </a:r>
            <a:r>
              <a:rPr lang="en-US" sz="1200" b="1" kern="1200" dirty="0" smtClean="0">
                <a:solidFill>
                  <a:schemeClr val="tx1"/>
                </a:solidFill>
                <a:latin typeface="+mn-lt"/>
                <a:ea typeface="+mn-ea"/>
                <a:cs typeface="+mn-cs"/>
              </a:rPr>
              <a:t>cerebellum </a:t>
            </a:r>
            <a:r>
              <a:rPr lang="en-US" sz="1200" b="0" kern="1200" dirty="0" smtClean="0">
                <a:solidFill>
                  <a:schemeClr val="tx1"/>
                </a:solidFill>
                <a:latin typeface="+mn-lt"/>
                <a:ea typeface="+mn-ea"/>
                <a:cs typeface="+mn-cs"/>
              </a:rPr>
              <a:t>(“little cerebrum”). </a:t>
            </a:r>
            <a:r>
              <a:rPr lang="en-US" sz="1200" b="1" kern="1200" dirty="0" smtClean="0">
                <a:solidFill>
                  <a:schemeClr val="tx1"/>
                </a:solidFill>
                <a:latin typeface="+mn-lt"/>
                <a:ea typeface="+mn-ea"/>
                <a:cs typeface="+mn-cs"/>
              </a:rPr>
              <a:t>b</a:t>
            </a:r>
            <a:r>
              <a:rPr lang="en-US" sz="1200" b="0"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Myelencephalon</a:t>
            </a:r>
            <a:r>
              <a:rPr lang="en-US" sz="1200" b="1" kern="1200" dirty="0" smtClean="0">
                <a:solidFill>
                  <a:schemeClr val="tx1"/>
                </a:solidFill>
                <a:latin typeface="+mn-lt"/>
                <a:ea typeface="+mn-ea"/>
                <a:cs typeface="+mn-cs"/>
              </a:rPr>
              <a:t> – </a:t>
            </a:r>
            <a:r>
              <a:rPr lang="en-US" sz="1200" b="0" kern="1200" dirty="0" smtClean="0">
                <a:solidFill>
                  <a:schemeClr val="tx1"/>
                </a:solidFill>
                <a:latin typeface="+mn-lt"/>
                <a:ea typeface="+mn-ea"/>
                <a:cs typeface="+mn-cs"/>
              </a:rPr>
              <a:t>The portion closest to the spinal cord forms the </a:t>
            </a:r>
            <a:r>
              <a:rPr lang="en-US" sz="1200" b="1" kern="1200" dirty="0" smtClean="0">
                <a:solidFill>
                  <a:schemeClr val="tx1"/>
                </a:solidFill>
                <a:latin typeface="+mn-lt"/>
                <a:ea typeface="+mn-ea"/>
                <a:cs typeface="+mn-cs"/>
              </a:rPr>
              <a:t>medulla oblongata.</a:t>
            </a:r>
            <a:r>
              <a:rPr lang="en-US" sz="1200" b="0" kern="1200" dirty="0" smtClean="0">
                <a:solidFill>
                  <a:schemeClr val="tx1"/>
                </a:solidFill>
                <a:latin typeface="+mn-lt"/>
                <a:ea typeface="+mn-ea"/>
                <a:cs typeface="+mn-cs"/>
              </a:rPr>
              <a:t>     The adult brain has </a:t>
            </a:r>
            <a:r>
              <a:rPr lang="en-US" sz="1200" b="1" kern="1200" dirty="0" smtClean="0">
                <a:solidFill>
                  <a:schemeClr val="tx1"/>
                </a:solidFill>
                <a:latin typeface="+mn-lt"/>
                <a:ea typeface="+mn-ea"/>
                <a:cs typeface="+mn-cs"/>
              </a:rPr>
              <a:t>6 </a:t>
            </a:r>
            <a:r>
              <a:rPr lang="en-US" sz="1200" b="0" kern="1200" dirty="0" smtClean="0">
                <a:solidFill>
                  <a:schemeClr val="tx1"/>
                </a:solidFill>
                <a:latin typeface="+mn-lt"/>
                <a:ea typeface="+mn-ea"/>
                <a:cs typeface="+mn-cs"/>
              </a:rPr>
              <a:t>major landmarks: 1. </a:t>
            </a:r>
            <a:r>
              <a:rPr lang="en-US" sz="1200" b="1" kern="1200" dirty="0" smtClean="0">
                <a:solidFill>
                  <a:schemeClr val="tx1"/>
                </a:solidFill>
                <a:latin typeface="+mn-lt"/>
                <a:ea typeface="+mn-ea"/>
                <a:cs typeface="+mn-cs"/>
              </a:rPr>
              <a:t>cerebrum, </a:t>
            </a:r>
            <a:r>
              <a:rPr lang="en-US" sz="1200" b="0" kern="1200" dirty="0" smtClean="0">
                <a:solidFill>
                  <a:schemeClr val="tx1"/>
                </a:solidFill>
                <a:latin typeface="+mn-lt"/>
                <a:ea typeface="+mn-ea"/>
                <a:cs typeface="+mn-cs"/>
              </a:rPr>
              <a:t>2. </a:t>
            </a:r>
            <a:r>
              <a:rPr lang="en-US" sz="1200" b="1" kern="1200" dirty="0" smtClean="0">
                <a:solidFill>
                  <a:schemeClr val="tx1"/>
                </a:solidFill>
                <a:latin typeface="+mn-lt"/>
                <a:ea typeface="+mn-ea"/>
                <a:cs typeface="+mn-cs"/>
              </a:rPr>
              <a:t>diencephalon, </a:t>
            </a:r>
            <a:r>
              <a:rPr lang="en-US" sz="1200" b="0" kern="1200" dirty="0" smtClean="0">
                <a:solidFill>
                  <a:schemeClr val="tx1"/>
                </a:solidFill>
                <a:latin typeface="+mn-lt"/>
                <a:ea typeface="+mn-ea"/>
                <a:cs typeface="+mn-cs"/>
              </a:rPr>
              <a:t>3. </a:t>
            </a:r>
            <a:r>
              <a:rPr lang="en-US" sz="1200" b="1" kern="1200" dirty="0" smtClean="0">
                <a:solidFill>
                  <a:schemeClr val="tx1"/>
                </a:solidFill>
                <a:latin typeface="+mn-lt"/>
                <a:ea typeface="+mn-ea"/>
                <a:cs typeface="+mn-cs"/>
              </a:rPr>
              <a:t>mesencephalon, </a:t>
            </a:r>
            <a:r>
              <a:rPr lang="en-US" sz="1200" b="0" kern="1200" dirty="0" smtClean="0">
                <a:solidFill>
                  <a:schemeClr val="tx1"/>
                </a:solidFill>
                <a:latin typeface="+mn-lt"/>
                <a:ea typeface="+mn-ea"/>
                <a:cs typeface="+mn-cs"/>
              </a:rPr>
              <a:t>4. </a:t>
            </a:r>
            <a:r>
              <a:rPr lang="en-US" sz="1200" b="1" kern="1200" dirty="0" smtClean="0">
                <a:solidFill>
                  <a:schemeClr val="tx1"/>
                </a:solidFill>
                <a:latin typeface="+mn-lt"/>
                <a:ea typeface="+mn-ea"/>
                <a:cs typeface="+mn-cs"/>
              </a:rPr>
              <a:t>pons, </a:t>
            </a:r>
            <a:r>
              <a:rPr lang="en-US" sz="1200" b="0" kern="1200" dirty="0" smtClean="0">
                <a:solidFill>
                  <a:schemeClr val="tx1"/>
                </a:solidFill>
                <a:latin typeface="+mn-lt"/>
                <a:ea typeface="+mn-ea"/>
                <a:cs typeface="+mn-cs"/>
              </a:rPr>
              <a:t>5. </a:t>
            </a:r>
            <a:r>
              <a:rPr lang="en-US" sz="1200" b="1" kern="1200" dirty="0" smtClean="0">
                <a:solidFill>
                  <a:schemeClr val="tx1"/>
                </a:solidFill>
                <a:latin typeface="+mn-lt"/>
                <a:ea typeface="+mn-ea"/>
                <a:cs typeface="+mn-cs"/>
              </a:rPr>
              <a:t>cerebellum, </a:t>
            </a:r>
            <a:r>
              <a:rPr lang="en-US" sz="1200" b="0" kern="1200" dirty="0" smtClean="0">
                <a:solidFill>
                  <a:schemeClr val="tx1"/>
                </a:solidFill>
                <a:latin typeface="+mn-lt"/>
                <a:ea typeface="+mn-ea"/>
                <a:cs typeface="+mn-cs"/>
              </a:rPr>
              <a:t>6. </a:t>
            </a:r>
            <a:r>
              <a:rPr lang="en-US" sz="1200" b="1" kern="1200" dirty="0" smtClean="0">
                <a:solidFill>
                  <a:schemeClr val="tx1"/>
                </a:solidFill>
                <a:latin typeface="+mn-lt"/>
                <a:ea typeface="+mn-ea"/>
                <a:cs typeface="+mn-cs"/>
              </a:rPr>
              <a:t>medulla oblongata. </a:t>
            </a:r>
            <a:r>
              <a:rPr lang="en-US" sz="1200" b="0" kern="1200" dirty="0" smtClean="0">
                <a:solidFill>
                  <a:schemeClr val="tx1"/>
                </a:solidFill>
                <a:latin typeface="+mn-lt"/>
                <a:ea typeface="+mn-ea"/>
                <a:cs typeface="+mn-cs"/>
              </a:rPr>
              <a:t>The mesencephalon, pons and medulla oblongata are often collectively referred to as the </a:t>
            </a:r>
            <a:r>
              <a:rPr lang="en-US" sz="1200" b="1" kern="1200" dirty="0" smtClean="0">
                <a:solidFill>
                  <a:schemeClr val="tx1"/>
                </a:solidFill>
                <a:latin typeface="+mn-lt"/>
                <a:ea typeface="+mn-ea"/>
                <a:cs typeface="+mn-cs"/>
              </a:rPr>
              <a:t>brainstem.</a:t>
            </a:r>
            <a:endParaRPr lang="en-US" sz="1200" kern="1200" dirty="0" smtClean="0">
              <a:solidFill>
                <a:schemeClr val="tx1"/>
              </a:solidFill>
              <a:latin typeface="+mn-lt"/>
              <a:ea typeface="+mn-ea"/>
              <a:cs typeface="+mn-cs"/>
              <a:hlinkClick r:id="rId19"/>
            </a:endParaRPr>
          </a:p>
          <a:p>
            <a:endParaRPr lang="en-US" dirty="0"/>
          </a:p>
        </p:txBody>
      </p:sp>
      <p:sp>
        <p:nvSpPr>
          <p:cNvPr id="4" name="Slide Number Placeholder 3"/>
          <p:cNvSpPr>
            <a:spLocks noGrp="1"/>
          </p:cNvSpPr>
          <p:nvPr>
            <p:ph type="sldNum" sz="quarter" idx="10"/>
          </p:nvPr>
        </p:nvSpPr>
        <p:spPr/>
        <p:txBody>
          <a:bodyPr/>
          <a:lstStyle/>
          <a:p>
            <a:fld id="{3F9D9522-5381-4BC6-AAD4-C3F8FE9FECD8}" type="slidenum">
              <a:rPr lang="en-US" smtClean="0"/>
              <a:pPr/>
              <a:t>18</a:t>
            </a:fld>
            <a:endParaRPr lang="en-US"/>
          </a:p>
        </p:txBody>
      </p:sp>
    </p:spTree>
    <p:extLst>
      <p:ext uri="{BB962C8B-B14F-4D97-AF65-F5344CB8AC3E}">
        <p14:creationId xmlns:p14="http://schemas.microsoft.com/office/powerpoint/2010/main" val="1398993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smtClean="0">
                <a:solidFill>
                  <a:schemeClr val="tx1"/>
                </a:solidFill>
                <a:latin typeface="+mn-lt"/>
                <a:ea typeface="+mn-ea"/>
                <a:cs typeface="+mn-cs"/>
              </a:rPr>
              <a:t>Eye formation in the human </a:t>
            </a:r>
            <a:r>
              <a:rPr lang="en-US" sz="1200" kern="1200" dirty="0" smtClean="0">
                <a:solidFill>
                  <a:schemeClr val="tx1"/>
                </a:solidFill>
                <a:latin typeface="+mn-lt"/>
                <a:ea typeface="+mn-ea"/>
                <a:cs typeface="+mn-cs"/>
                <a:hlinkClick r:id="rId3"/>
              </a:rPr>
              <a:t>embryo begins at approximately 3 weeks into embryonic development and continues through the tenth week.[1] Cells from both the mesodermal and the ectodermal tissues contribute to the formation of the eye. Specifically, the eye is derived from the </a:t>
            </a:r>
            <a:r>
              <a:rPr lang="en-US" sz="1200" kern="1200" dirty="0" smtClean="0">
                <a:solidFill>
                  <a:schemeClr val="tx1"/>
                </a:solidFill>
                <a:latin typeface="+mn-lt"/>
                <a:ea typeface="+mn-ea"/>
                <a:cs typeface="+mn-cs"/>
                <a:hlinkClick r:id="rId4"/>
              </a:rPr>
              <a:t>neuroepithelium, surface </a:t>
            </a:r>
            <a:r>
              <a:rPr lang="en-US" sz="1200" kern="1200" dirty="0" smtClean="0">
                <a:solidFill>
                  <a:schemeClr val="tx1"/>
                </a:solidFill>
                <a:latin typeface="+mn-lt"/>
                <a:ea typeface="+mn-ea"/>
                <a:cs typeface="+mn-cs"/>
                <a:hlinkClick r:id="rId5"/>
              </a:rPr>
              <a:t>ectoderm, and the extracellular mesenchyme which consists of both the </a:t>
            </a:r>
            <a:r>
              <a:rPr lang="en-US" sz="1200" kern="1200" dirty="0" smtClean="0">
                <a:solidFill>
                  <a:schemeClr val="tx1"/>
                </a:solidFill>
                <a:latin typeface="+mn-lt"/>
                <a:ea typeface="+mn-ea"/>
                <a:cs typeface="+mn-cs"/>
                <a:hlinkClick r:id="rId6"/>
              </a:rPr>
              <a:t>neural crest and </a:t>
            </a:r>
            <a:r>
              <a:rPr lang="en-US" sz="1200" kern="1200" dirty="0" smtClean="0">
                <a:solidFill>
                  <a:schemeClr val="tx1"/>
                </a:solidFill>
                <a:latin typeface="+mn-lt"/>
                <a:ea typeface="+mn-ea"/>
                <a:cs typeface="+mn-cs"/>
                <a:hlinkClick r:id="rId7"/>
              </a:rPr>
              <a:t>mesoderm.[2] Neuroepithelium forms the </a:t>
            </a:r>
            <a:r>
              <a:rPr lang="en-US" sz="1200" kern="1200" dirty="0" smtClean="0">
                <a:solidFill>
                  <a:schemeClr val="tx1"/>
                </a:solidFill>
                <a:latin typeface="+mn-lt"/>
                <a:ea typeface="+mn-ea"/>
                <a:cs typeface="+mn-cs"/>
                <a:hlinkClick r:id="rId8"/>
              </a:rPr>
              <a:t>retina, </a:t>
            </a:r>
            <a:r>
              <a:rPr lang="en-US" sz="1200" kern="1200" dirty="0" smtClean="0">
                <a:solidFill>
                  <a:schemeClr val="tx1"/>
                </a:solidFill>
                <a:latin typeface="+mn-lt"/>
                <a:ea typeface="+mn-ea"/>
                <a:cs typeface="+mn-cs"/>
                <a:hlinkClick r:id="rId9"/>
              </a:rPr>
              <a:t>ciliary body, </a:t>
            </a:r>
            <a:r>
              <a:rPr lang="en-US" sz="1200" kern="1200" dirty="0" smtClean="0">
                <a:solidFill>
                  <a:schemeClr val="tx1"/>
                </a:solidFill>
                <a:latin typeface="+mn-lt"/>
                <a:ea typeface="+mn-ea"/>
                <a:cs typeface="+mn-cs"/>
                <a:hlinkClick r:id="rId10"/>
              </a:rPr>
              <a:t>iris, and </a:t>
            </a:r>
            <a:r>
              <a:rPr lang="en-US" sz="1200" kern="1200" dirty="0" smtClean="0">
                <a:solidFill>
                  <a:schemeClr val="tx1"/>
                </a:solidFill>
                <a:latin typeface="+mn-lt"/>
                <a:ea typeface="+mn-ea"/>
                <a:cs typeface="+mn-cs"/>
                <a:hlinkClick r:id="rId11"/>
              </a:rPr>
              <a:t>optic nerves. Surface ectoderm forms the </a:t>
            </a:r>
            <a:r>
              <a:rPr lang="en-US" sz="1200" kern="1200" dirty="0" smtClean="0">
                <a:solidFill>
                  <a:schemeClr val="tx1"/>
                </a:solidFill>
                <a:latin typeface="+mn-lt"/>
                <a:ea typeface="+mn-ea"/>
                <a:cs typeface="+mn-cs"/>
                <a:hlinkClick r:id="rId12"/>
              </a:rPr>
              <a:t>lens, </a:t>
            </a:r>
            <a:r>
              <a:rPr lang="en-US" sz="1200" kern="1200" dirty="0" smtClean="0">
                <a:solidFill>
                  <a:schemeClr val="tx1"/>
                </a:solidFill>
                <a:latin typeface="+mn-lt"/>
                <a:ea typeface="+mn-ea"/>
                <a:cs typeface="+mn-cs"/>
                <a:hlinkClick r:id="rId13"/>
              </a:rPr>
              <a:t>corneal epithelium and </a:t>
            </a:r>
            <a:r>
              <a:rPr lang="en-US" sz="1200" kern="1200" dirty="0" smtClean="0">
                <a:solidFill>
                  <a:schemeClr val="tx1"/>
                </a:solidFill>
                <a:latin typeface="+mn-lt"/>
                <a:ea typeface="+mn-ea"/>
                <a:cs typeface="+mn-cs"/>
                <a:hlinkClick r:id="rId14"/>
              </a:rPr>
              <a:t>eyelid. The extracellular mesenchyme forms the </a:t>
            </a:r>
            <a:r>
              <a:rPr lang="en-US" sz="1200" kern="1200" dirty="0" smtClean="0">
                <a:solidFill>
                  <a:schemeClr val="tx1"/>
                </a:solidFill>
                <a:latin typeface="+mn-lt"/>
                <a:ea typeface="+mn-ea"/>
                <a:cs typeface="+mn-cs"/>
                <a:hlinkClick r:id="rId15"/>
              </a:rPr>
              <a:t>sclera, </a:t>
            </a:r>
            <a:r>
              <a:rPr lang="en-US" sz="1200" kern="1200" dirty="0" smtClean="0">
                <a:solidFill>
                  <a:schemeClr val="tx1"/>
                </a:solidFill>
                <a:latin typeface="+mn-lt"/>
                <a:ea typeface="+mn-ea"/>
                <a:cs typeface="+mn-cs"/>
                <a:hlinkClick r:id="rId16"/>
              </a:rPr>
              <a:t>cornea, </a:t>
            </a:r>
            <a:r>
              <a:rPr lang="en-US" sz="1200" kern="1200" dirty="0" smtClean="0">
                <a:solidFill>
                  <a:schemeClr val="tx1"/>
                </a:solidFill>
                <a:latin typeface="+mn-lt"/>
                <a:ea typeface="+mn-ea"/>
                <a:cs typeface="+mn-cs"/>
                <a:hlinkClick r:id="rId17"/>
              </a:rPr>
              <a:t>blood vessels, </a:t>
            </a:r>
            <a:r>
              <a:rPr lang="en-US" sz="1200" kern="1200" dirty="0" smtClean="0">
                <a:solidFill>
                  <a:schemeClr val="tx1"/>
                </a:solidFill>
                <a:latin typeface="+mn-lt"/>
                <a:ea typeface="+mn-ea"/>
                <a:cs typeface="+mn-cs"/>
                <a:hlinkClick r:id="rId18"/>
              </a:rPr>
              <a:t>muscles, and </a:t>
            </a:r>
            <a:r>
              <a:rPr lang="en-US" sz="1200" kern="1200" dirty="0" smtClean="0">
                <a:solidFill>
                  <a:schemeClr val="tx1"/>
                </a:solidFill>
                <a:latin typeface="+mn-lt"/>
                <a:ea typeface="+mn-ea"/>
                <a:cs typeface="+mn-cs"/>
                <a:hlinkClick r:id="rId19"/>
              </a:rPr>
              <a:t>vitreous.</a:t>
            </a:r>
          </a:p>
          <a:p>
            <a:r>
              <a:rPr lang="en-US" sz="1200" kern="1200" dirty="0" smtClean="0">
                <a:solidFill>
                  <a:schemeClr val="tx1"/>
                </a:solidFill>
                <a:latin typeface="+mn-lt"/>
                <a:ea typeface="+mn-ea"/>
                <a:cs typeface="+mn-cs"/>
              </a:rPr>
              <a:t>The </a:t>
            </a:r>
            <a:r>
              <a:rPr lang="en-US" sz="1200" kern="1200" dirty="0" smtClean="0">
                <a:solidFill>
                  <a:schemeClr val="tx1"/>
                </a:solidFill>
                <a:latin typeface="+mn-lt"/>
                <a:ea typeface="+mn-ea"/>
                <a:cs typeface="+mn-cs"/>
                <a:hlinkClick r:id="rId20"/>
              </a:rPr>
              <a:t>eye begins to develop as a pair of </a:t>
            </a:r>
            <a:r>
              <a:rPr lang="en-US" sz="1200" kern="1200" dirty="0" smtClean="0">
                <a:solidFill>
                  <a:schemeClr val="tx1"/>
                </a:solidFill>
                <a:latin typeface="+mn-lt"/>
                <a:ea typeface="+mn-ea"/>
                <a:cs typeface="+mn-cs"/>
                <a:hlinkClick r:id="rId21"/>
              </a:rPr>
              <a:t>optic vesicles on each side of the forebrain at the end of the 4th week of pregnancy. Optic vesicles are outgrowings of the brain which make contact with the surface </a:t>
            </a:r>
            <a:r>
              <a:rPr lang="en-US" sz="1200" kern="1200" dirty="0" smtClean="0">
                <a:solidFill>
                  <a:schemeClr val="tx1"/>
                </a:solidFill>
                <a:latin typeface="+mn-lt"/>
                <a:ea typeface="+mn-ea"/>
                <a:cs typeface="+mn-cs"/>
                <a:hlinkClick r:id="rId5"/>
              </a:rPr>
              <a:t>ectoderm and this contact induces changes necessary for further development of the eye. Through a groove at the bottom of the optic vesicle known as </a:t>
            </a:r>
            <a:r>
              <a:rPr lang="en-US" sz="1200" kern="1200" dirty="0" smtClean="0">
                <a:solidFill>
                  <a:schemeClr val="tx1"/>
                </a:solidFill>
                <a:latin typeface="+mn-lt"/>
                <a:ea typeface="+mn-ea"/>
                <a:cs typeface="+mn-cs"/>
                <a:hlinkClick r:id="rId22"/>
              </a:rPr>
              <a:t>choroid fissure the blood vessels enter the eye. Several layers such as the </a:t>
            </a:r>
            <a:r>
              <a:rPr lang="en-US" sz="1200" kern="1200" dirty="0" smtClean="0">
                <a:solidFill>
                  <a:schemeClr val="tx1"/>
                </a:solidFill>
                <a:latin typeface="+mn-lt"/>
                <a:ea typeface="+mn-ea"/>
                <a:cs typeface="+mn-cs"/>
                <a:hlinkClick r:id="rId23"/>
              </a:rPr>
              <a:t>neural tube, </a:t>
            </a:r>
            <a:r>
              <a:rPr lang="en-US" sz="1200" kern="1200" dirty="0" smtClean="0">
                <a:solidFill>
                  <a:schemeClr val="tx1"/>
                </a:solidFill>
                <a:latin typeface="+mn-lt"/>
                <a:ea typeface="+mn-ea"/>
                <a:cs typeface="+mn-cs"/>
                <a:hlinkClick r:id="rId6"/>
              </a:rPr>
              <a:t>neural crest, </a:t>
            </a:r>
            <a:r>
              <a:rPr lang="en-US" sz="1200" kern="1200" dirty="0" smtClean="0">
                <a:solidFill>
                  <a:schemeClr val="tx1"/>
                </a:solidFill>
                <a:latin typeface="+mn-lt"/>
                <a:ea typeface="+mn-ea"/>
                <a:cs typeface="+mn-cs"/>
                <a:hlinkClick r:id="rId24"/>
              </a:rPr>
              <a:t>surface ectoderm, and </a:t>
            </a:r>
            <a:r>
              <a:rPr lang="en-US" sz="1200" kern="1200" dirty="0" smtClean="0">
                <a:solidFill>
                  <a:schemeClr val="tx1"/>
                </a:solidFill>
                <a:latin typeface="+mn-lt"/>
                <a:ea typeface="+mn-ea"/>
                <a:cs typeface="+mn-cs"/>
                <a:hlinkClick r:id="rId7"/>
              </a:rPr>
              <a:t>mesoderm contribute to the development of the eye.[2]</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a:t>
            </a:r>
            <a:r>
              <a:rPr lang="en-US" sz="1200" b="1" kern="1200" dirty="0" smtClean="0">
                <a:solidFill>
                  <a:schemeClr val="tx1"/>
                </a:solidFill>
                <a:latin typeface="+mn-lt"/>
                <a:ea typeface="+mn-ea"/>
                <a:cs typeface="+mn-cs"/>
              </a:rPr>
              <a:t>optic nerve</a:t>
            </a:r>
            <a:r>
              <a:rPr lang="en-US" sz="1200" b="1" kern="1200" baseline="0" dirty="0" smtClean="0">
                <a:solidFill>
                  <a:schemeClr val="tx1"/>
                </a:solidFill>
                <a:latin typeface="+mn-lt"/>
                <a:ea typeface="+mn-ea"/>
                <a:cs typeface="+mn-cs"/>
              </a:rPr>
              <a:t> is one of the 12 cranial nerves.  The optic nerve is much more like the brain than any of </a:t>
            </a:r>
            <a:r>
              <a:rPr lang="en-US" sz="1200" b="1" kern="1200" baseline="0" dirty="0" smtClean="0">
                <a:solidFill>
                  <a:schemeClr val="tx1"/>
                </a:solidFill>
                <a:latin typeface="+mn-lt"/>
                <a:ea typeface="+mn-ea"/>
                <a:cs typeface="+mn-cs"/>
                <a:hlinkClick r:id="rId25"/>
              </a:rPr>
              <a:t>th</a:t>
            </a:r>
            <a:r>
              <a:rPr lang="en-US" sz="1200" b="1" kern="1200" baseline="0" dirty="0" smtClean="0">
                <a:solidFill>
                  <a:schemeClr val="tx1"/>
                </a:solidFill>
                <a:latin typeface="+mn-lt"/>
                <a:ea typeface="+mn-ea"/>
                <a:cs typeface="+mn-cs"/>
              </a:rPr>
              <a:t>e other 11 cranial nerves.  </a:t>
            </a:r>
            <a:r>
              <a:rPr lang="en-US" sz="1200" b="1" kern="1200" baseline="0" dirty="0" err="1" smtClean="0">
                <a:solidFill>
                  <a:schemeClr val="tx1"/>
                </a:solidFill>
                <a:latin typeface="+mn-lt"/>
                <a:ea typeface="+mn-ea"/>
                <a:cs typeface="+mn-cs"/>
              </a:rPr>
              <a:t>Embryolgoically</a:t>
            </a:r>
            <a:r>
              <a:rPr lang="en-US" sz="1200" b="1" kern="1200" baseline="0" dirty="0" smtClean="0">
                <a:solidFill>
                  <a:schemeClr val="tx1"/>
                </a:solidFill>
                <a:latin typeface="+mn-lt"/>
                <a:ea typeface="+mn-ea"/>
                <a:cs typeface="+mn-cs"/>
              </a:rPr>
              <a:t>, it is an extension of </a:t>
            </a:r>
            <a:r>
              <a:rPr lang="en-US" sz="1200" b="1" kern="1200" baseline="0" dirty="0" smtClean="0">
                <a:solidFill>
                  <a:schemeClr val="tx1"/>
                </a:solidFill>
                <a:latin typeface="+mn-lt"/>
                <a:ea typeface="+mn-ea"/>
                <a:cs typeface="+mn-cs"/>
                <a:hlinkClick r:id="rId25"/>
              </a:rPr>
              <a:t>th</a:t>
            </a:r>
            <a:r>
              <a:rPr lang="en-US" sz="1200" b="1" kern="1200" baseline="0" dirty="0" smtClean="0">
                <a:solidFill>
                  <a:schemeClr val="tx1"/>
                </a:solidFill>
                <a:latin typeface="+mn-lt"/>
                <a:ea typeface="+mn-ea"/>
                <a:cs typeface="+mn-cs"/>
              </a:rPr>
              <a:t>e </a:t>
            </a:r>
            <a:r>
              <a:rPr lang="en-US" sz="1200" b="1" kern="1200" baseline="0" dirty="0" err="1" smtClean="0">
                <a:solidFill>
                  <a:schemeClr val="tx1"/>
                </a:solidFill>
                <a:latin typeface="+mn-lt"/>
                <a:ea typeface="+mn-ea"/>
                <a:cs typeface="+mn-cs"/>
              </a:rPr>
              <a:t>dienscephalon</a:t>
            </a:r>
            <a:r>
              <a:rPr lang="en-US" sz="1200" b="1" kern="1200" baseline="0" dirty="0" smtClean="0">
                <a:solidFill>
                  <a:schemeClr val="tx1"/>
                </a:solidFill>
                <a:latin typeface="+mn-lt"/>
                <a:ea typeface="+mn-ea"/>
                <a:cs typeface="+mn-cs"/>
              </a:rPr>
              <a:t> via the optic stalks during the 7</a:t>
            </a:r>
            <a:r>
              <a:rPr lang="en-US" sz="1200" b="1" kern="1200" baseline="30000" dirty="0" smtClean="0">
                <a:solidFill>
                  <a:schemeClr val="tx1"/>
                </a:solidFill>
                <a:latin typeface="+mn-lt"/>
                <a:ea typeface="+mn-ea"/>
                <a:cs typeface="+mn-cs"/>
              </a:rPr>
              <a:t>th</a:t>
            </a:r>
            <a:r>
              <a:rPr lang="en-US" sz="1200" b="1" kern="1200" baseline="0" dirty="0" smtClean="0">
                <a:solidFill>
                  <a:schemeClr val="tx1"/>
                </a:solidFill>
                <a:latin typeface="+mn-lt"/>
                <a:ea typeface="+mn-ea"/>
                <a:cs typeface="+mn-cs"/>
              </a:rPr>
              <a:t> week of </a:t>
            </a:r>
            <a:r>
              <a:rPr lang="en-US" sz="1200" b="1" kern="1200" baseline="0" dirty="0" err="1" smtClean="0">
                <a:solidFill>
                  <a:schemeClr val="tx1"/>
                </a:solidFill>
                <a:latin typeface="+mn-lt"/>
                <a:ea typeface="+mn-ea"/>
                <a:cs typeface="+mn-cs"/>
              </a:rPr>
              <a:t>developemnt</a:t>
            </a:r>
            <a:r>
              <a:rPr lang="en-US" sz="1200" b="1" kern="1200" baseline="0" dirty="0" smtClean="0">
                <a:solidFill>
                  <a:schemeClr val="tx1"/>
                </a:solidFill>
                <a:latin typeface="+mn-lt"/>
                <a:ea typeface="+mn-ea"/>
                <a:cs typeface="+mn-cs"/>
              </a:rPr>
              <a:t>  It is covered it myelin, unlike the other 11 cranial nerves that are covered in Schwan cells;  Therefore, although it is grouped with 11 cranial nerves that are </a:t>
            </a:r>
            <a:r>
              <a:rPr lang="en-US" sz="1200" b="1" kern="1200" baseline="0" dirty="0" err="1" smtClean="0">
                <a:solidFill>
                  <a:schemeClr val="tx1"/>
                </a:solidFill>
                <a:latin typeface="+mn-lt"/>
                <a:ea typeface="+mn-ea"/>
                <a:cs typeface="+mn-cs"/>
              </a:rPr>
              <a:t>considiered</a:t>
            </a:r>
            <a:r>
              <a:rPr lang="en-US" sz="1200" b="1" kern="1200" baseline="0" dirty="0" smtClean="0">
                <a:solidFill>
                  <a:schemeClr val="tx1"/>
                </a:solidFill>
                <a:latin typeface="+mn-lt"/>
                <a:ea typeface="+mn-ea"/>
                <a:cs typeface="+mn-cs"/>
              </a:rPr>
              <a:t> part of the peripheral nervous system, it is really much more like the central nervous system.  The optic nerve is made up of retinal axons from ganglion cells.  Most of the axons or fibers go to the LGN and then to the visual </a:t>
            </a:r>
            <a:r>
              <a:rPr lang="en-US" sz="1200" b="1" kern="1200" baseline="0" dirty="0" err="1" smtClean="0">
                <a:solidFill>
                  <a:schemeClr val="tx1"/>
                </a:solidFill>
                <a:latin typeface="+mn-lt"/>
                <a:ea typeface="+mn-ea"/>
                <a:cs typeface="+mn-cs"/>
              </a:rPr>
              <a:t>cortext</a:t>
            </a:r>
            <a:r>
              <a:rPr lang="en-US" sz="1200" b="1" kern="1200" baseline="0" dirty="0" smtClean="0">
                <a:solidFill>
                  <a:schemeClr val="tx1"/>
                </a:solidFill>
                <a:latin typeface="+mn-lt"/>
                <a:ea typeface="+mn-ea"/>
                <a:cs typeface="+mn-cs"/>
              </a:rPr>
              <a:t> </a:t>
            </a:r>
            <a:r>
              <a:rPr lang="en-US" sz="1200" b="1" kern="1200" baseline="0" dirty="0" err="1" smtClean="0">
                <a:solidFill>
                  <a:schemeClr val="tx1"/>
                </a:solidFill>
                <a:latin typeface="+mn-lt"/>
                <a:ea typeface="+mn-ea"/>
                <a:cs typeface="+mn-cs"/>
              </a:rPr>
              <a:t>ot</a:t>
            </a:r>
            <a:r>
              <a:rPr lang="en-US" sz="1200" b="1" kern="1200" baseline="0" dirty="0" smtClean="0">
                <a:solidFill>
                  <a:schemeClr val="tx1"/>
                </a:solidFill>
                <a:latin typeface="+mn-lt"/>
                <a:ea typeface="+mn-ea"/>
                <a:cs typeface="+mn-cs"/>
              </a:rPr>
              <a:t> help us see. Some of the fibers to go the </a:t>
            </a:r>
            <a:r>
              <a:rPr lang="en-US" sz="1200" b="1" kern="1200" baseline="0" dirty="0" err="1" smtClean="0">
                <a:solidFill>
                  <a:schemeClr val="tx1"/>
                </a:solidFill>
                <a:latin typeface="+mn-lt"/>
                <a:ea typeface="+mn-ea"/>
                <a:cs typeface="+mn-cs"/>
              </a:rPr>
              <a:t>pretectum</a:t>
            </a:r>
            <a:r>
              <a:rPr lang="en-US" sz="1200" b="1" kern="1200" baseline="0" dirty="0" smtClean="0">
                <a:solidFill>
                  <a:schemeClr val="tx1"/>
                </a:solidFill>
                <a:latin typeface="+mn-lt"/>
                <a:ea typeface="+mn-ea"/>
                <a:cs typeface="+mn-cs"/>
              </a:rPr>
              <a:t>, which helps </a:t>
            </a:r>
            <a:r>
              <a:rPr lang="en-US" sz="1200" b="1" kern="1200" baseline="0" dirty="0" smtClean="0">
                <a:solidFill>
                  <a:schemeClr val="tx1"/>
                </a:solidFill>
                <a:latin typeface="+mn-lt"/>
                <a:ea typeface="+mn-ea"/>
                <a:cs typeface="+mn-cs"/>
                <a:hlinkClick r:id="rId25"/>
              </a:rPr>
              <a:t>wi</a:t>
            </a:r>
            <a:r>
              <a:rPr lang="en-US" sz="1200" b="1" kern="1200" baseline="0" dirty="0" smtClean="0">
                <a:solidFill>
                  <a:schemeClr val="tx1"/>
                </a:solidFill>
                <a:latin typeface="+mn-lt"/>
                <a:ea typeface="+mn-ea"/>
                <a:cs typeface="+mn-cs"/>
              </a:rPr>
              <a:t>th pupil reflexes and also the </a:t>
            </a:r>
            <a:r>
              <a:rPr lang="en-US" sz="1200" b="1" kern="1200" baseline="0" dirty="0" err="1" smtClean="0">
                <a:solidFill>
                  <a:schemeClr val="tx1"/>
                </a:solidFill>
                <a:latin typeface="+mn-lt"/>
                <a:ea typeface="+mn-ea"/>
                <a:cs typeface="+mn-cs"/>
              </a:rPr>
              <a:t>hypothalmus</a:t>
            </a:r>
            <a:r>
              <a:rPr lang="en-US" sz="1200" b="1" kern="1200" baseline="0" dirty="0" smtClean="0">
                <a:solidFill>
                  <a:schemeClr val="tx1"/>
                </a:solidFill>
                <a:latin typeface="+mn-lt"/>
                <a:ea typeface="+mn-ea"/>
                <a:cs typeface="+mn-cs"/>
              </a:rPr>
              <a:t>, which helps with </a:t>
            </a:r>
            <a:r>
              <a:rPr lang="en-US" sz="1200" b="1" kern="1200" baseline="0" dirty="0" err="1" smtClean="0">
                <a:solidFill>
                  <a:schemeClr val="tx1"/>
                </a:solidFill>
                <a:latin typeface="+mn-lt"/>
                <a:ea typeface="+mn-ea"/>
                <a:cs typeface="+mn-cs"/>
              </a:rPr>
              <a:t>circadium</a:t>
            </a:r>
            <a:r>
              <a:rPr lang="en-US" sz="1200" b="1" kern="1200" baseline="0" dirty="0" smtClean="0">
                <a:solidFill>
                  <a:schemeClr val="tx1"/>
                </a:solidFill>
                <a:latin typeface="+mn-lt"/>
                <a:ea typeface="+mn-ea"/>
                <a:cs typeface="+mn-cs"/>
              </a:rPr>
              <a:t> rhythm. Many know </a:t>
            </a:r>
            <a:r>
              <a:rPr lang="en-US" sz="1200" b="1" kern="1200" baseline="0" dirty="0" err="1" smtClean="0">
                <a:solidFill>
                  <a:schemeClr val="tx1"/>
                </a:solidFill>
                <a:latin typeface="+mn-lt"/>
                <a:ea typeface="+mn-ea"/>
                <a:cs typeface="+mn-cs"/>
              </a:rPr>
              <a:t>htat</a:t>
            </a:r>
            <a:r>
              <a:rPr lang="en-US" sz="1200" b="1" kern="1200" baseline="0" dirty="0" smtClean="0">
                <a:solidFill>
                  <a:schemeClr val="tx1"/>
                </a:solidFill>
                <a:latin typeface="+mn-lt"/>
                <a:ea typeface="+mn-ea"/>
                <a:cs typeface="+mn-cs"/>
              </a:rPr>
              <a:t> people with </a:t>
            </a:r>
            <a:r>
              <a:rPr lang="en-US" sz="1200" b="1" kern="1200" baseline="0" dirty="0" err="1" smtClean="0">
                <a:solidFill>
                  <a:schemeClr val="tx1"/>
                </a:solidFill>
                <a:latin typeface="+mn-lt"/>
                <a:ea typeface="+mn-ea"/>
                <a:cs typeface="+mn-cs"/>
              </a:rPr>
              <a:t>concusion</a:t>
            </a:r>
            <a:r>
              <a:rPr lang="en-US" sz="1200" b="1" kern="1200" baseline="0" dirty="0" smtClean="0">
                <a:solidFill>
                  <a:schemeClr val="tx1"/>
                </a:solidFill>
                <a:latin typeface="+mn-lt"/>
                <a:ea typeface="+mn-ea"/>
                <a:cs typeface="+mn-cs"/>
              </a:rPr>
              <a:t> </a:t>
            </a:r>
            <a:r>
              <a:rPr lang="en-US" sz="1200" b="1" kern="1200" baseline="0" dirty="0" err="1" smtClean="0">
                <a:solidFill>
                  <a:schemeClr val="tx1"/>
                </a:solidFill>
                <a:latin typeface="+mn-lt"/>
                <a:ea typeface="+mn-ea"/>
                <a:cs typeface="+mn-cs"/>
              </a:rPr>
              <a:t>oftne</a:t>
            </a:r>
            <a:r>
              <a:rPr lang="en-US" sz="1200" b="1" kern="1200" baseline="0" dirty="0" smtClean="0">
                <a:solidFill>
                  <a:schemeClr val="tx1"/>
                </a:solidFill>
                <a:latin typeface="+mn-lt"/>
                <a:ea typeface="+mn-ea"/>
                <a:cs typeface="+mn-cs"/>
              </a:rPr>
              <a:t> have </a:t>
            </a:r>
            <a:r>
              <a:rPr lang="en-US" sz="1200" b="1" kern="1200" baseline="0" dirty="0" err="1" smtClean="0">
                <a:solidFill>
                  <a:schemeClr val="tx1"/>
                </a:solidFill>
                <a:latin typeface="+mn-lt"/>
                <a:ea typeface="+mn-ea"/>
                <a:cs typeface="+mn-cs"/>
              </a:rPr>
              <a:t>discrupted</a:t>
            </a:r>
            <a:r>
              <a:rPr lang="en-US" sz="1200" b="1" kern="1200" baseline="0" dirty="0" smtClean="0">
                <a:solidFill>
                  <a:schemeClr val="tx1"/>
                </a:solidFill>
                <a:latin typeface="+mn-lt"/>
                <a:ea typeface="+mn-ea"/>
                <a:cs typeface="+mn-cs"/>
              </a:rPr>
              <a:t> sleep-wake cycles and </a:t>
            </a:r>
            <a:r>
              <a:rPr lang="en-US" sz="1200" b="1" kern="1200" baseline="0" dirty="0" err="1" smtClean="0">
                <a:solidFill>
                  <a:schemeClr val="tx1"/>
                </a:solidFill>
                <a:latin typeface="+mn-lt"/>
                <a:ea typeface="+mn-ea"/>
                <a:cs typeface="+mn-cs"/>
              </a:rPr>
              <a:t>photophobial</a:t>
            </a:r>
            <a:r>
              <a:rPr lang="en-US" sz="1200" b="1" kern="1200" baseline="0" dirty="0" smtClean="0">
                <a:solidFill>
                  <a:schemeClr val="tx1"/>
                </a:solidFill>
                <a:latin typeface="+mn-lt"/>
                <a:ea typeface="+mn-ea"/>
                <a:cs typeface="+mn-cs"/>
              </a:rPr>
              <a:t>.  T</a:t>
            </a:r>
            <a:r>
              <a:rPr lang="en-US" sz="1200" b="1" kern="1200" baseline="0" dirty="0" smtClean="0">
                <a:solidFill>
                  <a:schemeClr val="tx1"/>
                </a:solidFill>
                <a:latin typeface="+mn-lt"/>
                <a:ea typeface="+mn-ea"/>
                <a:cs typeface="+mn-cs"/>
                <a:hlinkClick r:id="rId25"/>
              </a:rPr>
              <a:t>h</a:t>
            </a:r>
            <a:r>
              <a:rPr lang="en-US" sz="1200" b="1" kern="1200" baseline="0" dirty="0" smtClean="0">
                <a:solidFill>
                  <a:schemeClr val="tx1"/>
                </a:solidFill>
                <a:latin typeface="+mn-lt"/>
                <a:ea typeface="+mn-ea"/>
                <a:cs typeface="+mn-cs"/>
              </a:rPr>
              <a:t>ere are researchers in optometry and </a:t>
            </a:r>
            <a:r>
              <a:rPr lang="en-US" sz="1200" b="1" kern="1200" baseline="0" dirty="0" err="1" smtClean="0">
                <a:solidFill>
                  <a:schemeClr val="tx1"/>
                </a:solidFill>
                <a:latin typeface="+mn-lt"/>
                <a:ea typeface="+mn-ea"/>
                <a:cs typeface="+mn-cs"/>
              </a:rPr>
              <a:t>neuro</a:t>
            </a:r>
            <a:r>
              <a:rPr lang="en-US" sz="1200" b="1" kern="1200" baseline="0" dirty="0" smtClean="0">
                <a:solidFill>
                  <a:schemeClr val="tx1"/>
                </a:solidFill>
                <a:latin typeface="+mn-lt"/>
                <a:ea typeface="+mn-ea"/>
                <a:cs typeface="+mn-cs"/>
              </a:rPr>
              <a:t> trying to determine the role of </a:t>
            </a:r>
            <a:r>
              <a:rPr lang="en-US" sz="1200" b="1" kern="1200" baseline="0" dirty="0" smtClean="0">
                <a:solidFill>
                  <a:schemeClr val="tx1"/>
                </a:solidFill>
                <a:latin typeface="+mn-lt"/>
                <a:ea typeface="+mn-ea"/>
                <a:cs typeface="+mn-cs"/>
                <a:hlinkClick r:id="rId25"/>
              </a:rPr>
              <a:t>th</a:t>
            </a:r>
            <a:r>
              <a:rPr lang="en-US" sz="1200" b="1" kern="1200" baseline="0" dirty="0" smtClean="0">
                <a:solidFill>
                  <a:schemeClr val="tx1"/>
                </a:solidFill>
                <a:latin typeface="+mn-lt"/>
                <a:ea typeface="+mn-ea"/>
                <a:cs typeface="+mn-cs"/>
              </a:rPr>
              <a:t>e eye in those symptoms. other reflexes help us keep our gaze steady.  Some animals have a strong reflex that creates an eye </a:t>
            </a:r>
            <a:r>
              <a:rPr lang="en-US" sz="1200" b="1" kern="1200" baseline="0" dirty="0" err="1" smtClean="0">
                <a:solidFill>
                  <a:schemeClr val="tx1"/>
                </a:solidFill>
                <a:latin typeface="+mn-lt"/>
                <a:ea typeface="+mn-ea"/>
                <a:cs typeface="+mn-cs"/>
              </a:rPr>
              <a:t>moevment</a:t>
            </a:r>
            <a:r>
              <a:rPr lang="en-US" sz="1200" b="1" kern="1200" baseline="0" dirty="0" smtClean="0">
                <a:solidFill>
                  <a:schemeClr val="tx1"/>
                </a:solidFill>
                <a:latin typeface="+mn-lt"/>
                <a:ea typeface="+mn-ea"/>
                <a:cs typeface="+mn-cs"/>
              </a:rPr>
              <a:t> toward an object </a:t>
            </a:r>
            <a:r>
              <a:rPr lang="en-US" sz="1200" b="1" kern="1200" baseline="0" dirty="0" err="1" smtClean="0">
                <a:solidFill>
                  <a:schemeClr val="tx1"/>
                </a:solidFill>
                <a:latin typeface="+mn-lt"/>
                <a:ea typeface="+mn-ea"/>
                <a:cs typeface="+mn-cs"/>
              </a:rPr>
              <a:t>htat</a:t>
            </a:r>
            <a:r>
              <a:rPr lang="en-US" sz="1200" b="1" kern="1200" baseline="0" dirty="0" smtClean="0">
                <a:solidFill>
                  <a:schemeClr val="tx1"/>
                </a:solidFill>
                <a:latin typeface="+mn-lt"/>
                <a:ea typeface="+mn-ea"/>
                <a:cs typeface="+mn-cs"/>
              </a:rPr>
              <a:t> comes into the peripheral view.  This is is an adaptive behavior that helps them get away from predators.  We have a reflex that suppresses that </a:t>
            </a:r>
            <a:r>
              <a:rPr lang="en-US" sz="1200" b="1" kern="1200" baseline="0" dirty="0" err="1" smtClean="0">
                <a:solidFill>
                  <a:schemeClr val="tx1"/>
                </a:solidFill>
                <a:latin typeface="+mn-lt"/>
                <a:ea typeface="+mn-ea"/>
                <a:cs typeface="+mn-cs"/>
              </a:rPr>
              <a:t>sytem</a:t>
            </a:r>
            <a:r>
              <a:rPr lang="en-US" sz="1200" b="1" kern="1200" baseline="0" dirty="0" smtClean="0">
                <a:solidFill>
                  <a:schemeClr val="tx1"/>
                </a:solidFill>
                <a:latin typeface="+mn-lt"/>
                <a:ea typeface="+mn-ea"/>
                <a:cs typeface="+mn-cs"/>
              </a:rPr>
              <a:t>, but perhaps that it not working concussion. We are most </a:t>
            </a:r>
            <a:r>
              <a:rPr lang="en-US" sz="1200" b="1" kern="1200" baseline="0" dirty="0" err="1" smtClean="0">
                <a:solidFill>
                  <a:schemeClr val="tx1"/>
                </a:solidFill>
                <a:latin typeface="+mn-lt"/>
                <a:ea typeface="+mn-ea"/>
                <a:cs typeface="+mn-cs"/>
              </a:rPr>
              <a:t>interseted</a:t>
            </a:r>
            <a:r>
              <a:rPr lang="en-US" sz="1200" b="1" kern="1200" baseline="0" dirty="0" smtClean="0">
                <a:solidFill>
                  <a:schemeClr val="tx1"/>
                </a:solidFill>
                <a:latin typeface="+mn-lt"/>
                <a:ea typeface="+mn-ea"/>
                <a:cs typeface="+mn-cs"/>
              </a:rPr>
              <a:t> in the eye movements and the </a:t>
            </a:r>
            <a:r>
              <a:rPr lang="en-US" sz="1200" b="1" kern="1200" baseline="0" dirty="0" err="1" smtClean="0">
                <a:solidFill>
                  <a:schemeClr val="tx1"/>
                </a:solidFill>
                <a:latin typeface="+mn-lt"/>
                <a:ea typeface="+mn-ea"/>
                <a:cs typeface="+mn-cs"/>
              </a:rPr>
              <a:t>relfexes</a:t>
            </a:r>
            <a:r>
              <a:rPr lang="en-US" sz="1200" b="1" kern="1200" baseline="0" dirty="0" smtClean="0">
                <a:solidFill>
                  <a:schemeClr val="tx1"/>
                </a:solidFill>
                <a:latin typeface="+mn-lt"/>
                <a:ea typeface="+mn-ea"/>
                <a:cs typeface="+mn-cs"/>
              </a:rPr>
              <a:t> of the eye.  One reflex is the VOR.  Images still; </a:t>
            </a:r>
            <a:endParaRPr lang="en-US" sz="800" b="1" u="none" kern="1200" dirty="0" smtClean="0">
              <a:solidFill>
                <a:schemeClr val="tx1"/>
              </a:solidFill>
              <a:latin typeface="+mn-lt"/>
              <a:ea typeface="+mn-ea"/>
              <a:cs typeface="+mn-cs"/>
              <a:hlinkClick r:id=""/>
            </a:endParaRPr>
          </a:p>
          <a:p>
            <a:endParaRPr lang="en-US" sz="800" b="1" u="none" kern="1200" dirty="0" smtClean="0">
              <a:solidFill>
                <a:schemeClr val="tx1"/>
              </a:solidFill>
              <a:latin typeface="+mn-lt"/>
              <a:ea typeface="+mn-ea"/>
              <a:cs typeface="+mn-cs"/>
              <a:hlinkClick r:id=""/>
            </a:endParaRPr>
          </a:p>
          <a:p>
            <a:r>
              <a:rPr lang="en-US" sz="800" b="1" u="none" kern="1200" dirty="0" smtClean="0">
                <a:solidFill>
                  <a:schemeClr val="tx1"/>
                </a:solidFill>
                <a:latin typeface="+mn-lt"/>
                <a:ea typeface="+mn-ea"/>
                <a:cs typeface="+mn-cs"/>
                <a:hlinkClick r:id=""/>
              </a:rPr>
              <a:t>Embryologically and physiologically, the cranial nerve</a:t>
            </a:r>
            <a:r>
              <a:rPr lang="en-US" sz="800" b="1" u="none" kern="1200" baseline="0" dirty="0" smtClean="0">
                <a:solidFill>
                  <a:schemeClr val="tx1"/>
                </a:solidFill>
                <a:latin typeface="+mn-lt"/>
                <a:ea typeface="+mn-ea"/>
                <a:cs typeface="+mn-cs"/>
                <a:hlinkClick r:id="rId25"/>
              </a:rPr>
              <a:t> is more like the central nervous sytsem than the peripheral nervous system</a:t>
            </a:r>
            <a:r>
              <a:rPr lang="en-US" sz="1600" b="1" u="none" kern="1200" baseline="0" dirty="0" smtClean="0">
                <a:solidFill>
                  <a:schemeClr val="tx1"/>
                </a:solidFill>
                <a:latin typeface="+mn-lt"/>
                <a:ea typeface="+mn-ea"/>
                <a:cs typeface="+mn-cs"/>
                <a:hlinkClick r:id="rId25"/>
              </a:rPr>
              <a:t>, like the other cranial nerves.  It is a direct extension of the brain (from the diensephalon/optic stalks during embrylogical development.  The optic nerve runs to 9 primary visual nuclei in the brain including the superior colliculus, which is important in orienting the movements of head and eyes.  </a:t>
            </a:r>
            <a:endParaRPr lang="en-US" sz="1600" b="0" u="none" kern="1200" dirty="0" smtClean="0">
              <a:solidFill>
                <a:schemeClr val="tx1"/>
              </a:solidFill>
              <a:latin typeface="+mn-lt"/>
              <a:ea typeface="+mn-ea"/>
              <a:cs typeface="+mn-cs"/>
              <a:hlinkClick r:id="rId25"/>
            </a:endParaRPr>
          </a:p>
          <a:p>
            <a:endParaRPr lang="en-US" dirty="0"/>
          </a:p>
        </p:txBody>
      </p:sp>
      <p:sp>
        <p:nvSpPr>
          <p:cNvPr id="4" name="Slide Number Placeholder 3"/>
          <p:cNvSpPr>
            <a:spLocks noGrp="1"/>
          </p:cNvSpPr>
          <p:nvPr>
            <p:ph type="sldNum" sz="quarter" idx="10"/>
          </p:nvPr>
        </p:nvSpPr>
        <p:spPr/>
        <p:txBody>
          <a:bodyPr/>
          <a:lstStyle/>
          <a:p>
            <a:fld id="{3F9D9522-5381-4BC6-AAD4-C3F8FE9FECD8}" type="slidenum">
              <a:rPr lang="en-US" smtClean="0"/>
              <a:pPr/>
              <a:t>19</a:t>
            </a:fld>
            <a:endParaRPr lang="en-US"/>
          </a:p>
        </p:txBody>
      </p:sp>
    </p:spTree>
    <p:extLst>
      <p:ext uri="{BB962C8B-B14F-4D97-AF65-F5344CB8AC3E}">
        <p14:creationId xmlns:p14="http://schemas.microsoft.com/office/powerpoint/2010/main" val="1763412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smtClean="0"/>
          </a:p>
          <a:p>
            <a:r>
              <a:rPr lang="en-US" dirty="0" smtClean="0"/>
              <a:t>Central projections of retinal ganglion cells. Ganglion cell axons terminate in the lateral </a:t>
            </a:r>
            <a:r>
              <a:rPr lang="en-US" dirty="0" err="1" smtClean="0"/>
              <a:t>geniculate</a:t>
            </a:r>
            <a:r>
              <a:rPr lang="en-US" dirty="0" smtClean="0"/>
              <a:t> nucleus of the thalamus, the superior </a:t>
            </a:r>
            <a:r>
              <a:rPr lang="en-US" dirty="0" err="1" smtClean="0"/>
              <a:t>colliculus</a:t>
            </a:r>
            <a:r>
              <a:rPr lang="en-US" dirty="0" smtClean="0"/>
              <a:t>, the </a:t>
            </a:r>
            <a:r>
              <a:rPr lang="en-US" dirty="0" err="1" smtClean="0"/>
              <a:t>pretectum</a:t>
            </a:r>
            <a:r>
              <a:rPr lang="en-US" dirty="0" smtClean="0"/>
              <a:t>, and the hypothalamus. </a:t>
            </a:r>
            <a:br>
              <a:rPr lang="en-US" dirty="0" smtClean="0"/>
            </a:br>
            <a:endParaRPr lang="en-US" dirty="0" smtClean="0"/>
          </a:p>
          <a:p>
            <a:endParaRPr lang="en-US" dirty="0" smtClean="0"/>
          </a:p>
          <a:p>
            <a:r>
              <a:rPr lang="en-US" dirty="0" smtClean="0"/>
              <a:t>The </a:t>
            </a:r>
            <a:r>
              <a:rPr lang="en-US" b="1" dirty="0" smtClean="0"/>
              <a:t>lateral </a:t>
            </a:r>
            <a:r>
              <a:rPr lang="en-US" b="1" dirty="0" err="1" smtClean="0"/>
              <a:t>geniculate</a:t>
            </a:r>
            <a:r>
              <a:rPr lang="en-US" b="1" dirty="0" smtClean="0"/>
              <a:t> nucleus</a:t>
            </a:r>
            <a:r>
              <a:rPr lang="en-US" dirty="0" smtClean="0"/>
              <a:t> (</a:t>
            </a:r>
            <a:r>
              <a:rPr lang="en-US" b="1" dirty="0" smtClean="0"/>
              <a:t>LGN</a:t>
            </a:r>
            <a:r>
              <a:rPr lang="en-US" dirty="0" smtClean="0"/>
              <a:t>) is the primary processing center for </a:t>
            </a:r>
            <a:r>
              <a:rPr lang="en-US" dirty="0" smtClean="0">
                <a:hlinkClick r:id="rId3" tooltip="Visual perception"/>
              </a:rPr>
              <a:t>visual</a:t>
            </a:r>
            <a:r>
              <a:rPr lang="en-US" dirty="0" smtClean="0"/>
              <a:t> information received from the </a:t>
            </a:r>
            <a:r>
              <a:rPr lang="en-US" dirty="0" smtClean="0">
                <a:hlinkClick r:id="rId4" tooltip="Retina"/>
              </a:rPr>
              <a:t>retina</a:t>
            </a:r>
            <a:r>
              <a:rPr lang="en-US" dirty="0" smtClean="0"/>
              <a:t> of the </a:t>
            </a:r>
            <a:r>
              <a:rPr lang="en-US" dirty="0" smtClean="0">
                <a:hlinkClick r:id="rId5" tooltip="Eye"/>
              </a:rPr>
              <a:t>eye</a:t>
            </a:r>
            <a:r>
              <a:rPr lang="en-US" dirty="0" smtClean="0"/>
              <a:t>. The LGN is found inside the </a:t>
            </a:r>
            <a:r>
              <a:rPr lang="en-US" dirty="0" smtClean="0">
                <a:hlinkClick r:id="rId6" tooltip="Thalamus"/>
              </a:rPr>
              <a:t>thalamus</a:t>
            </a:r>
            <a:r>
              <a:rPr lang="en-US" dirty="0" smtClean="0"/>
              <a:t> of the </a:t>
            </a:r>
            <a:r>
              <a:rPr lang="en-US" dirty="0" smtClean="0">
                <a:hlinkClick r:id="rId7" tooltip="Brain"/>
              </a:rPr>
              <a:t>brain</a:t>
            </a:r>
            <a:r>
              <a:rPr lang="en-US" dirty="0" smtClean="0"/>
              <a:t>, and is thus part of the </a:t>
            </a:r>
            <a:r>
              <a:rPr lang="en-US" dirty="0" smtClean="0">
                <a:hlinkClick r:id="rId8" tooltip="Central nervous system"/>
              </a:rPr>
              <a:t>central nervous system</a:t>
            </a:r>
            <a:r>
              <a:rPr lang="en-US" dirty="0" smtClean="0"/>
              <a:t>.</a:t>
            </a:r>
          </a:p>
          <a:p>
            <a:r>
              <a:rPr lang="en-US" dirty="0" smtClean="0"/>
              <a:t>The LGN receives information directly from the ascending </a:t>
            </a:r>
            <a:r>
              <a:rPr lang="en-US" dirty="0" smtClean="0">
                <a:hlinkClick r:id="rId9" tooltip="Retinal ganglion cell"/>
              </a:rPr>
              <a:t>retinal ganglion cells</a:t>
            </a:r>
            <a:r>
              <a:rPr lang="en-US" dirty="0" smtClean="0"/>
              <a:t> via the </a:t>
            </a:r>
            <a:r>
              <a:rPr lang="en-US" dirty="0" smtClean="0">
                <a:hlinkClick r:id="rId10" tooltip="Optic tract"/>
              </a:rPr>
              <a:t>optic tract</a:t>
            </a:r>
            <a:r>
              <a:rPr lang="en-US" dirty="0" smtClean="0"/>
              <a:t> and from the </a:t>
            </a:r>
            <a:r>
              <a:rPr lang="en-US" dirty="0" smtClean="0">
                <a:hlinkClick r:id="rId11" tooltip="Reticular activating system"/>
              </a:rPr>
              <a:t>reticular activating system</a:t>
            </a:r>
            <a:r>
              <a:rPr lang="en-US" dirty="0" smtClean="0"/>
              <a:t>. Neurons of the LGN send their axons through the </a:t>
            </a:r>
            <a:r>
              <a:rPr lang="en-US" dirty="0" smtClean="0">
                <a:hlinkClick r:id="rId12" tooltip="Optic radiation"/>
              </a:rPr>
              <a:t>optic radiation</a:t>
            </a:r>
            <a:r>
              <a:rPr lang="en-US" dirty="0" smtClean="0"/>
              <a:t>, a pathway directly to the </a:t>
            </a:r>
            <a:r>
              <a:rPr lang="en-US" dirty="0" smtClean="0">
                <a:hlinkClick r:id="rId13" tooltip="Primary visual cortex"/>
              </a:rPr>
              <a:t>primary visual cortex</a:t>
            </a:r>
            <a:r>
              <a:rPr lang="en-US" dirty="0" smtClean="0"/>
              <a:t> (or V1), also known as the striate cortex. The primary visual cortex surrounds the </a:t>
            </a:r>
            <a:r>
              <a:rPr lang="en-US" dirty="0" err="1" smtClean="0">
                <a:hlinkClick r:id="rId14" tooltip="Calcarine fissure"/>
              </a:rPr>
              <a:t>calcarine</a:t>
            </a:r>
            <a:r>
              <a:rPr lang="en-US" dirty="0" smtClean="0">
                <a:hlinkClick r:id="rId14" tooltip="Calcarine fissure"/>
              </a:rPr>
              <a:t> fissure</a:t>
            </a:r>
            <a:r>
              <a:rPr lang="en-US" dirty="0" smtClean="0"/>
              <a:t>, a horizontal fissure in the medial and posterior occipital lobe.</a:t>
            </a:r>
            <a:r>
              <a:rPr lang="en-US" baseline="30000" dirty="0" smtClean="0">
                <a:hlinkClick r:id="rId15"/>
              </a:rPr>
              <a:t>[1]</a:t>
            </a:r>
            <a:r>
              <a:rPr lang="en-US" dirty="0" smtClean="0"/>
              <a:t> In addition, the LGN receives many strong feedback connections from the primary visual cortex. In </a:t>
            </a:r>
            <a:r>
              <a:rPr lang="en-US" dirty="0" smtClean="0">
                <a:hlinkClick r:id="rId16" tooltip="Mammals"/>
              </a:rPr>
              <a:t>mammals</a:t>
            </a:r>
            <a:r>
              <a:rPr lang="en-US" dirty="0" smtClean="0"/>
              <a:t> and </a:t>
            </a:r>
            <a:r>
              <a:rPr lang="en-US" dirty="0" smtClean="0">
                <a:hlinkClick r:id="rId17" tooltip="Humans"/>
              </a:rPr>
              <a:t>humans</a:t>
            </a:r>
            <a:r>
              <a:rPr lang="en-US" dirty="0" smtClean="0"/>
              <a:t> the two strongest pathways linking the eye to the brain are those projecting to the </a:t>
            </a:r>
            <a:r>
              <a:rPr lang="en-US" dirty="0" err="1" smtClean="0"/>
              <a:t>LGNd</a:t>
            </a:r>
            <a:r>
              <a:rPr lang="en-US" dirty="0" smtClean="0"/>
              <a:t> (dorsal part of the LGN in the thalamus), and to the Superior </a:t>
            </a:r>
            <a:r>
              <a:rPr lang="en-US" dirty="0" err="1" smtClean="0"/>
              <a:t>Colliculus</a:t>
            </a:r>
            <a:r>
              <a:rPr lang="en-US" dirty="0" smtClean="0"/>
              <a:t> (SC)</a:t>
            </a:r>
            <a:r>
              <a:rPr lang="en-US" baseline="30000" dirty="0" smtClean="0">
                <a:hlinkClick r:id="rId18"/>
              </a:rPr>
              <a:t>[2]</a:t>
            </a:r>
            <a:endParaRPr lang="en-US" dirty="0" smtClean="0"/>
          </a:p>
          <a:p>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Process of Visual Input in the Retina</a:t>
            </a:r>
            <a:endParaRPr lang="en-US" b="1" dirty="0" smtClean="0"/>
          </a:p>
          <a:p>
            <a:r>
              <a:rPr lang="en-US" sz="1200" kern="1200" dirty="0" smtClean="0">
                <a:solidFill>
                  <a:schemeClr val="tx1"/>
                </a:solidFill>
                <a:latin typeface="+mn-lt"/>
                <a:ea typeface="+mn-ea"/>
                <a:cs typeface="+mn-cs"/>
              </a:rPr>
              <a:t>Within the retina, certain features of visual input are enhanced while other features may be discarded. This is because there are only 1million ganglion cells but 126 million photoreceptors.</a:t>
            </a:r>
            <a:endParaRPr lang="en-US" dirty="0" smtClean="0"/>
          </a:p>
          <a:p>
            <a:r>
              <a:rPr lang="en-US" sz="1200" kern="1200" dirty="0" smtClean="0">
                <a:solidFill>
                  <a:schemeClr val="tx1"/>
                </a:solidFill>
                <a:latin typeface="+mn-lt"/>
                <a:ea typeface="+mn-ea"/>
                <a:cs typeface="+mn-cs"/>
              </a:rPr>
              <a:t>Once receptors in rods and cones receives message, the message is spread through the synaptic terminals of vision neurons. Everything that can be seen by one eye is that eye’s visual field. Because our eyes are located </a:t>
            </a:r>
            <a:r>
              <a:rPr lang="en-US" sz="1200" kern="1200" dirty="0" err="1" smtClean="0">
                <a:solidFill>
                  <a:schemeClr val="tx1"/>
                </a:solidFill>
                <a:latin typeface="+mn-lt"/>
                <a:ea typeface="+mn-ea"/>
                <a:cs typeface="+mn-cs"/>
              </a:rPr>
              <a:t>anteriorly</a:t>
            </a:r>
            <a:r>
              <a:rPr lang="en-US" sz="1200" kern="1200" dirty="0" smtClean="0">
                <a:solidFill>
                  <a:schemeClr val="tx1"/>
                </a:solidFill>
                <a:latin typeface="+mn-lt"/>
                <a:ea typeface="+mn-ea"/>
                <a:cs typeface="+mn-cs"/>
              </a:rPr>
              <a:t> in the head, the visual field of the two eyes overlap considerably. We have binocular vision due to the large region where the visual fields of the two eyes overlap. The visual field of each eye is divided into two regions. Moreover, visual information from the right half of each visual field is conveyed to the left side of the brain, where as visual information from the left half of each visual field is conveyed to the right side of the brain.</a:t>
            </a:r>
            <a:endParaRPr lang="en-US" dirty="0" smtClean="0"/>
          </a:p>
          <a:p>
            <a:r>
              <a:rPr lang="en-US" dirty="0" smtClean="0"/>
              <a:t>(ref: </a:t>
            </a:r>
            <a:r>
              <a:rPr lang="en-US" dirty="0" smtClean="0">
                <a:hlinkClick r:id="rId19"/>
              </a:rPr>
              <a:t>http://www.arn.org/docs/glicksman/120104%20fig3.jpg</a:t>
            </a:r>
            <a:r>
              <a:rPr lang="en-US" dirty="0" smtClean="0"/>
              <a:t>)</a:t>
            </a:r>
          </a:p>
          <a:p>
            <a:r>
              <a:rPr lang="en-US" sz="1200" kern="1200" dirty="0" smtClean="0">
                <a:solidFill>
                  <a:schemeClr val="tx1"/>
                </a:solidFill>
                <a:latin typeface="+mn-lt"/>
                <a:ea typeface="+mn-ea"/>
                <a:cs typeface="+mn-cs"/>
              </a:rPr>
              <a:t>Axons of all retinal ganglion cells in one eye exit the eyeball at the optic disc and form the optic nerve on that side.</a:t>
            </a:r>
            <a:r>
              <a:rPr lang="en-US" dirty="0" smtClean="0"/>
              <a:t> </a:t>
            </a:r>
          </a:p>
          <a:p>
            <a:r>
              <a:rPr lang="en-US" sz="1200" kern="1200" dirty="0" smtClean="0">
                <a:solidFill>
                  <a:schemeClr val="tx1"/>
                </a:solidFill>
                <a:latin typeface="+mn-lt"/>
                <a:ea typeface="+mn-ea"/>
                <a:cs typeface="+mn-cs"/>
              </a:rPr>
              <a:t>At the optic chiasm, axons from the temporal half of each retinal do not cross but continue directly to the thalamus on the same side.</a:t>
            </a:r>
            <a:r>
              <a:rPr lang="en-US" dirty="0" smtClean="0"/>
              <a:t> </a:t>
            </a:r>
          </a:p>
          <a:p>
            <a:r>
              <a:rPr lang="en-US" dirty="0" smtClean="0"/>
              <a:t>In contrast, axons from the nasal half of each retina cross and continue to the opposite thalamus. </a:t>
            </a:r>
          </a:p>
          <a:p>
            <a:r>
              <a:rPr lang="en-US" dirty="0" smtClean="0"/>
              <a:t>Axon branches of the retinal ganglion cells project to the mid brain, where they participate in circuits that govern constrictions of pupils in response to light and co-ordination of head and eye movements. Hypothalamus also establishes the patterns of sleep and other activities that occur on a daily schedule in response to intervals of light and darkness. </a:t>
            </a:r>
          </a:p>
          <a:p>
            <a:r>
              <a:rPr lang="en-US" dirty="0" smtClean="0"/>
              <a:t>The axons of thalamic neurons form the optic radiation as they project from the thalamus to the primary visual area of the cortex on the same side. </a:t>
            </a:r>
          </a:p>
          <a:p>
            <a:endParaRPr lang="en-US" dirty="0"/>
          </a:p>
        </p:txBody>
      </p:sp>
      <p:sp>
        <p:nvSpPr>
          <p:cNvPr id="4" name="Slide Number Placeholder 3"/>
          <p:cNvSpPr>
            <a:spLocks noGrp="1"/>
          </p:cNvSpPr>
          <p:nvPr>
            <p:ph type="sldNum" sz="quarter" idx="10"/>
          </p:nvPr>
        </p:nvSpPr>
        <p:spPr/>
        <p:txBody>
          <a:bodyPr/>
          <a:lstStyle/>
          <a:p>
            <a:fld id="{3F9D9522-5381-4BC6-AAD4-C3F8FE9FECD8}" type="slidenum">
              <a:rPr lang="en-US" smtClean="0"/>
              <a:pPr/>
              <a:t>20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just the optic nerve that relates the eye to the brain.  7 of the 12 cranial nerves have something to do with the eye.  The way the cranial nerves course through the brain, if a hit is rotational, there may be axonal damage within these 7 cranial nerves.  May </a:t>
            </a:r>
            <a:r>
              <a:rPr lang="en-US" baseline="0" dirty="0" err="1" smtClean="0"/>
              <a:t>affectretinal</a:t>
            </a:r>
            <a:r>
              <a:rPr lang="en-US" baseline="0" dirty="0" smtClean="0"/>
              <a:t> integrity (2),  eye movements (3, 4, 6) and VOR (8).  </a:t>
            </a:r>
            <a:endParaRPr lang="en-US" dirty="0"/>
          </a:p>
        </p:txBody>
      </p:sp>
      <p:sp>
        <p:nvSpPr>
          <p:cNvPr id="4" name="Slide Number Placeholder 3"/>
          <p:cNvSpPr>
            <a:spLocks noGrp="1"/>
          </p:cNvSpPr>
          <p:nvPr>
            <p:ph type="sldNum" sz="quarter" idx="10"/>
          </p:nvPr>
        </p:nvSpPr>
        <p:spPr/>
        <p:txBody>
          <a:bodyPr/>
          <a:lstStyle/>
          <a:p>
            <a:fld id="{C70A42BE-83CB-4AE7-B99F-7D6859E74E82}" type="slidenum">
              <a:rPr lang="en-US" smtClean="0"/>
              <a:t>21</a:t>
            </a:fld>
            <a:endParaRPr lang="en-US"/>
          </a:p>
        </p:txBody>
      </p:sp>
    </p:spTree>
    <p:extLst>
      <p:ext uri="{BB962C8B-B14F-4D97-AF65-F5344CB8AC3E}">
        <p14:creationId xmlns:p14="http://schemas.microsoft.com/office/powerpoint/2010/main" val="1118040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Two Articles on vision</a:t>
            </a:r>
            <a:r>
              <a:rPr lang="en-US" b="1" i="1" baseline="0" dirty="0" smtClean="0"/>
              <a:t> and concussion relationship between ‘76-’97</a:t>
            </a:r>
            <a:endParaRPr lang="en-US" b="1" i="1" dirty="0"/>
          </a:p>
        </p:txBody>
      </p:sp>
      <p:sp>
        <p:nvSpPr>
          <p:cNvPr id="4" name="Slide Number Placeholder 3"/>
          <p:cNvSpPr>
            <a:spLocks noGrp="1"/>
          </p:cNvSpPr>
          <p:nvPr>
            <p:ph type="sldNum" sz="quarter" idx="10"/>
          </p:nvPr>
        </p:nvSpPr>
        <p:spPr/>
        <p:txBody>
          <a:bodyPr/>
          <a:lstStyle/>
          <a:p>
            <a:fld id="{9BEAE4D9-E393-6B42-9A5A-4280B90FFFA9}" type="slidenum">
              <a:rPr lang="en-US" smtClean="0"/>
              <a:t>23</a:t>
            </a:fld>
            <a:endParaRPr lang="en-US"/>
          </a:p>
        </p:txBody>
      </p:sp>
    </p:spTree>
    <p:extLst>
      <p:ext uri="{BB962C8B-B14F-4D97-AF65-F5344CB8AC3E}">
        <p14:creationId xmlns:p14="http://schemas.microsoft.com/office/powerpoint/2010/main" val="23776338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72753" y="2767263"/>
            <a:ext cx="5601419" cy="1376948"/>
          </a:xfrm>
          <a:prstGeom prst="rect">
            <a:avLst/>
          </a:prstGeom>
        </p:spPr>
        <p:txBody>
          <a:bodyPr>
            <a:normAutofit/>
          </a:bodyPr>
          <a:lstStyle>
            <a:lvl1pPr>
              <a:defRPr sz="4000">
                <a:solidFill>
                  <a:srgbClr val="77933C"/>
                </a:solidFill>
                <a:latin typeface="+mj-lt"/>
                <a:cs typeface="Avenir Heavy"/>
              </a:defRPr>
            </a:lvl1pPr>
          </a:lstStyle>
          <a:p>
            <a:r>
              <a:rPr lang="en-US" dirty="0" smtClean="0"/>
              <a:t>Click to edit title</a:t>
            </a:r>
            <a:endParaRPr lang="en-US" dirty="0"/>
          </a:p>
        </p:txBody>
      </p:sp>
      <p:sp>
        <p:nvSpPr>
          <p:cNvPr id="3" name="Subtitle 2"/>
          <p:cNvSpPr>
            <a:spLocks noGrp="1"/>
          </p:cNvSpPr>
          <p:nvPr>
            <p:ph type="subTitle" idx="1" hasCustomPrompt="1"/>
          </p:nvPr>
        </p:nvSpPr>
        <p:spPr>
          <a:xfrm>
            <a:off x="3072753" y="4250245"/>
            <a:ext cx="5601419" cy="2353755"/>
          </a:xfrm>
          <a:prstGeom prst="rect">
            <a:avLst/>
          </a:prstGeom>
        </p:spPr>
        <p:txBody>
          <a:bodyPr>
            <a:normAutofit/>
          </a:bodyPr>
          <a:lstStyle>
            <a:lvl1pPr marL="0" indent="0" algn="ctr">
              <a:buNone/>
              <a:defRPr sz="2800">
                <a:solidFill>
                  <a:schemeClr val="tx1">
                    <a:tint val="75000"/>
                  </a:schemeClr>
                </a:solidFill>
                <a:latin typeface="+mj-lt"/>
                <a:cs typeface="Avenir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pic>
        <p:nvPicPr>
          <p:cNvPr id="4" name="Picture 3" descr="UAB_WORDMARK_white_taglin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03752" y="307474"/>
            <a:ext cx="3841559" cy="875371"/>
          </a:xfrm>
          <a:prstGeom prst="rect">
            <a:avLst/>
          </a:prstGeom>
        </p:spPr>
      </p:pic>
    </p:spTree>
    <p:extLst>
      <p:ext uri="{BB962C8B-B14F-4D97-AF65-F5344CB8AC3E}">
        <p14:creationId xmlns:p14="http://schemas.microsoft.com/office/powerpoint/2010/main" val="4193974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41158"/>
            <a:ext cx="7336589" cy="1029368"/>
          </a:xfrm>
          <a:prstGeom prst="rect">
            <a:avLst/>
          </a:prstGeom>
        </p:spPr>
        <p:txBody>
          <a:bodyPr>
            <a:noAutofit/>
          </a:bodyPr>
          <a:lstStyle>
            <a:lvl1pPr algn="l">
              <a:defRPr sz="2800">
                <a:solidFill>
                  <a:schemeClr val="accent3">
                    <a:lumMod val="75000"/>
                  </a:schemeClr>
                </a:solidFill>
                <a:latin typeface="+mj-lt"/>
                <a:cs typeface="Avenir Heavy"/>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71054"/>
            <a:ext cx="8229600" cy="4455110"/>
          </a:xfrm>
          <a:prstGeom prst="rect">
            <a:avLst/>
          </a:prstGeom>
        </p:spPr>
        <p:txBody>
          <a:bodyPr/>
          <a:lstStyle>
            <a:lvl1pPr marL="342900" indent="-342900">
              <a:spcBef>
                <a:spcPts val="800"/>
              </a:spcBef>
              <a:spcAft>
                <a:spcPts val="0"/>
              </a:spcAft>
              <a:buFont typeface="Arial"/>
              <a:buChar char="•"/>
              <a:defRPr sz="2800" b="0" i="0">
                <a:latin typeface="+mn-lt"/>
                <a:cs typeface="Avenir Roman"/>
              </a:defRPr>
            </a:lvl1pPr>
            <a:lvl2pPr marL="684213" indent="-339725">
              <a:spcBef>
                <a:spcPts val="800"/>
              </a:spcBef>
              <a:spcAft>
                <a:spcPts val="0"/>
              </a:spcAft>
              <a:buFont typeface="Arial"/>
              <a:buChar char="•"/>
              <a:tabLst>
                <a:tab pos="627063" algn="l"/>
              </a:tabLst>
              <a:defRPr sz="2400" b="0" i="0">
                <a:latin typeface="+mn-lt"/>
                <a:cs typeface="Avenir Roman"/>
              </a:defRPr>
            </a:lvl2pPr>
            <a:lvl3pPr marL="971550" indent="-231775">
              <a:spcBef>
                <a:spcPts val="800"/>
              </a:spcBef>
              <a:spcAft>
                <a:spcPts val="0"/>
              </a:spcAft>
              <a:buFont typeface="Arial"/>
              <a:buChar char="•"/>
              <a:defRPr sz="2000" b="0" i="0">
                <a:latin typeface="+mn-lt"/>
                <a:cs typeface="Avenir Roman"/>
              </a:defRPr>
            </a:lvl3pPr>
            <a:lvl4pPr marL="1316038" indent="-287338">
              <a:spcBef>
                <a:spcPts val="800"/>
              </a:spcBef>
              <a:spcAft>
                <a:spcPts val="0"/>
              </a:spcAft>
              <a:buFont typeface="Arial"/>
              <a:buChar char="•"/>
              <a:defRPr sz="1600" b="0" i="0">
                <a:latin typeface="+mn-lt"/>
                <a:cs typeface="Avenir Roman"/>
              </a:defRPr>
            </a:lvl4pPr>
            <a:lvl5pPr marL="1598613" indent="-282575">
              <a:defRPr b="0" i="0">
                <a:latin typeface="Avenir Roman"/>
                <a:cs typeface="Avenir Roman"/>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4" name="Picture 3" descr="site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68496" y="6262396"/>
            <a:ext cx="2519008" cy="442225"/>
          </a:xfrm>
          <a:prstGeom prst="rect">
            <a:avLst/>
          </a:prstGeom>
        </p:spPr>
      </p:pic>
    </p:spTree>
    <p:extLst>
      <p:ext uri="{BB962C8B-B14F-4D97-AF65-F5344CB8AC3E}">
        <p14:creationId xmlns:p14="http://schemas.microsoft.com/office/powerpoint/2010/main" val="31454968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41158"/>
            <a:ext cx="7309853" cy="1029368"/>
          </a:xfrm>
          <a:prstGeom prst="rect">
            <a:avLst/>
          </a:prstGeom>
        </p:spPr>
        <p:txBody>
          <a:bodyPr>
            <a:noAutofit/>
          </a:bodyPr>
          <a:lstStyle>
            <a:lvl1pPr algn="l">
              <a:defRPr sz="2800">
                <a:solidFill>
                  <a:schemeClr val="accent3">
                    <a:lumMod val="75000"/>
                  </a:schemeClr>
                </a:solidFill>
                <a:latin typeface="+mj-lt"/>
                <a:cs typeface="Avenir Heavy"/>
              </a:defRPr>
            </a:lvl1pPr>
          </a:lstStyle>
          <a:p>
            <a:r>
              <a:rPr lang="en-US" smtClean="0"/>
              <a:t>Click to edit Master title style</a:t>
            </a:r>
            <a:endParaRPr lang="en-US" dirty="0"/>
          </a:p>
        </p:txBody>
      </p:sp>
      <p:pic>
        <p:nvPicPr>
          <p:cNvPr id="4" name="Picture 3" descr="site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68496" y="6262396"/>
            <a:ext cx="2519008" cy="442225"/>
          </a:xfrm>
          <a:prstGeom prst="rect">
            <a:avLst/>
          </a:prstGeom>
        </p:spPr>
      </p:pic>
    </p:spTree>
    <p:extLst>
      <p:ext uri="{BB962C8B-B14F-4D97-AF65-F5344CB8AC3E}">
        <p14:creationId xmlns:p14="http://schemas.microsoft.com/office/powerpoint/2010/main" val="4740717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rot="16200000">
            <a:off x="7551351" y="1645920"/>
            <a:ext cx="2438399" cy="365760"/>
          </a:xfrm>
          <a:prstGeom prst="rect">
            <a:avLst/>
          </a:prstGeom>
        </p:spPr>
        <p:txBody>
          <a:bodyPr/>
          <a:lstStyle/>
          <a:p>
            <a:fld id="{E60F3185-C0CC-4044-819C-19F8C6EF1462}" type="datetimeFigureOut">
              <a:rPr lang="en-US" smtClean="0"/>
              <a:t>8/24/2018</a:t>
            </a:fld>
            <a:endParaRPr lang="en-US"/>
          </a:p>
        </p:txBody>
      </p:sp>
      <p:sp>
        <p:nvSpPr>
          <p:cNvPr id="6" name="Footer Placeholder 5"/>
          <p:cNvSpPr>
            <a:spLocks noGrp="1"/>
          </p:cNvSpPr>
          <p:nvPr>
            <p:ph type="ftr" sz="quarter" idx="11"/>
          </p:nvPr>
        </p:nvSpPr>
        <p:spPr>
          <a:xfrm rot="16200000">
            <a:off x="7586910" y="4048760"/>
            <a:ext cx="2367281" cy="365760"/>
          </a:xfrm>
          <a:prstGeom prst="rect">
            <a:avLst/>
          </a:prstGeom>
        </p:spPr>
        <p:txBody>
          <a:bodyPr/>
          <a:lstStyle/>
          <a:p>
            <a:endParaRPr lang="en-US"/>
          </a:p>
        </p:txBody>
      </p:sp>
      <p:sp>
        <p:nvSpPr>
          <p:cNvPr id="7" name="Slide Number Placeholder 6"/>
          <p:cNvSpPr>
            <a:spLocks noGrp="1"/>
          </p:cNvSpPr>
          <p:nvPr>
            <p:ph type="sldNum" sz="quarter" idx="12"/>
          </p:nvPr>
        </p:nvSpPr>
        <p:spPr>
          <a:xfrm>
            <a:off x="8531788" y="5648960"/>
            <a:ext cx="548640" cy="396240"/>
          </a:xfrm>
          <a:prstGeom prst="bracketPair">
            <a:avLst>
              <a:gd name="adj" fmla="val 17949"/>
            </a:avLst>
          </a:prstGeom>
        </p:spPr>
        <p:txBody>
          <a:bodyPr/>
          <a:lstStyle/>
          <a:p>
            <a:fld id="{7CACAA5C-C024-3D49-8790-64D1DE06FA31}" type="slidenum">
              <a:rPr lang="en-US" smtClean="0"/>
              <a:t>‹#›</a:t>
            </a:fld>
            <a:endParaRPr lang="en-US"/>
          </a:p>
        </p:txBody>
      </p:sp>
    </p:spTree>
    <p:extLst>
      <p:ext uri="{BB962C8B-B14F-4D97-AF65-F5344CB8AC3E}">
        <p14:creationId xmlns:p14="http://schemas.microsoft.com/office/powerpoint/2010/main" val="55202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a:prstGeom prst="rect">
            <a:avLst/>
          </a:prstGeo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a:prstGeom prst="rect">
            <a:avLst/>
          </a:prstGeo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16200000">
            <a:off x="7551351" y="1645920"/>
            <a:ext cx="2438399" cy="365760"/>
          </a:xfrm>
          <a:prstGeom prst="rect">
            <a:avLst/>
          </a:prstGeom>
        </p:spPr>
        <p:txBody>
          <a:bodyPr/>
          <a:lstStyle/>
          <a:p>
            <a:fld id="{E60F3185-C0CC-4044-819C-19F8C6EF1462}" type="datetimeFigureOut">
              <a:rPr lang="en-US" smtClean="0"/>
              <a:t>8/24/2018</a:t>
            </a:fld>
            <a:endParaRPr lang="en-US"/>
          </a:p>
        </p:txBody>
      </p:sp>
      <p:sp>
        <p:nvSpPr>
          <p:cNvPr id="6" name="Footer Placeholder 5"/>
          <p:cNvSpPr>
            <a:spLocks noGrp="1"/>
          </p:cNvSpPr>
          <p:nvPr>
            <p:ph type="ftr" sz="quarter" idx="11"/>
          </p:nvPr>
        </p:nvSpPr>
        <p:spPr>
          <a:xfrm rot="16200000">
            <a:off x="7586910" y="4048760"/>
            <a:ext cx="2367281" cy="365760"/>
          </a:xfrm>
          <a:prstGeom prst="rect">
            <a:avLst/>
          </a:prstGeom>
        </p:spPr>
        <p:txBody>
          <a:bodyPr/>
          <a:lstStyle/>
          <a:p>
            <a:endParaRPr lang="en-US"/>
          </a:p>
        </p:txBody>
      </p:sp>
      <p:sp>
        <p:nvSpPr>
          <p:cNvPr id="7" name="Slide Number Placeholder 6"/>
          <p:cNvSpPr>
            <a:spLocks noGrp="1"/>
          </p:cNvSpPr>
          <p:nvPr>
            <p:ph type="sldNum" sz="quarter" idx="12"/>
          </p:nvPr>
        </p:nvSpPr>
        <p:spPr>
          <a:xfrm>
            <a:off x="8531788" y="5648960"/>
            <a:ext cx="548640" cy="396240"/>
          </a:xfrm>
          <a:prstGeom prst="bracketPair">
            <a:avLst>
              <a:gd name="adj" fmla="val 17949"/>
            </a:avLst>
          </a:prstGeom>
        </p:spPr>
        <p:txBody>
          <a:bodyPr/>
          <a:lstStyle/>
          <a:p>
            <a:fld id="{7CACAA5C-C024-3D49-8790-64D1DE06FA31}" type="slidenum">
              <a:rPr lang="en-US" smtClean="0"/>
              <a:t>‹#›</a:t>
            </a:fld>
            <a:endParaRPr lang="en-US"/>
          </a:p>
        </p:txBody>
      </p:sp>
      <p:sp>
        <p:nvSpPr>
          <p:cNvPr id="9" name="Content Placeholder 8"/>
          <p:cNvSpPr>
            <a:spLocks noGrp="1"/>
          </p:cNvSpPr>
          <p:nvPr>
            <p:ph sz="quarter" idx="13"/>
          </p:nvPr>
        </p:nvSpPr>
        <p:spPr>
          <a:xfrm>
            <a:off x="304800" y="381000"/>
            <a:ext cx="7772400" cy="494284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9789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DAFCADAF-6DD1-4E4D-9CE2-E56A5EBAAB5B}" type="datetimeFigureOut">
              <a:rPr lang="en-US" smtClean="0"/>
              <a:t>8/24/2018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06F6B481-441F-414C-B75E-09DAE82305CE}" type="slidenum">
              <a:rPr lang="en-US" smtClean="0"/>
              <a:t>‹#›</a:t>
            </a:fld>
            <a:endParaRPr lang="en-US"/>
          </a:p>
        </p:txBody>
      </p:sp>
    </p:spTree>
    <p:extLst>
      <p:ext uri="{BB962C8B-B14F-4D97-AF65-F5344CB8AC3E}">
        <p14:creationId xmlns:p14="http://schemas.microsoft.com/office/powerpoint/2010/main" val="535638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309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6" r:id="rId5"/>
    <p:sldLayoutId id="2147483657" r:id="rId6"/>
  </p:sldLayoutIdLst>
  <p:txStyles>
    <p:titleStyle>
      <a:lvl1pPr algn="ctr" defTabSz="457200" rtl="0" eaLnBrk="1" latinLnBrk="0" hangingPunct="1">
        <a:spcBef>
          <a:spcPct val="0"/>
        </a:spcBef>
        <a:buNone/>
        <a:defRPr sz="4400" kern="1200">
          <a:solidFill>
            <a:schemeClr val="tx1"/>
          </a:solidFill>
          <a:latin typeface="Avenir Heavy"/>
          <a:ea typeface="+mj-ea"/>
          <a:cs typeface="Avenir Heavy"/>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weise@uab.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cjzfYNTijUI"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ncbi.nlm.nih.gov/pmc/articles/PMC3959977/" TargetMode="External"/><Relationship Id="rId2" Type="http://schemas.openxmlformats.org/officeDocument/2006/relationships/hyperlink" Target="https://www.ncbi.nlm.nih.gov/pubmed/23855364" TargetMode="External"/><Relationship Id="rId1" Type="http://schemas.openxmlformats.org/officeDocument/2006/relationships/slideLayout" Target="../slideLayouts/slideLayout2.xml"/><Relationship Id="rId5" Type="http://schemas.openxmlformats.org/officeDocument/2006/relationships/hyperlink" Target="https://www.ncbi.nlm.nih.gov/pubmed/23269325" TargetMode="External"/><Relationship Id="rId4" Type="http://schemas.openxmlformats.org/officeDocument/2006/relationships/hyperlink" Target="https://www.ncbi.nlm.nih.gov/pubmed/20805152"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ncbi.nlm.nih.gov/pubmed/2581871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mail.ad.uab.edu/owa/redir.aspx?REF=snbw5bjBhxjk8URwKSwXHMCo3RxocVzmRa8ZYONHGjG4UrICEvfTCAFodHRwOi8vd3d3Lm9wdHZpc3NjaS5jb20."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www.ncbi.nlm.nih.gov/pubmed?term=Thiagarajan%20P%5bAuthor%5d&amp;cauthor=true&amp;cauthor_uid=23232802" TargetMode="External"/><Relationship Id="rId13" Type="http://schemas.openxmlformats.org/officeDocument/2006/relationships/hyperlink" Target="http://www.ncbi.nlm.nih.gov/pubmed?term=Ludlam%20DP%5bAuthor%5d&amp;cauthor=true&amp;cauthor_uid=23231436" TargetMode="External"/><Relationship Id="rId3" Type="http://schemas.openxmlformats.org/officeDocument/2006/relationships/hyperlink" Target="http://www.ncbi.nlm.nih.gov/pubmed?term=Ciuffreda%20KJ%5bAuthor%5d&amp;cauthor=true&amp;cauthor_uid=23341281" TargetMode="External"/><Relationship Id="rId7" Type="http://schemas.openxmlformats.org/officeDocument/2006/relationships/hyperlink" Target="http://www.ncbi.nlm.nih.gov/pubmed?term=Kapoor%20N%5bAuthor%5d&amp;cauthor=true&amp;cauthor_uid=23341281" TargetMode="External"/><Relationship Id="rId12" Type="http://schemas.openxmlformats.org/officeDocument/2006/relationships/hyperlink" Target="http://www.ncbi.nlm.nih.gov/pubmed?term=Han%20E%5bAuthor%5d&amp;cauthor=true&amp;cauthor_uid=23231436" TargetMode="External"/><Relationship Id="rId17" Type="http://schemas.openxmlformats.org/officeDocument/2006/relationships/hyperlink" Target="http://www.ncbi.nlm.nih.gov/pubmed?term=Han%20J%5bAuthor%5d&amp;cauthor=true&amp;cauthor_uid=23231436" TargetMode="External"/><Relationship Id="rId2" Type="http://schemas.openxmlformats.org/officeDocument/2006/relationships/hyperlink" Target="http://www.ncbi.nlm.nih.gov/pubmed?term=Szymanowicz%20D%5bAuthor%5d&amp;cauthor=true&amp;cauthor_uid=23341281" TargetMode="External"/><Relationship Id="rId16" Type="http://schemas.openxmlformats.org/officeDocument/2006/relationships/hyperlink" Target="http://www.ncbi.nlm.nih.gov/pubmed?term=Walter%20S%5bAuthor%5d&amp;cauthor=true&amp;cauthor_uid=23231436" TargetMode="External"/><Relationship Id="rId1" Type="http://schemas.openxmlformats.org/officeDocument/2006/relationships/slideLayout" Target="../slideLayouts/slideLayout2.xml"/><Relationship Id="rId6" Type="http://schemas.openxmlformats.org/officeDocument/2006/relationships/hyperlink" Target="http://www.ncbi.nlm.nih.gov/pubmed?term=Green%20W%5bAuthor%5d&amp;cauthor=true&amp;cauthor_uid=23341281" TargetMode="External"/><Relationship Id="rId11" Type="http://schemas.openxmlformats.org/officeDocument/2006/relationships/hyperlink" Target="http://www.ncbi.nlm.nih.gov/pubmed?term=Yadav%20NK%5bAuthor%5d&amp;cauthor=true&amp;cauthor_uid=23231436" TargetMode="External"/><Relationship Id="rId5" Type="http://schemas.openxmlformats.org/officeDocument/2006/relationships/hyperlink" Target="http://www.ncbi.nlm.nih.gov/pubmed?term=Ludlam%20DP%5bAuthor%5d&amp;cauthor=true&amp;cauthor_uid=23341281" TargetMode="External"/><Relationship Id="rId15" Type="http://schemas.openxmlformats.org/officeDocument/2006/relationships/hyperlink" Target="http://www.ncbi.nlm.nih.gov/pubmed?term=Hulse%20P%5bAuthor%5d&amp;cauthor=true&amp;cauthor_uid=23231436" TargetMode="External"/><Relationship Id="rId10" Type="http://schemas.openxmlformats.org/officeDocument/2006/relationships/hyperlink" Target="http://www.ncbi.nlm.nih.gov/pubmed?term=Ciuffreda%20KJ%5bAuthor%5d&amp;cauthor=true&amp;cauthor_uid=23231436" TargetMode="External"/><Relationship Id="rId4" Type="http://schemas.openxmlformats.org/officeDocument/2006/relationships/hyperlink" Target="http://www.ncbi.nlm.nih.gov/pubmed?term=Thiagarajan%20P%5bAuthor%5d&amp;cauthor=true&amp;cauthor_uid=23341281" TargetMode="External"/><Relationship Id="rId9" Type="http://schemas.openxmlformats.org/officeDocument/2006/relationships/hyperlink" Target="http://www.ncbi.nlm.nih.gov/pubmed?term=Ciuffreda%20KJ%5bAuthor%5d&amp;cauthor=true&amp;cauthor_uid=23232802" TargetMode="External"/><Relationship Id="rId14" Type="http://schemas.openxmlformats.org/officeDocument/2006/relationships/hyperlink" Target="http://www.ncbi.nlm.nih.gov/pubmed?term=Peddle%20A%5bAuthor%5d&amp;cauthor=true&amp;cauthor_uid=23231436"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mailto:akontos@pitt.edu"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ncbi.nlm.nih.gov/pubmed/?term=Kawata%20K%5bAuthor%5d&amp;cauthor=true&amp;cauthor_uid=26859643"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ncbi.nlm.nih.gov/pubmed/?term=Jeka%20JJ%5bAuthor%5d&amp;cauthor=true&amp;cauthor_uid=26859643" TargetMode="External"/><Relationship Id="rId5" Type="http://schemas.openxmlformats.org/officeDocument/2006/relationships/hyperlink" Target="https://www.ncbi.nlm.nih.gov/pubmed/?term=Phillips%20J%5bAuthor%5d&amp;cauthor=true&amp;cauthor_uid=26859643" TargetMode="External"/><Relationship Id="rId4" Type="http://schemas.openxmlformats.org/officeDocument/2006/relationships/hyperlink" Target="https://www.ncbi.nlm.nih.gov/pubmed/?term=Tierney%20R%5bAuthor%5d&amp;cauthor=true&amp;cauthor_uid=26859643"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ncbi.nlm.nih.gov/pubmed/18852411"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clinicaltrials.gov"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ncbi.nlm.nih.gov/pubmed/29787484"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www.childrensal.org/concussion"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8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8.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77.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3.emf"/></Relationships>
</file>

<file path=ppt/slides/_rels/slide79.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2.xml"/><Relationship Id="rId5" Type="http://schemas.openxmlformats.org/officeDocument/2006/relationships/image" Target="../media/image97.emf"/><Relationship Id="rId4" Type="http://schemas.openxmlformats.org/officeDocument/2006/relationships/image" Target="../media/image96.em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8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7826" y="2583819"/>
            <a:ext cx="6896174" cy="1376948"/>
          </a:xfrm>
        </p:spPr>
        <p:txBody>
          <a:bodyPr>
            <a:noAutofit/>
          </a:bodyPr>
          <a:lstStyle/>
          <a:p>
            <a:r>
              <a:rPr lang="en-US" sz="2800" b="1" dirty="0">
                <a:solidFill>
                  <a:schemeClr val="accent3">
                    <a:lumMod val="50000"/>
                  </a:schemeClr>
                </a:solidFill>
              </a:rPr>
              <a:t>Concussion: </a:t>
            </a:r>
            <a:r>
              <a:rPr lang="en-US" sz="2800" dirty="0">
                <a:solidFill>
                  <a:schemeClr val="accent3">
                    <a:lumMod val="50000"/>
                  </a:schemeClr>
                </a:solidFill>
              </a:rPr>
              <a:t/>
            </a:r>
            <a:br>
              <a:rPr lang="en-US" sz="2800" dirty="0">
                <a:solidFill>
                  <a:schemeClr val="accent3">
                    <a:lumMod val="50000"/>
                  </a:schemeClr>
                </a:solidFill>
              </a:rPr>
            </a:br>
            <a:r>
              <a:rPr lang="en-US" sz="2800" b="1" dirty="0">
                <a:solidFill>
                  <a:schemeClr val="accent3">
                    <a:lumMod val="50000"/>
                  </a:schemeClr>
                </a:solidFill>
              </a:rPr>
              <a:t>The Hype, the Headlines, and the Hyperbole </a:t>
            </a:r>
            <a:r>
              <a:rPr lang="en-US" sz="2800" dirty="0">
                <a:solidFill>
                  <a:schemeClr val="accent3">
                    <a:lumMod val="50000"/>
                  </a:schemeClr>
                </a:solidFill>
              </a:rPr>
              <a:t/>
            </a:r>
            <a:br>
              <a:rPr lang="en-US" sz="2800" dirty="0">
                <a:solidFill>
                  <a:schemeClr val="accent3">
                    <a:lumMod val="50000"/>
                  </a:schemeClr>
                </a:solidFill>
              </a:rPr>
            </a:br>
            <a:r>
              <a:rPr lang="en-US" sz="2800" b="1" dirty="0">
                <a:solidFill>
                  <a:schemeClr val="accent3">
                    <a:lumMod val="50000"/>
                  </a:schemeClr>
                </a:solidFill>
              </a:rPr>
              <a:t>vs. </a:t>
            </a:r>
            <a:r>
              <a:rPr lang="en-US" sz="2800" dirty="0">
                <a:solidFill>
                  <a:schemeClr val="accent3">
                    <a:lumMod val="50000"/>
                  </a:schemeClr>
                </a:solidFill>
              </a:rPr>
              <a:t/>
            </a:r>
            <a:br>
              <a:rPr lang="en-US" sz="2800" dirty="0">
                <a:solidFill>
                  <a:schemeClr val="accent3">
                    <a:lumMod val="50000"/>
                  </a:schemeClr>
                </a:solidFill>
              </a:rPr>
            </a:br>
            <a:r>
              <a:rPr lang="en-US" sz="2800" b="1" dirty="0">
                <a:solidFill>
                  <a:schemeClr val="accent3">
                    <a:lumMod val="50000"/>
                  </a:schemeClr>
                </a:solidFill>
              </a:rPr>
              <a:t>The Evidence </a:t>
            </a:r>
            <a:r>
              <a:rPr lang="en-US" sz="2800" dirty="0"/>
              <a:t/>
            </a:r>
            <a:br>
              <a:rPr lang="en-US" sz="2800" dirty="0"/>
            </a:br>
            <a:r>
              <a:rPr lang="en-US" sz="2800" dirty="0"/>
              <a:t>A Team Eye Doctor's Perspective</a:t>
            </a:r>
          </a:p>
        </p:txBody>
      </p:sp>
      <p:sp>
        <p:nvSpPr>
          <p:cNvPr id="3" name="Subtitle 2"/>
          <p:cNvSpPr>
            <a:spLocks noGrp="1"/>
          </p:cNvSpPr>
          <p:nvPr>
            <p:ph type="subTitle" idx="1"/>
          </p:nvPr>
        </p:nvSpPr>
        <p:spPr>
          <a:xfrm>
            <a:off x="2903420" y="4790142"/>
            <a:ext cx="5601419" cy="2406712"/>
          </a:xfrm>
        </p:spPr>
        <p:txBody>
          <a:bodyPr>
            <a:normAutofit/>
          </a:bodyPr>
          <a:lstStyle/>
          <a:p>
            <a:r>
              <a:rPr lang="en-US" sz="2400" b="1" dirty="0" smtClean="0">
                <a:solidFill>
                  <a:srgbClr val="006633"/>
                </a:solidFill>
              </a:rPr>
              <a:t>Katherine </a:t>
            </a:r>
            <a:r>
              <a:rPr lang="en-US" sz="2400" b="1" dirty="0">
                <a:solidFill>
                  <a:srgbClr val="006633"/>
                </a:solidFill>
              </a:rPr>
              <a:t>K. Weise, OD, MBA, FAAO</a:t>
            </a:r>
            <a:r>
              <a:rPr lang="en-US" sz="2400" dirty="0">
                <a:solidFill>
                  <a:srgbClr val="006633"/>
                </a:solidFill>
              </a:rPr>
              <a:t/>
            </a:r>
            <a:br>
              <a:rPr lang="en-US" sz="2400" dirty="0">
                <a:solidFill>
                  <a:srgbClr val="006633"/>
                </a:solidFill>
              </a:rPr>
            </a:br>
            <a:r>
              <a:rPr lang="en-US" sz="2400" b="1" u="sng" dirty="0" smtClean="0">
                <a:hlinkClick r:id="rId3"/>
              </a:rPr>
              <a:t>kweise</a:t>
            </a:r>
            <a:r>
              <a:rPr lang="en-US" sz="2400" b="1" u="sng" dirty="0">
                <a:hlinkClick r:id="rId3"/>
              </a:rPr>
              <a:t>@uab.edu</a:t>
            </a:r>
            <a:r>
              <a:rPr lang="en-US" sz="2400" b="1" u="sng" dirty="0"/>
              <a:t> </a:t>
            </a:r>
            <a:endParaRPr lang="en-US" sz="2400" b="1" u="sng" dirty="0" smtClean="0"/>
          </a:p>
          <a:p>
            <a:r>
              <a:rPr lang="en-US" sz="1400" b="1" dirty="0" smtClean="0">
                <a:solidFill>
                  <a:schemeClr val="tx1"/>
                </a:solidFill>
              </a:rPr>
              <a:t>Mark Swanson, OD, MSPH, FAAO</a:t>
            </a:r>
          </a:p>
          <a:p>
            <a:r>
              <a:rPr lang="en-US" sz="1400" b="1" dirty="0" smtClean="0">
                <a:solidFill>
                  <a:schemeClr val="tx1"/>
                </a:solidFill>
              </a:rPr>
              <a:t>Anne B. </a:t>
            </a:r>
            <a:r>
              <a:rPr lang="en-US" sz="1400" b="1" dirty="0" err="1" smtClean="0">
                <a:solidFill>
                  <a:schemeClr val="tx1"/>
                </a:solidFill>
              </a:rPr>
              <a:t>Sereno</a:t>
            </a:r>
            <a:r>
              <a:rPr lang="en-US" sz="1400" b="1" dirty="0" smtClean="0">
                <a:solidFill>
                  <a:schemeClr val="tx1"/>
                </a:solidFill>
              </a:rPr>
              <a:t>, PhD</a:t>
            </a:r>
          </a:p>
          <a:p>
            <a:r>
              <a:rPr lang="en-US" sz="1400" b="1" dirty="0" smtClean="0">
                <a:solidFill>
                  <a:schemeClr val="tx1"/>
                </a:solidFill>
              </a:rPr>
              <a:t>Jennifer B. Christy, PT PhD</a:t>
            </a:r>
          </a:p>
          <a:p>
            <a:r>
              <a:rPr lang="en-US" sz="1400" b="1" dirty="0" smtClean="0">
                <a:solidFill>
                  <a:schemeClr val="tx1"/>
                </a:solidFill>
              </a:rPr>
              <a:t>Graham D. Cochrane, </a:t>
            </a:r>
            <a:r>
              <a:rPr lang="en-US" sz="1400" b="1" dirty="0" smtClean="0">
                <a:solidFill>
                  <a:schemeClr val="accent5">
                    <a:lumMod val="60000"/>
                    <a:lumOff val="40000"/>
                  </a:schemeClr>
                </a:solidFill>
              </a:rPr>
              <a:t>MD, PhD</a:t>
            </a:r>
          </a:p>
          <a:p>
            <a:endParaRPr lang="en-US" sz="2400" b="1" dirty="0" smtClean="0">
              <a:solidFill>
                <a:schemeClr val="tx1"/>
              </a:solidFill>
            </a:endParaRPr>
          </a:p>
          <a:p>
            <a:endParaRPr lang="en-US" sz="2400" dirty="0"/>
          </a:p>
        </p:txBody>
      </p:sp>
    </p:spTree>
    <p:extLst>
      <p:ext uri="{BB962C8B-B14F-4D97-AF65-F5344CB8AC3E}">
        <p14:creationId xmlns:p14="http://schemas.microsoft.com/office/powerpoint/2010/main" val="27338753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851" y="455448"/>
            <a:ext cx="8229600" cy="1133590"/>
          </a:xfrm>
        </p:spPr>
        <p:txBody>
          <a:bodyPr/>
          <a:lstStyle/>
          <a:p>
            <a:r>
              <a:rPr lang="en-US" dirty="0"/>
              <a:t>UAB/COA </a:t>
            </a:r>
            <a:r>
              <a:rPr lang="en-US" dirty="0" err="1"/>
              <a:t>VORClinic</a:t>
            </a:r>
            <a:r>
              <a:rPr lang="en-US" dirty="0"/>
              <a:t> </a:t>
            </a:r>
            <a:r>
              <a:rPr lang="en-US" dirty="0" smtClean="0"/>
              <a:t>2018+ </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20601" y="1034377"/>
            <a:ext cx="2558395" cy="2357006"/>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9193" y="602897"/>
            <a:ext cx="2770876" cy="1560004"/>
          </a:xfrm>
          <a:prstGeom prst="rect">
            <a:avLst/>
          </a:prstGeom>
        </p:spPr>
      </p:pic>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199" y="970471"/>
            <a:ext cx="2309149" cy="35791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8344" y="4593451"/>
            <a:ext cx="3235632" cy="1481604"/>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78997" y="2162900"/>
            <a:ext cx="2921072" cy="1684585"/>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29193" y="4091328"/>
            <a:ext cx="3392026" cy="1696013"/>
          </a:xfrm>
          <a:prstGeom prst="rect">
            <a:avLst/>
          </a:prstGeom>
        </p:spPr>
      </p:pic>
      <p:pic>
        <p:nvPicPr>
          <p:cNvPr id="17"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13589" y="3808679"/>
            <a:ext cx="3677088" cy="22663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7434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CEE/VEE 2017 – </a:t>
            </a:r>
            <a:r>
              <a:rPr lang="en-US" dirty="0" err="1" smtClean="0"/>
              <a:t>BlazerVision</a:t>
            </a:r>
            <a:r>
              <a:rPr lang="en-US" dirty="0" smtClean="0"/>
              <a:t> pilot year</a:t>
            </a:r>
            <a:endParaRPr lang="en-US" dirty="0"/>
          </a:p>
        </p:txBody>
      </p:sp>
      <p:sp>
        <p:nvSpPr>
          <p:cNvPr id="3" name="Content Placeholder 2"/>
          <p:cNvSpPr>
            <a:spLocks noGrp="1"/>
          </p:cNvSpPr>
          <p:nvPr>
            <p:ph idx="1"/>
          </p:nvPr>
        </p:nvSpPr>
        <p:spPr>
          <a:xfrm>
            <a:off x="457199" y="1470526"/>
            <a:ext cx="8524231" cy="4455110"/>
          </a:xfrm>
        </p:spPr>
        <p:txBody>
          <a:bodyPr/>
          <a:lstStyle/>
          <a:p>
            <a:r>
              <a:rPr lang="en-US" b="1" dirty="0" smtClean="0"/>
              <a:t>26</a:t>
            </a:r>
            <a:r>
              <a:rPr lang="en-US" b="1" dirty="0"/>
              <a:t>% </a:t>
            </a:r>
            <a:r>
              <a:rPr lang="en-US" dirty="0"/>
              <a:t>of athletes tested never had an eye exam </a:t>
            </a:r>
            <a:r>
              <a:rPr lang="en-US" dirty="0" smtClean="0"/>
              <a:t>before</a:t>
            </a:r>
          </a:p>
          <a:p>
            <a:r>
              <a:rPr lang="en-US" b="1" dirty="0" smtClean="0"/>
              <a:t>44</a:t>
            </a:r>
            <a:r>
              <a:rPr lang="en-US" b="1" dirty="0"/>
              <a:t>% got better vision </a:t>
            </a:r>
            <a:r>
              <a:rPr lang="en-US" dirty="0"/>
              <a:t>as a result of their </a:t>
            </a:r>
            <a:r>
              <a:rPr lang="en-US" b="1" dirty="0" err="1"/>
              <a:t>BlazerVision</a:t>
            </a:r>
            <a:r>
              <a:rPr lang="en-US" b="1" dirty="0"/>
              <a:t> </a:t>
            </a:r>
            <a:r>
              <a:rPr lang="en-US" dirty="0"/>
              <a:t>comprehensive eye exam</a:t>
            </a:r>
          </a:p>
          <a:p>
            <a:r>
              <a:rPr lang="en-US" b="1" dirty="0" smtClean="0"/>
              <a:t>100</a:t>
            </a:r>
            <a:r>
              <a:rPr lang="en-US" b="1" dirty="0"/>
              <a:t>%</a:t>
            </a:r>
            <a:r>
              <a:rPr lang="en-US" dirty="0"/>
              <a:t> of athletes tested thus far achieved best </a:t>
            </a:r>
            <a:r>
              <a:rPr lang="en-US" b="1" dirty="0"/>
              <a:t>3-D vision </a:t>
            </a:r>
            <a:r>
              <a:rPr lang="en-US" dirty="0"/>
              <a:t>measurable</a:t>
            </a:r>
          </a:p>
          <a:p>
            <a:r>
              <a:rPr lang="en-US" b="1" dirty="0" smtClean="0"/>
              <a:t>100</a:t>
            </a:r>
            <a:r>
              <a:rPr lang="en-US" b="1" dirty="0"/>
              <a:t>%</a:t>
            </a:r>
            <a:r>
              <a:rPr lang="en-US" dirty="0"/>
              <a:t> of athletes tested thus far achieved perfect vision, </a:t>
            </a:r>
            <a:r>
              <a:rPr lang="en-US" b="1" dirty="0"/>
              <a:t>20/</a:t>
            </a:r>
            <a:r>
              <a:rPr lang="en-US" b="1" dirty="0" smtClean="0"/>
              <a:t>20</a:t>
            </a:r>
            <a:endParaRPr lang="en-US" dirty="0"/>
          </a:p>
          <a:p>
            <a:r>
              <a:rPr lang="en-US" b="1" dirty="0" smtClean="0"/>
              <a:t>65</a:t>
            </a:r>
            <a:r>
              <a:rPr lang="en-US" b="1" dirty="0"/>
              <a:t>%</a:t>
            </a:r>
            <a:r>
              <a:rPr lang="en-US" dirty="0"/>
              <a:t> of athletes tested thus far achieved better than perfect vision </a:t>
            </a:r>
            <a:r>
              <a:rPr lang="en-US" b="1" dirty="0"/>
              <a:t>(20/</a:t>
            </a:r>
            <a:r>
              <a:rPr lang="en-US" b="1" dirty="0" smtClean="0"/>
              <a:t>15)</a:t>
            </a:r>
            <a:endParaRPr lang="en-US" dirty="0"/>
          </a:p>
          <a:p>
            <a:endParaRPr lang="en-US" dirty="0"/>
          </a:p>
        </p:txBody>
      </p:sp>
      <p:pic>
        <p:nvPicPr>
          <p:cNvPr id="4" name="Content Placeholder 3" descr="Galt_Bailey_Weise_BV 2017.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284890" y="5321157"/>
            <a:ext cx="2514815" cy="1361400"/>
          </a:xfrm>
          <a:prstGeom prst="rect">
            <a:avLst/>
          </a:prstGeom>
        </p:spPr>
      </p:pic>
    </p:spTree>
    <p:extLst>
      <p:ext uri="{BB962C8B-B14F-4D97-AF65-F5344CB8AC3E}">
        <p14:creationId xmlns:p14="http://schemas.microsoft.com/office/powerpoint/2010/main" val="35081278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https://www.youtube.com/watch?v=</a:t>
            </a:r>
            <a:r>
              <a:rPr lang="en-US" dirty="0" smtClean="0">
                <a:hlinkClick r:id="rId2"/>
              </a:rPr>
              <a:t>cjzfYNTijUI</a:t>
            </a:r>
            <a:r>
              <a:rPr lang="en-US" dirty="0" smtClean="0"/>
              <a:t> </a:t>
            </a:r>
            <a:br>
              <a:rPr lang="en-US" dirty="0" smtClean="0"/>
            </a:b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l="-73148" r="-73148"/>
          <a:stretch>
            <a:fillRect/>
          </a:stretch>
        </p:blipFill>
        <p:spPr/>
      </p:pic>
    </p:spTree>
    <p:extLst>
      <p:ext uri="{BB962C8B-B14F-4D97-AF65-F5344CB8AC3E}">
        <p14:creationId xmlns:p14="http://schemas.microsoft.com/office/powerpoint/2010/main" val="10038295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200" b="1" dirty="0">
                <a:solidFill>
                  <a:schemeClr val="accent3">
                    <a:lumMod val="50000"/>
                  </a:schemeClr>
                </a:solidFill>
              </a:rPr>
              <a:t>Concussion: </a:t>
            </a:r>
            <a:r>
              <a:rPr lang="en-US" sz="3200" dirty="0">
                <a:solidFill>
                  <a:schemeClr val="accent3">
                    <a:lumMod val="50000"/>
                  </a:schemeClr>
                </a:solidFill>
              </a:rPr>
              <a:t/>
            </a:r>
            <a:br>
              <a:rPr lang="en-US" sz="3200" dirty="0">
                <a:solidFill>
                  <a:schemeClr val="accent3">
                    <a:lumMod val="50000"/>
                  </a:schemeClr>
                </a:solidFill>
              </a:rPr>
            </a:br>
            <a:r>
              <a:rPr lang="en-US" sz="3200" b="1" dirty="0">
                <a:solidFill>
                  <a:schemeClr val="accent3">
                    <a:lumMod val="50000"/>
                  </a:schemeClr>
                </a:solidFill>
              </a:rPr>
              <a:t>The Hype, the Headlines, and the Hyperbole </a:t>
            </a:r>
            <a:r>
              <a:rPr lang="en-US" sz="3200" dirty="0">
                <a:solidFill>
                  <a:schemeClr val="accent3">
                    <a:lumMod val="50000"/>
                  </a:schemeClr>
                </a:solidFill>
              </a:rPr>
              <a:t/>
            </a:r>
            <a:br>
              <a:rPr lang="en-US" sz="3200" dirty="0">
                <a:solidFill>
                  <a:schemeClr val="accent3">
                    <a:lumMod val="50000"/>
                  </a:schemeClr>
                </a:solidFill>
              </a:rPr>
            </a:br>
            <a:r>
              <a:rPr lang="en-US" sz="3200" b="1" dirty="0">
                <a:solidFill>
                  <a:schemeClr val="accent3">
                    <a:lumMod val="50000"/>
                  </a:schemeClr>
                </a:solidFill>
              </a:rPr>
              <a:t>vs. </a:t>
            </a:r>
            <a:r>
              <a:rPr lang="en-US" sz="3200" b="1" dirty="0" smtClean="0">
                <a:solidFill>
                  <a:schemeClr val="accent3">
                    <a:lumMod val="50000"/>
                  </a:schemeClr>
                </a:solidFill>
              </a:rPr>
              <a:t>The </a:t>
            </a:r>
            <a:r>
              <a:rPr lang="en-US" sz="3200" b="1" dirty="0">
                <a:solidFill>
                  <a:schemeClr val="accent3">
                    <a:lumMod val="50000"/>
                  </a:schemeClr>
                </a:solidFill>
              </a:rPr>
              <a:t>Evidence </a:t>
            </a:r>
            <a:r>
              <a:rPr lang="en-US" sz="3200" dirty="0"/>
              <a:t/>
            </a:r>
            <a:br>
              <a:rPr lang="en-US" sz="3200" dirty="0"/>
            </a:br>
            <a:r>
              <a:rPr lang="en-US" sz="3200" dirty="0"/>
              <a:t>A Team Eye Doctor's Perspective</a:t>
            </a:r>
            <a:endParaRPr lang="en-US" dirty="0"/>
          </a:p>
        </p:txBody>
      </p:sp>
      <p:sp>
        <p:nvSpPr>
          <p:cNvPr id="5" name="Subtitle 4"/>
          <p:cNvSpPr>
            <a:spLocks noGrp="1"/>
          </p:cNvSpPr>
          <p:nvPr>
            <p:ph idx="1"/>
          </p:nvPr>
        </p:nvSpPr>
        <p:spPr>
          <a:xfrm>
            <a:off x="344311" y="2402890"/>
            <a:ext cx="8229600" cy="4455110"/>
          </a:xfrm>
        </p:spPr>
        <p:txBody>
          <a:bodyPr>
            <a:normAutofit/>
          </a:bodyPr>
          <a:lstStyle/>
          <a:p>
            <a:r>
              <a:rPr lang="en-US" dirty="0"/>
              <a:t>I. Concussion</a:t>
            </a:r>
          </a:p>
          <a:p>
            <a:r>
              <a:rPr lang="en-US" dirty="0"/>
              <a:t>II. Shaping the Research</a:t>
            </a:r>
          </a:p>
          <a:p>
            <a:pPr lvl="1"/>
            <a:r>
              <a:rPr lang="en-US" dirty="0"/>
              <a:t>A. Why the Eye </a:t>
            </a:r>
          </a:p>
          <a:p>
            <a:pPr lvl="1"/>
            <a:r>
              <a:rPr lang="en-US" dirty="0"/>
              <a:t>B. Objective Testing</a:t>
            </a:r>
          </a:p>
          <a:p>
            <a:pPr lvl="1"/>
            <a:r>
              <a:rPr lang="en-US" dirty="0"/>
              <a:t>C. Predictors of Prolonged recovery</a:t>
            </a:r>
          </a:p>
          <a:p>
            <a:pPr lvl="1"/>
            <a:r>
              <a:rPr lang="en-US" dirty="0"/>
              <a:t>D. Multi-system approach</a:t>
            </a:r>
          </a:p>
          <a:p>
            <a:r>
              <a:rPr lang="en-US" dirty="0"/>
              <a:t>III. Shaping the Future</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139927">
            <a:off x="5711702" y="1443711"/>
            <a:ext cx="1579128" cy="2105504"/>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19299">
            <a:off x="7303283" y="2548512"/>
            <a:ext cx="1501053" cy="2001405"/>
          </a:xfrm>
          <a:prstGeom prst="rect">
            <a:avLst/>
          </a:prstGeom>
        </p:spPr>
      </p:pic>
      <p:pic>
        <p:nvPicPr>
          <p:cNvPr id="10" name="Picture 9" descr="KW_NPC_Sweet 1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31982">
            <a:off x="5796745" y="4129150"/>
            <a:ext cx="1473059" cy="1964079"/>
          </a:xfrm>
          <a:prstGeom prst="rect">
            <a:avLst/>
          </a:prstGeom>
        </p:spPr>
      </p:pic>
    </p:spTree>
    <p:extLst>
      <p:ext uri="{BB962C8B-B14F-4D97-AF65-F5344CB8AC3E}">
        <p14:creationId xmlns:p14="http://schemas.microsoft.com/office/powerpoint/2010/main" val="8418398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4372"/>
            <a:ext cx="8229600" cy="849171"/>
          </a:xfrm>
        </p:spPr>
        <p:txBody>
          <a:bodyPr/>
          <a:lstStyle/>
          <a:p>
            <a:r>
              <a:rPr lang="en-US" sz="3200" dirty="0" smtClean="0"/>
              <a:t>Metabolic Cascade Theory of Concussion</a:t>
            </a:r>
            <a:r>
              <a:rPr lang="en-US" sz="3200" dirty="0"/>
              <a:t/>
            </a:r>
            <a:br>
              <a:rPr lang="en-US" sz="3200" dirty="0"/>
            </a:br>
            <a:r>
              <a:rPr lang="en-US" dirty="0" smtClean="0"/>
              <a:t/>
            </a:r>
            <a:br>
              <a:rPr lang="en-US" dirty="0" smtClean="0"/>
            </a:br>
            <a:r>
              <a:rPr lang="en-US" dirty="0" smtClean="0"/>
              <a:t>	</a:t>
            </a:r>
            <a:endParaRPr lang="en-US" dirty="0"/>
          </a:p>
        </p:txBody>
      </p:sp>
      <p:pic>
        <p:nvPicPr>
          <p:cNvPr id="2050" name="Picture 2" descr="http://bmsi.ru/_uf/image/1(31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31938" y="3836520"/>
            <a:ext cx="2709333" cy="172236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6400800" y="1446368"/>
            <a:ext cx="4572000" cy="1661993"/>
          </a:xfrm>
          <a:prstGeom prst="rect">
            <a:avLst/>
          </a:prstGeom>
        </p:spPr>
        <p:txBody>
          <a:bodyPr>
            <a:spAutoFit/>
          </a:bodyPr>
          <a:lstStyle/>
          <a:p>
            <a:r>
              <a:rPr lang="en-US" dirty="0"/>
              <a:t/>
            </a:r>
            <a:br>
              <a:rPr lang="en-US" dirty="0"/>
            </a:br>
            <a:r>
              <a:rPr lang="en-US" sz="2400" b="1" dirty="0"/>
              <a:t>Concussion = </a:t>
            </a:r>
            <a:endParaRPr lang="en-US" sz="2400" b="1" dirty="0" smtClean="0"/>
          </a:p>
          <a:p>
            <a:r>
              <a:rPr lang="en-US" sz="2400" b="1" dirty="0" smtClean="0"/>
              <a:t>Interstate </a:t>
            </a:r>
            <a:r>
              <a:rPr lang="en-US" sz="2400" b="1" dirty="0"/>
              <a:t>Crash </a:t>
            </a:r>
            <a:endParaRPr lang="en-US" sz="2400" b="1" dirty="0" smtClean="0"/>
          </a:p>
          <a:p>
            <a:r>
              <a:rPr lang="en-US" dirty="0"/>
              <a:t/>
            </a:r>
            <a:br>
              <a:rPr lang="en-US" dirty="0"/>
            </a:br>
            <a:endParaRPr lang="en-US" dirty="0"/>
          </a:p>
        </p:txBody>
      </p:sp>
      <p:pic>
        <p:nvPicPr>
          <p:cNvPr id="7" name="Picture 6" descr="Concussion anatom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1669664"/>
            <a:ext cx="5765602" cy="4031889"/>
          </a:xfrm>
          <a:prstGeom prst="rect">
            <a:avLst/>
          </a:prstGeom>
        </p:spPr>
      </p:pic>
    </p:spTree>
    <p:extLst>
      <p:ext uri="{BB962C8B-B14F-4D97-AF65-F5344CB8AC3E}">
        <p14:creationId xmlns:p14="http://schemas.microsoft.com/office/powerpoint/2010/main" val="2902190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Metabolic Cascade Theory of </a:t>
            </a:r>
            <a:r>
              <a:rPr lang="en-US" dirty="0" smtClean="0"/>
              <a:t>Concussion:</a:t>
            </a:r>
            <a:br>
              <a:rPr lang="en-US" dirty="0" smtClean="0"/>
            </a:br>
            <a:r>
              <a:rPr lang="en-US" dirty="0" smtClean="0"/>
              <a:t>Will the injured brain catch up with itself?</a:t>
            </a:r>
            <a:endParaRPr lang="en-US" dirty="0"/>
          </a:p>
        </p:txBody>
      </p:sp>
      <p:pic>
        <p:nvPicPr>
          <p:cNvPr id="6" name="Content Placeholder 5" descr="Treadmill race gif.gif"/>
          <p:cNvPicPr>
            <a:picLocks noGrp="1" noChangeAspect="1"/>
          </p:cNvPicPr>
          <p:nvPr>
            <p:ph idx="1"/>
          </p:nvPr>
        </p:nvPicPr>
        <p:blipFill>
          <a:blip r:embed="rId2" cstate="email">
            <a:extLst>
              <a:ext uri="{28A0092B-C50C-407E-A947-70E740481C1C}">
                <a14:useLocalDpi xmlns:a14="http://schemas.microsoft.com/office/drawing/2010/main"/>
              </a:ext>
            </a:extLst>
          </a:blip>
          <a:srcRect l="-1953" r="-1953"/>
          <a:stretch>
            <a:fillRect/>
          </a:stretch>
        </p:blipFill>
        <p:spPr/>
      </p:pic>
    </p:spTree>
    <p:extLst>
      <p:ext uri="{BB962C8B-B14F-4D97-AF65-F5344CB8AC3E}">
        <p14:creationId xmlns:p14="http://schemas.microsoft.com/office/powerpoint/2010/main" val="2828031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1766"/>
            <a:ext cx="7772400" cy="1029368"/>
          </a:xfrm>
        </p:spPr>
        <p:txBody>
          <a:bodyPr/>
          <a:lstStyle/>
          <a:p>
            <a:r>
              <a:rPr lang="en-US" dirty="0" smtClean="0">
                <a:solidFill>
                  <a:schemeClr val="accent3">
                    <a:lumMod val="50000"/>
                  </a:schemeClr>
                </a:solidFill>
              </a:rPr>
              <a:t>I. Shaping the Research: </a:t>
            </a:r>
            <a:br>
              <a:rPr lang="en-US" dirty="0" smtClean="0">
                <a:solidFill>
                  <a:schemeClr val="accent3">
                    <a:lumMod val="50000"/>
                  </a:schemeClr>
                </a:solidFill>
              </a:rPr>
            </a:br>
            <a:r>
              <a:rPr lang="en-US" dirty="0" smtClean="0">
                <a:solidFill>
                  <a:schemeClr val="accent3">
                    <a:lumMod val="50000"/>
                  </a:schemeClr>
                </a:solidFill>
              </a:rPr>
              <a:t>   How do we choose which tests are best?</a:t>
            </a:r>
            <a:endParaRPr lang="en-US" dirty="0"/>
          </a:p>
        </p:txBody>
      </p:sp>
      <p:sp>
        <p:nvSpPr>
          <p:cNvPr id="3" name="Content Placeholder 2"/>
          <p:cNvSpPr>
            <a:spLocks noGrp="1"/>
          </p:cNvSpPr>
          <p:nvPr>
            <p:ph idx="1"/>
          </p:nvPr>
        </p:nvSpPr>
        <p:spPr>
          <a:xfrm>
            <a:off x="457200" y="1302460"/>
            <a:ext cx="8686800" cy="4455110"/>
          </a:xfrm>
        </p:spPr>
        <p:txBody>
          <a:bodyPr/>
          <a:lstStyle/>
          <a:p>
            <a:r>
              <a:rPr lang="en-US" dirty="0" smtClean="0"/>
              <a:t>M. Heath Hale, MD, MPH – UAB</a:t>
            </a:r>
          </a:p>
          <a:p>
            <a:r>
              <a:rPr lang="en-US" dirty="0" smtClean="0">
                <a:solidFill>
                  <a:srgbClr val="000090"/>
                </a:solidFill>
              </a:rPr>
              <a:t>Michael </a:t>
            </a:r>
            <a:r>
              <a:rPr lang="en-US" dirty="0" err="1" smtClean="0">
                <a:solidFill>
                  <a:srgbClr val="000090"/>
                </a:solidFill>
              </a:rPr>
              <a:t>Goodlett</a:t>
            </a:r>
            <a:r>
              <a:rPr lang="en-US" dirty="0" smtClean="0">
                <a:solidFill>
                  <a:srgbClr val="000090"/>
                </a:solidFill>
              </a:rPr>
              <a:t>, MD – AU</a:t>
            </a:r>
          </a:p>
          <a:p>
            <a:r>
              <a:rPr lang="en-US" dirty="0" smtClean="0">
                <a:solidFill>
                  <a:srgbClr val="800000"/>
                </a:solidFill>
              </a:rPr>
              <a:t>Jimmy Robinson, MD – UA</a:t>
            </a:r>
          </a:p>
          <a:p>
            <a:endParaRPr lang="en-US" dirty="0">
              <a:solidFill>
                <a:srgbClr val="800000"/>
              </a:solidFill>
            </a:endParaRPr>
          </a:p>
          <a:p>
            <a:endParaRPr lang="en-US" dirty="0" smtClean="0">
              <a:solidFill>
                <a:srgbClr val="800000"/>
              </a:solidFill>
            </a:endParaRPr>
          </a:p>
          <a:p>
            <a:pPr marL="0" indent="0">
              <a:buNone/>
            </a:pPr>
            <a:endParaRPr lang="en-US" dirty="0">
              <a:solidFill>
                <a:srgbClr val="800000"/>
              </a:solidFill>
            </a:endParaRPr>
          </a:p>
          <a:p>
            <a:pPr marL="0" indent="0">
              <a:buNone/>
            </a:pPr>
            <a:endParaRPr lang="en-US" sz="4400" dirty="0"/>
          </a:p>
          <a:p>
            <a:r>
              <a:rPr lang="en-US" dirty="0" smtClean="0"/>
              <a:t>Joe Ackerson, PhD</a:t>
            </a:r>
          </a:p>
          <a:p>
            <a:pPr lvl="1"/>
            <a:r>
              <a:rPr lang="en-US" dirty="0" smtClean="0"/>
              <a:t>Chair, Statewide Concussion Taskforce</a:t>
            </a:r>
          </a:p>
          <a:p>
            <a:pPr lvl="1"/>
            <a:endParaRPr lang="en-US" dirty="0" smtClean="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07960" y="2931807"/>
            <a:ext cx="4421640" cy="2956481"/>
          </a:xfrm>
          <a:prstGeom prst="rect">
            <a:avLst/>
          </a:prstGeom>
        </p:spPr>
      </p:pic>
    </p:spTree>
    <p:extLst>
      <p:ext uri="{BB962C8B-B14F-4D97-AF65-F5344CB8AC3E}">
        <p14:creationId xmlns:p14="http://schemas.microsoft.com/office/powerpoint/2010/main" val="1238651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 Heath Hale, MD, MPH:</a:t>
            </a:r>
            <a:br>
              <a:rPr lang="en-US" dirty="0" smtClean="0"/>
            </a:br>
            <a:r>
              <a:rPr lang="en-US" dirty="0" smtClean="0">
                <a:solidFill>
                  <a:schemeClr val="bg2">
                    <a:lumMod val="10000"/>
                  </a:schemeClr>
                </a:solidFill>
              </a:rPr>
              <a:t>“I think we can beat concussion and I think</a:t>
            </a:r>
            <a:br>
              <a:rPr lang="en-US" dirty="0" smtClean="0">
                <a:solidFill>
                  <a:schemeClr val="bg2">
                    <a:lumMod val="10000"/>
                  </a:schemeClr>
                </a:solidFill>
              </a:rPr>
            </a:br>
            <a:r>
              <a:rPr lang="en-US" dirty="0" smtClean="0">
                <a:solidFill>
                  <a:schemeClr val="bg2">
                    <a:lumMod val="10000"/>
                  </a:schemeClr>
                </a:solidFill>
              </a:rPr>
              <a:t> it’s going to be through the eye.”</a:t>
            </a:r>
            <a:endParaRPr lang="en-US" dirty="0">
              <a:solidFill>
                <a:schemeClr val="bg2">
                  <a:lumMod val="10000"/>
                </a:schemeClr>
              </a:solidFill>
            </a:endParaRPr>
          </a:p>
        </p:txBody>
      </p:sp>
      <p:sp>
        <p:nvSpPr>
          <p:cNvPr id="3" name="Content Placeholder 2"/>
          <p:cNvSpPr>
            <a:spLocks noGrp="1"/>
          </p:cNvSpPr>
          <p:nvPr>
            <p:ph idx="1"/>
          </p:nvPr>
        </p:nvSpPr>
        <p:spPr>
          <a:xfrm>
            <a:off x="457200" y="1979279"/>
            <a:ext cx="8396512" cy="4455110"/>
          </a:xfrm>
        </p:spPr>
        <p:txBody>
          <a:bodyPr/>
          <a:lstStyle/>
          <a:p>
            <a:r>
              <a:rPr lang="en-US" sz="2400" dirty="0" smtClean="0"/>
              <a:t>NIH application January 2017: </a:t>
            </a:r>
          </a:p>
          <a:p>
            <a:pPr marL="0" indent="0">
              <a:buNone/>
            </a:pPr>
            <a:r>
              <a:rPr lang="en-US" sz="2400" dirty="0"/>
              <a:t> </a:t>
            </a:r>
            <a:r>
              <a:rPr lang="en-US" sz="2400" dirty="0" smtClean="0"/>
              <a:t>    Convergence Insufficiency in Concussion </a:t>
            </a:r>
          </a:p>
          <a:p>
            <a:pPr lvl="1"/>
            <a:r>
              <a:rPr lang="en-US" sz="2000" dirty="0" smtClean="0"/>
              <a:t>PI-Vision: K. Weise, OD, MBA</a:t>
            </a:r>
          </a:p>
          <a:p>
            <a:pPr lvl="1"/>
            <a:r>
              <a:rPr lang="en-US" sz="2000" dirty="0" smtClean="0"/>
              <a:t>PI-Concussion: M. Heath Hale, MD, MPH</a:t>
            </a:r>
          </a:p>
          <a:p>
            <a:r>
              <a:rPr lang="en-US" sz="2400" dirty="0" smtClean="0"/>
              <a:t>Multi-center randomized control clinical trial</a:t>
            </a:r>
            <a:endParaRPr lang="en-US" sz="2400" dirty="0"/>
          </a:p>
          <a:p>
            <a:pPr lvl="1"/>
            <a:r>
              <a:rPr lang="en-US" sz="2000" dirty="0" smtClean="0"/>
              <a:t>Children’s of Philadelphia and Pennsylvania College of Optometry</a:t>
            </a:r>
          </a:p>
          <a:p>
            <a:pPr lvl="1"/>
            <a:r>
              <a:rPr lang="en-US" sz="2000" dirty="0" smtClean="0"/>
              <a:t>Children’s of Alabama and UAB School of Optometry</a:t>
            </a:r>
          </a:p>
          <a:p>
            <a:pPr lvl="1"/>
            <a:r>
              <a:rPr lang="en-US" sz="2000" dirty="0" smtClean="0"/>
              <a:t>Children’s of Orange County and So. California College of Optometry</a:t>
            </a:r>
          </a:p>
          <a:p>
            <a:pPr lvl="1"/>
            <a:r>
              <a:rPr lang="en-US" sz="2000" dirty="0" smtClean="0"/>
              <a:t>Akron Children’s </a:t>
            </a:r>
          </a:p>
          <a:p>
            <a:pPr lvl="1"/>
            <a:r>
              <a:rPr lang="en-US" sz="2000" dirty="0" smtClean="0"/>
              <a:t>Harvard University and Boston Children’s </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63012" y="441158"/>
            <a:ext cx="1790700" cy="1346200"/>
          </a:xfrm>
          <a:prstGeom prst="rect">
            <a:avLst/>
          </a:prstGeom>
        </p:spPr>
      </p:pic>
    </p:spTree>
    <p:extLst>
      <p:ext uri="{BB962C8B-B14F-4D97-AF65-F5344CB8AC3E}">
        <p14:creationId xmlns:p14="http://schemas.microsoft.com/office/powerpoint/2010/main" val="92665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latin typeface="Arial"/>
                <a:cs typeface="Arial"/>
              </a:rPr>
              <a:t>Why The Eye in Concussion? </a:t>
            </a:r>
            <a:br>
              <a:rPr lang="en-US" sz="3200" dirty="0" smtClean="0">
                <a:latin typeface="Arial"/>
                <a:cs typeface="Arial"/>
              </a:rPr>
            </a:br>
            <a:r>
              <a:rPr lang="en-US" sz="3200" dirty="0" smtClean="0">
                <a:latin typeface="Arial"/>
                <a:cs typeface="Arial"/>
              </a:rPr>
              <a:t>It’s built from the brain.</a:t>
            </a:r>
            <a:br>
              <a:rPr lang="en-US" sz="3200" dirty="0" smtClean="0">
                <a:latin typeface="Arial"/>
                <a:cs typeface="Arial"/>
              </a:rPr>
            </a:br>
            <a:r>
              <a:rPr lang="en-US" sz="2000" dirty="0" smtClean="0">
                <a:latin typeface="Arial"/>
                <a:cs typeface="Arial"/>
              </a:rPr>
              <a:t>Week 3 – 10 of pregnancy</a:t>
            </a:r>
            <a:r>
              <a:rPr lang="en-US" sz="3200" dirty="0" smtClean="0">
                <a:latin typeface="Arial"/>
                <a:cs typeface="Arial"/>
              </a:rPr>
              <a:t/>
            </a:r>
            <a:br>
              <a:rPr lang="en-US" sz="3200" dirty="0" smtClean="0">
                <a:latin typeface="Arial"/>
                <a:cs typeface="Arial"/>
              </a:rPr>
            </a:br>
            <a:endParaRPr lang="en-US" sz="3200" dirty="0">
              <a:latin typeface="Arial"/>
              <a:cs typeface="Arial"/>
            </a:endParaRPr>
          </a:p>
        </p:txBody>
      </p:sp>
      <p:pic>
        <p:nvPicPr>
          <p:cNvPr id="5" name="Content Placeholder 4" descr="Diencephalon_small.gif"/>
          <p:cNvPicPr>
            <a:picLocks noGrp="1" noChangeAspect="1"/>
          </p:cNvPicPr>
          <p:nvPr>
            <p:ph sz="half" idx="4294967295"/>
          </p:nvPr>
        </p:nvPicPr>
        <p:blipFill>
          <a:blip r:embed="rId3" cstate="email">
            <a:extLst>
              <a:ext uri="{28A0092B-C50C-407E-A947-70E740481C1C}">
                <a14:useLocalDpi xmlns:a14="http://schemas.microsoft.com/office/drawing/2010/main"/>
              </a:ext>
            </a:extLst>
          </a:blip>
          <a:srcRect l="4458" r="4458"/>
          <a:stretch>
            <a:fillRect/>
          </a:stretch>
        </p:blipFill>
        <p:spPr>
          <a:xfrm>
            <a:off x="0" y="2670175"/>
            <a:ext cx="2963863" cy="3254375"/>
          </a:xfrm>
          <a:prstGeom prst="rect">
            <a:avLst/>
          </a:prstGeom>
        </p:spPr>
      </p:pic>
      <p:pic>
        <p:nvPicPr>
          <p:cNvPr id="6" name="Content Placeholder 5" descr="nervous_system_chapter_15.jpg"/>
          <p:cNvPicPr>
            <a:picLocks noGrp="1" noChangeAspect="1"/>
          </p:cNvPicPr>
          <p:nvPr>
            <p:ph sz="half" idx="4294967295"/>
          </p:nvPr>
        </p:nvPicPr>
        <p:blipFill>
          <a:blip r:embed="rId4" cstate="email">
            <a:extLst>
              <a:ext uri="{28A0092B-C50C-407E-A947-70E740481C1C}">
                <a14:useLocalDpi xmlns:a14="http://schemas.microsoft.com/office/drawing/2010/main"/>
              </a:ext>
            </a:extLst>
          </a:blip>
          <a:srcRect t="-39096" b="-39096"/>
          <a:stretch>
            <a:fillRect/>
          </a:stretch>
        </p:blipFill>
        <p:spPr>
          <a:xfrm>
            <a:off x="5940425" y="2106613"/>
            <a:ext cx="3203575" cy="4019550"/>
          </a:xfrm>
          <a:prstGeom prst="rect">
            <a:avLst/>
          </a:prstGeom>
        </p:spPr>
      </p:pic>
      <p:sp>
        <p:nvSpPr>
          <p:cNvPr id="8" name="TextBox 7"/>
          <p:cNvSpPr txBox="1"/>
          <p:nvPr/>
        </p:nvSpPr>
        <p:spPr>
          <a:xfrm>
            <a:off x="687450" y="2655332"/>
            <a:ext cx="2734079" cy="369332"/>
          </a:xfrm>
          <a:prstGeom prst="rect">
            <a:avLst/>
          </a:prstGeom>
          <a:noFill/>
        </p:spPr>
        <p:txBody>
          <a:bodyPr wrap="none" rtlCol="0">
            <a:spAutoFit/>
          </a:bodyPr>
          <a:lstStyle/>
          <a:p>
            <a:r>
              <a:rPr lang="en-US" dirty="0" smtClean="0"/>
              <a:t>Diencephalon (forebrain)</a:t>
            </a:r>
            <a:endParaRPr lang="en-US" dirty="0"/>
          </a:p>
        </p:txBody>
      </p:sp>
      <p:sp>
        <p:nvSpPr>
          <p:cNvPr id="9" name="TextBox 8"/>
          <p:cNvSpPr txBox="1"/>
          <p:nvPr/>
        </p:nvSpPr>
        <p:spPr>
          <a:xfrm>
            <a:off x="3810000" y="3505200"/>
            <a:ext cx="825867" cy="1215717"/>
          </a:xfrm>
          <a:prstGeom prst="rect">
            <a:avLst/>
          </a:prstGeom>
          <a:noFill/>
        </p:spPr>
        <p:txBody>
          <a:bodyPr wrap="none" rtlCol="0">
            <a:spAutoFit/>
          </a:bodyPr>
          <a:lstStyle/>
          <a:p>
            <a:r>
              <a:rPr lang="en-US" sz="1100" dirty="0" smtClean="0"/>
              <a:t>Forebrain</a:t>
            </a:r>
          </a:p>
          <a:p>
            <a:r>
              <a:rPr lang="en-US" sz="1100" dirty="0" smtClean="0"/>
              <a:t>* * * * * * *</a:t>
            </a:r>
            <a:endParaRPr lang="en-US" sz="1100" dirty="0"/>
          </a:p>
          <a:p>
            <a:r>
              <a:rPr lang="en-US" sz="1100" dirty="0" smtClean="0"/>
              <a:t>Midbrain</a:t>
            </a:r>
          </a:p>
          <a:p>
            <a:r>
              <a:rPr lang="en-US" sz="1100" dirty="0" smtClean="0"/>
              <a:t>* * * * * * *</a:t>
            </a:r>
            <a:endParaRPr lang="en-US" sz="1100" dirty="0"/>
          </a:p>
          <a:p>
            <a:r>
              <a:rPr lang="en-US" sz="1100" dirty="0" smtClean="0"/>
              <a:t>Hindbrain</a:t>
            </a:r>
          </a:p>
          <a:p>
            <a:endParaRPr lang="en-US" dirty="0"/>
          </a:p>
        </p:txBody>
      </p:sp>
    </p:spTree>
    <p:extLst>
      <p:ext uri="{BB962C8B-B14F-4D97-AF65-F5344CB8AC3E}">
        <p14:creationId xmlns:p14="http://schemas.microsoft.com/office/powerpoint/2010/main" val="15483499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latin typeface="Arial"/>
                <a:cs typeface="Arial"/>
              </a:rPr>
              <a:t>Why The Eye in Concussion? </a:t>
            </a:r>
            <a:br>
              <a:rPr lang="en-US" sz="3200" dirty="0">
                <a:latin typeface="Arial"/>
                <a:cs typeface="Arial"/>
              </a:rPr>
            </a:br>
            <a:r>
              <a:rPr lang="en-US" sz="3200" dirty="0">
                <a:latin typeface="Arial"/>
                <a:cs typeface="Arial"/>
              </a:rPr>
              <a:t>It’s built </a:t>
            </a:r>
            <a:r>
              <a:rPr lang="en-US" sz="3200" dirty="0" smtClean="0">
                <a:latin typeface="Arial"/>
                <a:cs typeface="Arial"/>
              </a:rPr>
              <a:t>From </a:t>
            </a:r>
            <a:r>
              <a:rPr lang="en-US" sz="3200" dirty="0">
                <a:latin typeface="Arial"/>
                <a:cs typeface="Arial"/>
              </a:rPr>
              <a:t>the brain</a:t>
            </a:r>
            <a:r>
              <a:rPr lang="en-US" sz="3200" dirty="0" smtClean="0">
                <a:latin typeface="Arial"/>
                <a:cs typeface="Arial"/>
              </a:rPr>
              <a:t>.</a:t>
            </a:r>
            <a:br>
              <a:rPr lang="en-US" sz="3200" dirty="0" smtClean="0">
                <a:latin typeface="Arial"/>
                <a:cs typeface="Arial"/>
              </a:rPr>
            </a:br>
            <a:r>
              <a:rPr lang="en-US" sz="1800" dirty="0" smtClean="0">
                <a:latin typeface="Arial"/>
                <a:cs typeface="Arial"/>
              </a:rPr>
              <a:t>Week 3 – 10 of pregnancy</a:t>
            </a:r>
            <a:endParaRPr lang="en-US" sz="1800" dirty="0">
              <a:latin typeface="Arial"/>
              <a:cs typeface="Arial"/>
            </a:endParaRPr>
          </a:p>
        </p:txBody>
      </p:sp>
      <p:pic>
        <p:nvPicPr>
          <p:cNvPr id="7" name="Content Placeholder 6" descr="eye development.jpg"/>
          <p:cNvPicPr>
            <a:picLocks noGrp="1" noChangeAspect="1"/>
          </p:cNvPicPr>
          <p:nvPr>
            <p:ph sz="half" idx="4294967295"/>
          </p:nvPr>
        </p:nvPicPr>
        <p:blipFill rotWithShape="1">
          <a:blip r:embed="rId3" cstate="email">
            <a:extLst>
              <a:ext uri="{28A0092B-C50C-407E-A947-70E740481C1C}">
                <a14:useLocalDpi xmlns:a14="http://schemas.microsoft.com/office/drawing/2010/main"/>
              </a:ext>
            </a:extLst>
          </a:blip>
          <a:srcRect t="-12607" b="-17547"/>
          <a:stretch/>
        </p:blipFill>
        <p:spPr>
          <a:xfrm>
            <a:off x="0" y="1905000"/>
            <a:ext cx="4876800" cy="2295525"/>
          </a:xfrm>
          <a:prstGeom prst="rect">
            <a:avLst/>
          </a:prstGeom>
        </p:spPr>
      </p:pic>
      <p:pic>
        <p:nvPicPr>
          <p:cNvPr id="8" name="Content Placeholder 7" descr="eye development 2.jpg"/>
          <p:cNvPicPr>
            <a:picLocks noGrp="1" noChangeAspect="1"/>
          </p:cNvPicPr>
          <p:nvPr>
            <p:ph sz="half" idx="4294967295"/>
          </p:nvPr>
        </p:nvPicPr>
        <p:blipFill rotWithShape="1">
          <a:blip r:embed="rId4" cstate="email">
            <a:extLst>
              <a:ext uri="{28A0092B-C50C-407E-A947-70E740481C1C}">
                <a14:useLocalDpi xmlns:a14="http://schemas.microsoft.com/office/drawing/2010/main"/>
              </a:ext>
            </a:extLst>
          </a:blip>
          <a:srcRect t="-20064" b="-23678"/>
          <a:stretch/>
        </p:blipFill>
        <p:spPr>
          <a:xfrm>
            <a:off x="3886200" y="3609975"/>
            <a:ext cx="5257800" cy="2786063"/>
          </a:xfrm>
          <a:prstGeom prst="rect">
            <a:avLst/>
          </a:prstGeom>
        </p:spPr>
      </p:pic>
    </p:spTree>
    <p:extLst>
      <p:ext uri="{BB962C8B-B14F-4D97-AF65-F5344CB8AC3E}">
        <p14:creationId xmlns:p14="http://schemas.microsoft.com/office/powerpoint/2010/main" val="33416133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5353"/>
            <a:ext cx="8357644" cy="1143000"/>
          </a:xfrm>
        </p:spPr>
        <p:txBody>
          <a:bodyPr/>
          <a:lstStyle/>
          <a:p>
            <a:r>
              <a:rPr lang="en-US" sz="2400" dirty="0">
                <a:solidFill>
                  <a:srgbClr val="4F6228"/>
                </a:solidFill>
              </a:rPr>
              <a:t>NIH Support </a:t>
            </a:r>
            <a:r>
              <a:rPr lang="en-US" sz="2400" dirty="0" smtClean="0">
                <a:solidFill>
                  <a:srgbClr val="4F6228"/>
                </a:solidFill>
              </a:rPr>
              <a:t> - UAB Clinical Pediatric Optometry: 1997-present</a:t>
            </a:r>
            <a:r>
              <a:rPr lang="en-US" sz="2000" dirty="0"/>
              <a:t/>
            </a:r>
            <a:br>
              <a:rPr lang="en-US" sz="2000" dirty="0"/>
            </a:br>
            <a:endParaRPr lang="en-US" sz="2400" dirty="0"/>
          </a:p>
        </p:txBody>
      </p:sp>
      <p:sp>
        <p:nvSpPr>
          <p:cNvPr id="3" name="Content Placeholder 2"/>
          <p:cNvSpPr>
            <a:spLocks noGrp="1"/>
          </p:cNvSpPr>
          <p:nvPr>
            <p:ph idx="1"/>
          </p:nvPr>
        </p:nvSpPr>
        <p:spPr>
          <a:xfrm>
            <a:off x="457199" y="791883"/>
            <a:ext cx="8492565" cy="5560333"/>
          </a:xfrm>
        </p:spPr>
        <p:txBody>
          <a:bodyPr>
            <a:normAutofit fontScale="32500" lnSpcReduction="20000"/>
          </a:bodyPr>
          <a:lstStyle/>
          <a:p>
            <a:pPr lvl="0"/>
            <a:r>
              <a:rPr lang="en-US" sz="3600" b="1" dirty="0" smtClean="0"/>
              <a:t>UG1 </a:t>
            </a:r>
            <a:r>
              <a:rPr lang="en-US" sz="3600" dirty="0" smtClean="0"/>
              <a:t>– Drs. Katherine Weise (PI), Sarah Lee, M. Heath Hale</a:t>
            </a:r>
          </a:p>
          <a:p>
            <a:pPr lvl="1"/>
            <a:r>
              <a:rPr lang="en-US" sz="3200" dirty="0" smtClean="0"/>
              <a:t>Convergence Insufficiency Treatment Trial – Concussion (</a:t>
            </a:r>
            <a:r>
              <a:rPr lang="en-US" sz="3200" b="1" dirty="0" smtClean="0"/>
              <a:t>January 2016 to present</a:t>
            </a:r>
            <a:r>
              <a:rPr lang="en-US" sz="3200" dirty="0" smtClean="0"/>
              <a:t>)</a:t>
            </a:r>
          </a:p>
          <a:p>
            <a:pPr lvl="0"/>
            <a:r>
              <a:rPr lang="en-US" sz="3600" b="1" dirty="0" smtClean="0"/>
              <a:t>U10</a:t>
            </a:r>
            <a:r>
              <a:rPr lang="en-US" sz="3600" dirty="0"/>
              <a:t>– </a:t>
            </a:r>
            <a:r>
              <a:rPr lang="en-US" sz="3600" dirty="0" smtClean="0"/>
              <a:t>Drs. Kristine Hopkins (PI</a:t>
            </a:r>
            <a:r>
              <a:rPr lang="en-US" sz="3600" dirty="0"/>
              <a:t>), Marcela Frazier, </a:t>
            </a:r>
            <a:r>
              <a:rPr lang="en-US" sz="3600" dirty="0" smtClean="0"/>
              <a:t>Sarah </a:t>
            </a:r>
            <a:r>
              <a:rPr lang="en-US" sz="3600" dirty="0"/>
              <a:t>Lee, </a:t>
            </a:r>
            <a:r>
              <a:rPr lang="en-US" sz="3600" dirty="0" smtClean="0"/>
              <a:t>Wendy Marsh-Tootle, Katherine </a:t>
            </a:r>
            <a:r>
              <a:rPr lang="en-US" sz="3600" dirty="0"/>
              <a:t>Weise </a:t>
            </a:r>
          </a:p>
          <a:p>
            <a:pPr lvl="1"/>
            <a:r>
              <a:rPr lang="en-US" sz="2800" dirty="0" smtClean="0"/>
              <a:t>Convergence </a:t>
            </a:r>
            <a:r>
              <a:rPr lang="en-US" sz="2800" dirty="0"/>
              <a:t>Insufficiency Treatment Trial – Attention and Reading Trial (CITT-ART) (</a:t>
            </a:r>
            <a:r>
              <a:rPr lang="en-US" sz="2800" b="1" dirty="0"/>
              <a:t>August </a:t>
            </a:r>
            <a:r>
              <a:rPr lang="en-US" sz="2800" b="1" dirty="0" smtClean="0"/>
              <a:t>2014-present</a:t>
            </a:r>
            <a:r>
              <a:rPr lang="en-US" sz="2800" dirty="0" smtClean="0"/>
              <a:t>)</a:t>
            </a:r>
            <a:endParaRPr lang="en-US" sz="2800" dirty="0"/>
          </a:p>
          <a:p>
            <a:pPr lvl="0"/>
            <a:r>
              <a:rPr lang="en-US" sz="3600" b="1" dirty="0"/>
              <a:t>U10</a:t>
            </a:r>
            <a:r>
              <a:rPr lang="en-US" sz="3600" dirty="0"/>
              <a:t> - Pediatric Eye Disease Investigator Group (PEDIG) – Drs. </a:t>
            </a:r>
            <a:r>
              <a:rPr lang="en-US" sz="3600" dirty="0" smtClean="0"/>
              <a:t>Marcela Frazier (PI), </a:t>
            </a:r>
            <a:r>
              <a:rPr lang="en-US" sz="3600" dirty="0"/>
              <a:t>Sarah Lee, Katherine Weise  </a:t>
            </a:r>
            <a:r>
              <a:rPr lang="en-US" sz="3600" dirty="0" smtClean="0"/>
              <a:t>   </a:t>
            </a:r>
          </a:p>
          <a:p>
            <a:pPr marL="0" lvl="0" indent="0">
              <a:buNone/>
            </a:pPr>
            <a:r>
              <a:rPr lang="en-US" sz="3600" dirty="0"/>
              <a:t> </a:t>
            </a:r>
            <a:r>
              <a:rPr lang="en-US" sz="3600" dirty="0" smtClean="0"/>
              <a:t>                (</a:t>
            </a:r>
            <a:r>
              <a:rPr lang="en-US" sz="3600" dirty="0"/>
              <a:t>formerly Dr. Robert </a:t>
            </a:r>
            <a:r>
              <a:rPr lang="en-US" sz="3600" dirty="0" smtClean="0"/>
              <a:t>Rutstein, Dr. Wendy Marsh-Tootle)</a:t>
            </a:r>
            <a:endParaRPr lang="en-US" sz="3600" dirty="0"/>
          </a:p>
          <a:p>
            <a:pPr lvl="1"/>
            <a:r>
              <a:rPr lang="en-US" sz="2800" dirty="0" smtClean="0"/>
              <a:t>&gt;100 Pediatric OMD and OD</a:t>
            </a:r>
            <a:endParaRPr lang="en-US" sz="2800" dirty="0"/>
          </a:p>
          <a:p>
            <a:pPr lvl="1"/>
            <a:r>
              <a:rPr lang="en-US" sz="2800" dirty="0"/>
              <a:t>Executive Committee: Mayo, Duke, Johns Hopkins, SCCO, UABSO</a:t>
            </a:r>
          </a:p>
          <a:p>
            <a:pPr lvl="1"/>
            <a:r>
              <a:rPr lang="en-US" sz="2800" dirty="0"/>
              <a:t>EY011751 </a:t>
            </a:r>
            <a:r>
              <a:rPr lang="en-US" sz="2800" b="1" dirty="0"/>
              <a:t>(1997-present</a:t>
            </a:r>
            <a:r>
              <a:rPr lang="en-US" sz="2800" b="1" dirty="0" smtClean="0"/>
              <a:t>)</a:t>
            </a:r>
            <a:endParaRPr lang="en-US" sz="2800" dirty="0"/>
          </a:p>
          <a:p>
            <a:pPr lvl="0"/>
            <a:r>
              <a:rPr lang="en-US" sz="3600" b="1" dirty="0"/>
              <a:t>U10</a:t>
            </a:r>
            <a:r>
              <a:rPr lang="en-US" sz="3600" dirty="0"/>
              <a:t> – Dr. Wendy Marsh-Tootle (PI), Drs. Katherine Weise, Marcela Frazier, Lei Liu</a:t>
            </a:r>
          </a:p>
          <a:p>
            <a:pPr lvl="1"/>
            <a:r>
              <a:rPr lang="en-US" sz="2800" dirty="0"/>
              <a:t>Correction of Myopia Evaluation Trial+ (COMET): 118/133 (89%) retention at year 14</a:t>
            </a:r>
          </a:p>
          <a:p>
            <a:pPr lvl="1"/>
            <a:r>
              <a:rPr lang="en-US" sz="2800" dirty="0"/>
              <a:t>Multi-center Ocular Observations in Non-myopic Subjects (</a:t>
            </a:r>
            <a:r>
              <a:rPr lang="en-US" sz="2800" dirty="0" smtClean="0"/>
              <a:t>MOONS</a:t>
            </a:r>
            <a:r>
              <a:rPr lang="en-US" sz="2800" dirty="0"/>
              <a:t>)</a:t>
            </a:r>
          </a:p>
          <a:p>
            <a:pPr lvl="1"/>
            <a:r>
              <a:rPr lang="en-US" sz="2800" dirty="0"/>
              <a:t>EY11756, EY11754, EY11805, EY11752, EY11740, EY11755 </a:t>
            </a:r>
            <a:r>
              <a:rPr lang="en-US" sz="2800" b="1" dirty="0"/>
              <a:t>(1998-2013</a:t>
            </a:r>
            <a:r>
              <a:rPr lang="en-US" sz="2800" b="1" dirty="0" smtClean="0"/>
              <a:t>)</a:t>
            </a:r>
            <a:endParaRPr lang="en-US" sz="2800" dirty="0"/>
          </a:p>
          <a:p>
            <a:pPr lvl="0"/>
            <a:r>
              <a:rPr lang="en-US" sz="3600" b="1" dirty="0"/>
              <a:t>RO1</a:t>
            </a:r>
            <a:r>
              <a:rPr lang="en-US" sz="3600" dirty="0"/>
              <a:t> – Dr. Wendy Marsh-Tootle (with T. Walls, MD)</a:t>
            </a:r>
          </a:p>
          <a:p>
            <a:pPr lvl="1"/>
            <a:r>
              <a:rPr lang="en-US" sz="2800" dirty="0"/>
              <a:t>Multi-modal physician intervention to detect amblyopia</a:t>
            </a:r>
          </a:p>
          <a:p>
            <a:pPr lvl="1"/>
            <a:r>
              <a:rPr lang="en-US" sz="2800" dirty="0"/>
              <a:t>R01 EY015893 </a:t>
            </a:r>
            <a:r>
              <a:rPr lang="en-US" sz="2800" b="1" dirty="0"/>
              <a:t>(2005 to 2011</a:t>
            </a:r>
            <a:r>
              <a:rPr lang="en-US" sz="2800" b="1" dirty="0" smtClean="0"/>
              <a:t>)</a:t>
            </a:r>
            <a:endParaRPr lang="en-US" sz="2800" dirty="0"/>
          </a:p>
          <a:p>
            <a:pPr lvl="0"/>
            <a:r>
              <a:rPr lang="en-US" sz="3600" b="1" dirty="0"/>
              <a:t>U10 – </a:t>
            </a:r>
            <a:r>
              <a:rPr lang="en-US" sz="3600" dirty="0"/>
              <a:t>Dr. Kristine Hopkins (PI), Drs. Marcela Frazier, Katherine Weise</a:t>
            </a:r>
          </a:p>
          <a:p>
            <a:pPr lvl="1"/>
            <a:r>
              <a:rPr lang="en-US" sz="2800" dirty="0"/>
              <a:t>Convergence Insufficiency Treatment Trial </a:t>
            </a:r>
          </a:p>
          <a:p>
            <a:pPr lvl="1"/>
            <a:r>
              <a:rPr lang="en-US" sz="2800" dirty="0"/>
              <a:t>EY014659-02 </a:t>
            </a:r>
            <a:r>
              <a:rPr lang="en-US" sz="2800" b="1" dirty="0"/>
              <a:t>(2005-2011) </a:t>
            </a:r>
            <a:endParaRPr lang="en-US" sz="2800" dirty="0"/>
          </a:p>
          <a:p>
            <a:pPr lvl="0"/>
            <a:r>
              <a:rPr lang="en-US" sz="3600" b="1" dirty="0"/>
              <a:t>NIH Loan Repayment Program </a:t>
            </a:r>
            <a:r>
              <a:rPr lang="en-US" sz="3600" dirty="0"/>
              <a:t>(mentor-sponsored research X 0.50 FTE) </a:t>
            </a:r>
          </a:p>
          <a:p>
            <a:pPr lvl="1"/>
            <a:r>
              <a:rPr lang="en-US" sz="2800" dirty="0"/>
              <a:t>Dr. Wendy Marsh-Tootle, mentor</a:t>
            </a:r>
          </a:p>
          <a:p>
            <a:pPr lvl="2"/>
            <a:r>
              <a:rPr lang="en-US" sz="2800" dirty="0"/>
              <a:t>Dr. Marcela Frazier (2005-2009)</a:t>
            </a:r>
          </a:p>
          <a:p>
            <a:pPr lvl="2"/>
            <a:r>
              <a:rPr lang="en-US" sz="2800" dirty="0"/>
              <a:t>Dr. Katherine Weise (2003-2007)</a:t>
            </a:r>
          </a:p>
          <a:p>
            <a:pPr lvl="2"/>
            <a:r>
              <a:rPr lang="en-US" sz="2800" dirty="0"/>
              <a:t>Dr. Sarah Lee (2013-present)</a:t>
            </a:r>
          </a:p>
          <a:p>
            <a:pPr marL="0" indent="0">
              <a:buNone/>
            </a:pPr>
            <a:endParaRPr lang="en-US" sz="4800" dirty="0"/>
          </a:p>
          <a:p>
            <a:pPr marL="114300" indent="0">
              <a:buNone/>
            </a:pPr>
            <a:endParaRPr lang="en-US" dirty="0"/>
          </a:p>
        </p:txBody>
      </p:sp>
      <p:pic>
        <p:nvPicPr>
          <p:cNvPr id="4" name="Picture 3" descr="WMT 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33184" y="3271742"/>
            <a:ext cx="3416580" cy="2559137"/>
          </a:xfrm>
          <a:prstGeom prst="rect">
            <a:avLst/>
          </a:prstGeom>
        </p:spPr>
      </p:pic>
      <p:sp>
        <p:nvSpPr>
          <p:cNvPr id="5" name="Rectangle 4"/>
          <p:cNvSpPr/>
          <p:nvPr/>
        </p:nvSpPr>
        <p:spPr>
          <a:xfrm>
            <a:off x="4479667" y="3244334"/>
            <a:ext cx="1846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13662210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0" dirty="0"/>
              <a:t>Why the Eye in Concussion?</a:t>
            </a:r>
            <a:br>
              <a:rPr lang="en-US" sz="3600" b="0" dirty="0"/>
            </a:br>
            <a:r>
              <a:rPr lang="en-US" sz="3200" b="0" dirty="0" smtClean="0"/>
              <a:t>It courses Through the brain.</a:t>
            </a:r>
            <a:r>
              <a:rPr lang="en-US" sz="3600" dirty="0" smtClean="0"/>
              <a:t/>
            </a:r>
            <a:br>
              <a:rPr lang="en-US" sz="3600" dirty="0" smtClean="0"/>
            </a:br>
            <a:endParaRPr lang="en-US" sz="3600" dirty="0"/>
          </a:p>
        </p:txBody>
      </p:sp>
      <p:pic>
        <p:nvPicPr>
          <p:cNvPr id="4" name="Content Placeholder 3" descr="retinal ganglion axon central landings.jpg"/>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222000" y="1591656"/>
            <a:ext cx="6245599" cy="4332265"/>
          </a:xfrm>
        </p:spPr>
      </p:pic>
      <p:sp>
        <p:nvSpPr>
          <p:cNvPr id="5" name="Lightning Bolt 4"/>
          <p:cNvSpPr/>
          <p:nvPr/>
        </p:nvSpPr>
        <p:spPr>
          <a:xfrm rot="4754100">
            <a:off x="7392550" y="3193392"/>
            <a:ext cx="914400" cy="91440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ghtning Bolt 5"/>
          <p:cNvSpPr/>
          <p:nvPr/>
        </p:nvSpPr>
        <p:spPr>
          <a:xfrm rot="4754100">
            <a:off x="7544949" y="2124291"/>
            <a:ext cx="914400" cy="91440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ightning Bolt 6"/>
          <p:cNvSpPr/>
          <p:nvPr/>
        </p:nvSpPr>
        <p:spPr>
          <a:xfrm rot="4754100">
            <a:off x="7544950" y="4049542"/>
            <a:ext cx="914400" cy="91440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ightning Bolt 7"/>
          <p:cNvSpPr/>
          <p:nvPr/>
        </p:nvSpPr>
        <p:spPr>
          <a:xfrm rot="21245868">
            <a:off x="44592" y="3013201"/>
            <a:ext cx="914400" cy="91440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5545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Why the Eye?</a:t>
            </a:r>
            <a:r>
              <a:rPr lang="en-US" dirty="0" smtClean="0"/>
              <a:t/>
            </a:r>
            <a:br>
              <a:rPr lang="en-US" dirty="0" smtClean="0"/>
            </a:br>
            <a:endParaRPr lang="en-US" dirty="0"/>
          </a:p>
        </p:txBody>
      </p:sp>
      <p:sp>
        <p:nvSpPr>
          <p:cNvPr id="3" name="Content Placeholder 2"/>
          <p:cNvSpPr>
            <a:spLocks noGrp="1"/>
          </p:cNvSpPr>
          <p:nvPr>
            <p:ph idx="1"/>
          </p:nvPr>
        </p:nvSpPr>
        <p:spPr>
          <a:xfrm>
            <a:off x="228600" y="975252"/>
            <a:ext cx="8229600" cy="4455110"/>
          </a:xfrm>
        </p:spPr>
        <p:txBody>
          <a:bodyPr/>
          <a:lstStyle/>
          <a:p>
            <a:r>
              <a:rPr lang="en-US" dirty="0" smtClean="0"/>
              <a:t>Cranial Nerves</a:t>
            </a:r>
          </a:p>
          <a:p>
            <a:pPr lvl="1"/>
            <a:r>
              <a:rPr lang="en-US" sz="1800" dirty="0" smtClean="0"/>
              <a:t>I - Olfactory</a:t>
            </a:r>
          </a:p>
          <a:p>
            <a:pPr lvl="1"/>
            <a:r>
              <a:rPr lang="en-US" sz="1800" b="1" dirty="0" smtClean="0"/>
              <a:t>II - Optic</a:t>
            </a:r>
          </a:p>
          <a:p>
            <a:pPr lvl="1"/>
            <a:r>
              <a:rPr lang="en-US" sz="1800" b="1" dirty="0" smtClean="0"/>
              <a:t>III - </a:t>
            </a:r>
            <a:r>
              <a:rPr lang="en-US" sz="1800" b="1" dirty="0" err="1" smtClean="0"/>
              <a:t>Oculomotor</a:t>
            </a:r>
            <a:endParaRPr lang="en-US" sz="1800" b="1" dirty="0" smtClean="0"/>
          </a:p>
          <a:p>
            <a:pPr lvl="1"/>
            <a:r>
              <a:rPr lang="en-US" sz="1800" b="1" dirty="0" smtClean="0"/>
              <a:t>IV - Trochlear</a:t>
            </a:r>
          </a:p>
          <a:p>
            <a:pPr lvl="1"/>
            <a:r>
              <a:rPr lang="en-US" sz="1800" b="1" dirty="0" smtClean="0"/>
              <a:t>V - Trigeminal</a:t>
            </a:r>
          </a:p>
          <a:p>
            <a:pPr lvl="1"/>
            <a:r>
              <a:rPr lang="en-US" sz="1800" b="1" dirty="0" smtClean="0"/>
              <a:t>VI - </a:t>
            </a:r>
            <a:r>
              <a:rPr lang="en-US" sz="1800" b="1" dirty="0" err="1" smtClean="0"/>
              <a:t>Abducens</a:t>
            </a:r>
            <a:endParaRPr lang="en-US" sz="1800" b="1" dirty="0" smtClean="0"/>
          </a:p>
          <a:p>
            <a:pPr lvl="1"/>
            <a:r>
              <a:rPr lang="en-US" sz="1800" b="1" dirty="0" smtClean="0"/>
              <a:t>VII - Facial</a:t>
            </a:r>
          </a:p>
          <a:p>
            <a:pPr lvl="1"/>
            <a:r>
              <a:rPr lang="en-US" sz="1800" b="1" dirty="0" smtClean="0"/>
              <a:t>VIII - </a:t>
            </a:r>
            <a:r>
              <a:rPr lang="en-US" sz="1800" b="1" dirty="0" err="1" smtClean="0"/>
              <a:t>Vestibulocochlear</a:t>
            </a:r>
            <a:endParaRPr lang="en-US" sz="1800" b="1" dirty="0" smtClean="0"/>
          </a:p>
          <a:p>
            <a:pPr lvl="1"/>
            <a:r>
              <a:rPr lang="en-US" sz="1800" dirty="0" smtClean="0"/>
              <a:t>IX - Glossopharyngeal</a:t>
            </a:r>
          </a:p>
          <a:p>
            <a:pPr lvl="1"/>
            <a:r>
              <a:rPr lang="en-US" sz="1800" dirty="0" smtClean="0"/>
              <a:t>X - </a:t>
            </a:r>
            <a:r>
              <a:rPr lang="en-US" sz="1800" dirty="0" err="1" smtClean="0"/>
              <a:t>Vagus</a:t>
            </a:r>
            <a:endParaRPr lang="en-US" sz="1800" dirty="0" smtClean="0"/>
          </a:p>
          <a:p>
            <a:pPr lvl="1"/>
            <a:r>
              <a:rPr lang="en-US" sz="1800" dirty="0" smtClean="0"/>
              <a:t>XI - Accessory</a:t>
            </a:r>
          </a:p>
          <a:p>
            <a:pPr lvl="1"/>
            <a:r>
              <a:rPr lang="en-US" sz="1800" dirty="0" smtClean="0"/>
              <a:t>XII - Hypoglossal</a:t>
            </a:r>
            <a:endParaRPr lang="en-US" sz="1800" dirty="0"/>
          </a:p>
        </p:txBody>
      </p:sp>
      <p:pic>
        <p:nvPicPr>
          <p:cNvPr id="4" name="Picture 3" descr="cranial nerves 1 1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67347" y="266662"/>
            <a:ext cx="3175000" cy="3784600"/>
          </a:xfrm>
          <a:prstGeom prst="rect">
            <a:avLst/>
          </a:prstGeom>
        </p:spPr>
      </p:pic>
      <p:pic>
        <p:nvPicPr>
          <p:cNvPr id="5" name="Picture 4" descr="cranial nerv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42197" y="3270918"/>
            <a:ext cx="3048000" cy="3251200"/>
          </a:xfrm>
          <a:prstGeom prst="rect">
            <a:avLst/>
          </a:prstGeom>
        </p:spPr>
      </p:pic>
    </p:spTree>
    <p:extLst>
      <p:ext uri="{BB962C8B-B14F-4D97-AF65-F5344CB8AC3E}">
        <p14:creationId xmlns:p14="http://schemas.microsoft.com/office/powerpoint/2010/main" val="42262395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0" dirty="0">
                <a:latin typeface="Arial"/>
                <a:cs typeface="Arial"/>
              </a:rPr>
              <a:t>Why The Eye in Concussion? </a:t>
            </a:r>
            <a:endParaRPr lang="en-US" sz="3600" b="0" dirty="0"/>
          </a:p>
        </p:txBody>
      </p:sp>
      <p:sp>
        <p:nvSpPr>
          <p:cNvPr id="3" name="Content Placeholder 2"/>
          <p:cNvSpPr>
            <a:spLocks noGrp="1"/>
          </p:cNvSpPr>
          <p:nvPr>
            <p:ph idx="1"/>
          </p:nvPr>
        </p:nvSpPr>
        <p:spPr>
          <a:xfrm>
            <a:off x="457200" y="1589038"/>
            <a:ext cx="7620000" cy="4800600"/>
          </a:xfrm>
        </p:spPr>
        <p:txBody>
          <a:bodyPr>
            <a:normAutofit/>
          </a:bodyPr>
          <a:lstStyle/>
          <a:p>
            <a:r>
              <a:rPr lang="en-US" sz="2800" dirty="0" smtClean="0"/>
              <a:t>The Eye</a:t>
            </a:r>
          </a:p>
          <a:p>
            <a:pPr lvl="1"/>
            <a:r>
              <a:rPr lang="en-US" sz="2800" dirty="0" smtClean="0"/>
              <a:t>is built </a:t>
            </a:r>
            <a:r>
              <a:rPr lang="en-US" sz="2800" b="1" dirty="0" smtClean="0"/>
              <a:t>from</a:t>
            </a:r>
            <a:r>
              <a:rPr lang="en-US" sz="2800" dirty="0" smtClean="0"/>
              <a:t> the brain,</a:t>
            </a:r>
          </a:p>
          <a:p>
            <a:pPr lvl="1"/>
            <a:r>
              <a:rPr lang="en-US" sz="2800" dirty="0" smtClean="0"/>
              <a:t>is built </a:t>
            </a:r>
            <a:r>
              <a:rPr lang="en-US" sz="2800" b="1" dirty="0" smtClean="0"/>
              <a:t>like</a:t>
            </a:r>
            <a:r>
              <a:rPr lang="en-US" sz="2800" dirty="0" smtClean="0"/>
              <a:t> the brain,</a:t>
            </a:r>
          </a:p>
          <a:p>
            <a:pPr lvl="1"/>
            <a:r>
              <a:rPr lang="en-US" sz="2800" dirty="0" smtClean="0"/>
              <a:t>courses </a:t>
            </a:r>
            <a:r>
              <a:rPr lang="en-US" sz="2800" b="1" dirty="0" smtClean="0"/>
              <a:t>through</a:t>
            </a:r>
            <a:r>
              <a:rPr lang="en-US" sz="2800" dirty="0" smtClean="0"/>
              <a:t> the brain.</a:t>
            </a:r>
            <a:endParaRPr lang="en-US" sz="2800" dirty="0"/>
          </a:p>
        </p:txBody>
      </p:sp>
      <p:pic>
        <p:nvPicPr>
          <p:cNvPr id="11" name="Content Placeholder 3" descr="retinal ganglion axon central landings.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12913" y="3750235"/>
            <a:ext cx="3211339" cy="2227548"/>
          </a:xfrm>
          <a:prstGeom prst="rect">
            <a:avLst/>
          </a:prstGeom>
        </p:spPr>
      </p:pic>
    </p:spTree>
    <p:extLst>
      <p:ext uri="{BB962C8B-B14F-4D97-AF65-F5344CB8AC3E}">
        <p14:creationId xmlns:p14="http://schemas.microsoft.com/office/powerpoint/2010/main" val="9044338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Concussion and Vision</a:t>
            </a:r>
            <a:endParaRPr lang="en-US" dirty="0"/>
          </a:p>
        </p:txBody>
      </p:sp>
      <p:sp>
        <p:nvSpPr>
          <p:cNvPr id="3" name="Content Placeholder 2"/>
          <p:cNvSpPr>
            <a:spLocks noGrp="1"/>
          </p:cNvSpPr>
          <p:nvPr>
            <p:ph idx="1"/>
          </p:nvPr>
        </p:nvSpPr>
        <p:spPr/>
        <p:txBody>
          <a:bodyPr>
            <a:normAutofit/>
          </a:bodyPr>
          <a:lstStyle/>
          <a:p>
            <a:r>
              <a:rPr lang="en-US" dirty="0" smtClean="0"/>
              <a:t>Objective visual </a:t>
            </a:r>
            <a:r>
              <a:rPr lang="en-US" dirty="0" err="1" smtClean="0"/>
              <a:t>electrodiagnostic</a:t>
            </a:r>
            <a:r>
              <a:rPr lang="en-US" dirty="0" smtClean="0"/>
              <a:t> testing affected in concussion reported as early as </a:t>
            </a:r>
            <a:r>
              <a:rPr lang="en-US" b="1" dirty="0" smtClean="0"/>
              <a:t>1976.</a:t>
            </a:r>
          </a:p>
          <a:p>
            <a:pPr lvl="1"/>
            <a:r>
              <a:rPr lang="en-US" dirty="0" err="1" smtClean="0"/>
              <a:t>Feinsod</a:t>
            </a:r>
            <a:r>
              <a:rPr lang="en-US" dirty="0" smtClean="0"/>
              <a:t> M, 1976</a:t>
            </a:r>
          </a:p>
          <a:p>
            <a:pPr lvl="1"/>
            <a:r>
              <a:rPr lang="en-US" dirty="0" smtClean="0"/>
              <a:t>Freed S, 1997</a:t>
            </a:r>
          </a:p>
          <a:p>
            <a:pPr lvl="1"/>
            <a:endParaRPr lang="en-US" dirty="0" smtClean="0"/>
          </a:p>
          <a:p>
            <a:r>
              <a:rPr lang="en-US" dirty="0" smtClean="0"/>
              <a:t>Studies of standard </a:t>
            </a:r>
            <a:r>
              <a:rPr lang="en-US" b="1" dirty="0" smtClean="0"/>
              <a:t>clinical optometry testing </a:t>
            </a:r>
            <a:r>
              <a:rPr lang="en-US" dirty="0" smtClean="0"/>
              <a:t>between 1999-2017 repeatedly show </a:t>
            </a:r>
            <a:r>
              <a:rPr lang="en-US" b="1" dirty="0" smtClean="0"/>
              <a:t>vision issues related to concussion.</a:t>
            </a:r>
          </a:p>
          <a:p>
            <a:endParaRPr lang="en-US" dirty="0"/>
          </a:p>
        </p:txBody>
      </p:sp>
    </p:spTree>
    <p:extLst>
      <p:ext uri="{BB962C8B-B14F-4D97-AF65-F5344CB8AC3E}">
        <p14:creationId xmlns:p14="http://schemas.microsoft.com/office/powerpoint/2010/main" val="21870291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4"/>
          <p:cNvSpPr>
            <a:spLocks noGrp="1"/>
          </p:cNvSpPr>
          <p:nvPr>
            <p:ph type="title"/>
          </p:nvPr>
        </p:nvSpPr>
        <p:spPr>
          <a:xfrm>
            <a:off x="457200" y="158919"/>
            <a:ext cx="8327999" cy="1029368"/>
          </a:xfrm>
        </p:spPr>
        <p:txBody>
          <a:bodyPr>
            <a:noAutofit/>
          </a:bodyPr>
          <a:lstStyle/>
          <a:p>
            <a:r>
              <a:rPr lang="en-US" sz="2800" dirty="0" smtClean="0">
                <a:latin typeface="Arial" charset="0"/>
                <a:ea typeface="ＭＳ Ｐゴシック" charset="0"/>
                <a:cs typeface="ＭＳ Ｐゴシック" charset="0"/>
              </a:rPr>
              <a:t>Concussion and Vision in Children</a:t>
            </a:r>
            <a:br>
              <a:rPr lang="en-US" sz="2800" dirty="0" smtClean="0">
                <a:latin typeface="Arial" charset="0"/>
                <a:ea typeface="ＭＳ Ｐゴシック" charset="0"/>
                <a:cs typeface="ＭＳ Ｐゴシック" charset="0"/>
              </a:rPr>
            </a:br>
            <a:r>
              <a:rPr lang="en-US" sz="2800" dirty="0" smtClean="0">
                <a:latin typeface="Arial" charset="0"/>
                <a:ea typeface="ＭＳ Ｐゴシック" charset="0"/>
                <a:cs typeface="ＭＳ Ｐゴシック" charset="0"/>
              </a:rPr>
              <a:t>Prevalence Studies: Signs</a:t>
            </a:r>
            <a:endParaRPr lang="en-US" sz="2800" dirty="0">
              <a:latin typeface="Arial" charset="0"/>
              <a:ea typeface="ＭＳ Ｐゴシック" charset="0"/>
              <a:cs typeface="ＭＳ Ｐゴシック"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471011509"/>
              </p:ext>
            </p:extLst>
          </p:nvPr>
        </p:nvGraphicFramePr>
        <p:xfrm>
          <a:off x="457200" y="1467554"/>
          <a:ext cx="8104094" cy="4888796"/>
        </p:xfrm>
        <a:graphic>
          <a:graphicData uri="http://schemas.openxmlformats.org/drawingml/2006/table">
            <a:tbl>
              <a:tblPr firstRow="1" bandRow="1">
                <a:tableStyleId>{5C22544A-7EE6-4342-B048-85BDC9FD1C3A}</a:tableStyleId>
              </a:tblPr>
              <a:tblGrid>
                <a:gridCol w="1126244">
                  <a:extLst>
                    <a:ext uri="{9D8B030D-6E8A-4147-A177-3AD203B41FA5}">
                      <a16:colId xmlns:a16="http://schemas.microsoft.com/office/drawing/2014/main" val="20000"/>
                    </a:ext>
                  </a:extLst>
                </a:gridCol>
                <a:gridCol w="716683">
                  <a:extLst>
                    <a:ext uri="{9D8B030D-6E8A-4147-A177-3AD203B41FA5}">
                      <a16:colId xmlns:a16="http://schemas.microsoft.com/office/drawing/2014/main" val="20001"/>
                    </a:ext>
                  </a:extLst>
                </a:gridCol>
                <a:gridCol w="628344">
                  <a:extLst>
                    <a:ext uri="{9D8B030D-6E8A-4147-A177-3AD203B41FA5}">
                      <a16:colId xmlns:a16="http://schemas.microsoft.com/office/drawing/2014/main" val="20002"/>
                    </a:ext>
                  </a:extLst>
                </a:gridCol>
                <a:gridCol w="678796">
                  <a:extLst>
                    <a:ext uri="{9D8B030D-6E8A-4147-A177-3AD203B41FA5}">
                      <a16:colId xmlns:a16="http://schemas.microsoft.com/office/drawing/2014/main" val="20003"/>
                    </a:ext>
                  </a:extLst>
                </a:gridCol>
                <a:gridCol w="904968">
                  <a:extLst>
                    <a:ext uri="{9D8B030D-6E8A-4147-A177-3AD203B41FA5}">
                      <a16:colId xmlns:a16="http://schemas.microsoft.com/office/drawing/2014/main" val="20004"/>
                    </a:ext>
                  </a:extLst>
                </a:gridCol>
                <a:gridCol w="851647">
                  <a:extLst>
                    <a:ext uri="{9D8B030D-6E8A-4147-A177-3AD203B41FA5}">
                      <a16:colId xmlns:a16="http://schemas.microsoft.com/office/drawing/2014/main" val="20005"/>
                    </a:ext>
                  </a:extLst>
                </a:gridCol>
                <a:gridCol w="821765">
                  <a:extLst>
                    <a:ext uri="{9D8B030D-6E8A-4147-A177-3AD203B41FA5}">
                      <a16:colId xmlns:a16="http://schemas.microsoft.com/office/drawing/2014/main" val="20006"/>
                    </a:ext>
                  </a:extLst>
                </a:gridCol>
                <a:gridCol w="776941">
                  <a:extLst>
                    <a:ext uri="{9D8B030D-6E8A-4147-A177-3AD203B41FA5}">
                      <a16:colId xmlns:a16="http://schemas.microsoft.com/office/drawing/2014/main" val="20007"/>
                    </a:ext>
                  </a:extLst>
                </a:gridCol>
                <a:gridCol w="1598706">
                  <a:extLst>
                    <a:ext uri="{9D8B030D-6E8A-4147-A177-3AD203B41FA5}">
                      <a16:colId xmlns:a16="http://schemas.microsoft.com/office/drawing/2014/main" val="20008"/>
                    </a:ext>
                  </a:extLst>
                </a:gridCol>
              </a:tblGrid>
              <a:tr h="592326">
                <a:tc>
                  <a:txBody>
                    <a:bodyPr/>
                    <a:lstStyle/>
                    <a:p>
                      <a:pPr algn="ctr"/>
                      <a:r>
                        <a:rPr lang="en-US" sz="1400" dirty="0" smtClean="0"/>
                        <a:t>Study</a:t>
                      </a:r>
                      <a:endParaRPr lang="en-US" sz="1400" dirty="0"/>
                    </a:p>
                  </a:txBody>
                  <a:tcPr marL="91450" marR="91450" marT="45710" marB="45710"/>
                </a:tc>
                <a:tc>
                  <a:txBody>
                    <a:bodyPr/>
                    <a:lstStyle/>
                    <a:p>
                      <a:pPr algn="ctr"/>
                      <a:r>
                        <a:rPr lang="en-US" sz="1400" dirty="0" smtClean="0"/>
                        <a:t>N</a:t>
                      </a:r>
                      <a:endParaRPr lang="en-US" sz="1400" dirty="0"/>
                    </a:p>
                  </a:txBody>
                  <a:tcPr marL="91450" marR="91450" marT="45710" marB="45710"/>
                </a:tc>
                <a:tc>
                  <a:txBody>
                    <a:bodyPr/>
                    <a:lstStyle/>
                    <a:p>
                      <a:pPr algn="ctr"/>
                      <a:r>
                        <a:rPr lang="en-US" sz="1400" dirty="0" smtClean="0"/>
                        <a:t>Ave.</a:t>
                      </a:r>
                      <a:r>
                        <a:rPr lang="en-US" sz="1400" baseline="0" dirty="0" smtClean="0"/>
                        <a:t> age</a:t>
                      </a:r>
                      <a:endParaRPr lang="en-US" sz="1400" dirty="0"/>
                    </a:p>
                  </a:txBody>
                  <a:tcPr marL="91450" marR="91450" marT="45710" marB="45710"/>
                </a:tc>
                <a:tc>
                  <a:txBody>
                    <a:bodyPr/>
                    <a:lstStyle/>
                    <a:p>
                      <a:pPr algn="ctr"/>
                      <a:r>
                        <a:rPr lang="en-US" sz="1400" dirty="0" smtClean="0"/>
                        <a:t>Study </a:t>
                      </a:r>
                    </a:p>
                    <a:p>
                      <a:pPr algn="ctr"/>
                      <a:r>
                        <a:rPr lang="en-US" sz="1400" dirty="0" smtClean="0"/>
                        <a:t>Design</a:t>
                      </a:r>
                      <a:endParaRPr lang="en-US" sz="1400" dirty="0"/>
                    </a:p>
                  </a:txBody>
                  <a:tcPr marL="91450" marR="91450" marT="45710" marB="45710"/>
                </a:tc>
                <a:tc>
                  <a:txBody>
                    <a:bodyPr/>
                    <a:lstStyle/>
                    <a:p>
                      <a:pPr algn="ctr"/>
                      <a:r>
                        <a:rPr lang="en-US" sz="1400" dirty="0" err="1" smtClean="0"/>
                        <a:t>Conv</a:t>
                      </a:r>
                      <a:r>
                        <a:rPr lang="en-US" sz="1400" dirty="0" smtClean="0"/>
                        <a:t> </a:t>
                      </a:r>
                      <a:r>
                        <a:rPr lang="en-US" sz="1400" dirty="0" err="1" smtClean="0"/>
                        <a:t>Insuff</a:t>
                      </a:r>
                      <a:endParaRPr lang="en-US" sz="1400" dirty="0" smtClean="0"/>
                    </a:p>
                    <a:p>
                      <a:pPr algn="ctr"/>
                      <a:endParaRPr lang="en-US" sz="1400" dirty="0"/>
                    </a:p>
                  </a:txBody>
                  <a:tcPr marL="91450" marR="91450" marT="45710" marB="45710"/>
                </a:tc>
                <a:tc>
                  <a:txBody>
                    <a:bodyPr/>
                    <a:lstStyle/>
                    <a:p>
                      <a:pPr algn="ctr"/>
                      <a:r>
                        <a:rPr lang="en-US" sz="1400" dirty="0" err="1" smtClean="0"/>
                        <a:t>Accomm</a:t>
                      </a:r>
                      <a:endParaRPr lang="en-US" sz="1400" dirty="0" smtClean="0"/>
                    </a:p>
                    <a:p>
                      <a:pPr algn="ctr"/>
                      <a:r>
                        <a:rPr lang="en-US" sz="1400" dirty="0" smtClean="0"/>
                        <a:t> </a:t>
                      </a:r>
                      <a:r>
                        <a:rPr lang="en-US" sz="1400" dirty="0" err="1" smtClean="0"/>
                        <a:t>Insuff</a:t>
                      </a:r>
                      <a:endParaRPr lang="en-US" sz="1400" dirty="0"/>
                    </a:p>
                  </a:txBody>
                  <a:tcPr marL="91450" marR="91450" marT="45710" marB="45710"/>
                </a:tc>
                <a:tc>
                  <a:txBody>
                    <a:bodyPr/>
                    <a:lstStyle/>
                    <a:p>
                      <a:pPr algn="ctr"/>
                      <a:r>
                        <a:rPr lang="en-US" sz="1400" dirty="0" smtClean="0"/>
                        <a:t>Eye</a:t>
                      </a:r>
                    </a:p>
                    <a:p>
                      <a:pPr algn="ctr"/>
                      <a:r>
                        <a:rPr lang="en-US" sz="1400" dirty="0" smtClean="0"/>
                        <a:t>Tracking</a:t>
                      </a:r>
                      <a:endParaRPr lang="en-US" sz="1400" dirty="0"/>
                    </a:p>
                  </a:txBody>
                  <a:tcPr marL="91450" marR="91450" marT="45710" marB="45710"/>
                </a:tc>
                <a:tc>
                  <a:txBody>
                    <a:bodyPr/>
                    <a:lstStyle/>
                    <a:p>
                      <a:pPr algn="ctr"/>
                      <a:r>
                        <a:rPr lang="en-US" sz="1400" dirty="0" smtClean="0"/>
                        <a:t>Visual Field</a:t>
                      </a:r>
                      <a:endParaRPr lang="en-US" sz="1400" dirty="0"/>
                    </a:p>
                  </a:txBody>
                  <a:tcPr marL="91450" marR="91450" marT="45710" marB="45710"/>
                </a:tc>
                <a:tc>
                  <a:txBody>
                    <a:bodyPr/>
                    <a:lstStyle/>
                    <a:p>
                      <a:pPr algn="ctr"/>
                      <a:r>
                        <a:rPr lang="en-US" sz="1400" dirty="0" smtClean="0"/>
                        <a:t>Specialty if not </a:t>
                      </a:r>
                      <a:br>
                        <a:rPr lang="en-US" sz="1400" dirty="0" smtClean="0"/>
                      </a:br>
                      <a:r>
                        <a:rPr lang="en-US" sz="1400" dirty="0" smtClean="0"/>
                        <a:t>Eye Care</a:t>
                      </a:r>
                      <a:endParaRPr lang="en-US" sz="1400" dirty="0"/>
                    </a:p>
                  </a:txBody>
                  <a:tcPr marL="91450" marR="91450" marT="45710" marB="45710"/>
                </a:tc>
                <a:extLst>
                  <a:ext uri="{0D108BD9-81ED-4DB2-BD59-A6C34878D82A}">
                    <a16:rowId xmlns:a16="http://schemas.microsoft.com/office/drawing/2014/main" val="10000"/>
                  </a:ext>
                </a:extLst>
              </a:tr>
              <a:tr h="705596">
                <a:tc>
                  <a:txBody>
                    <a:bodyPr/>
                    <a:lstStyle/>
                    <a:p>
                      <a:pPr algn="ctr"/>
                      <a:r>
                        <a:rPr lang="en-US" sz="1400" b="1" dirty="0" smtClean="0">
                          <a:solidFill>
                            <a:schemeClr val="tx1"/>
                          </a:solidFill>
                        </a:rPr>
                        <a:t>Master</a:t>
                      </a:r>
                      <a:r>
                        <a:rPr lang="en-US" sz="1400" b="1" baseline="0" dirty="0" smtClean="0">
                          <a:solidFill>
                            <a:schemeClr val="tx1"/>
                          </a:solidFill>
                        </a:rPr>
                        <a:t> C</a:t>
                      </a:r>
                    </a:p>
                    <a:p>
                      <a:pPr algn="ctr"/>
                      <a:r>
                        <a:rPr lang="en-US" sz="1400" b="1" baseline="0" dirty="0" err="1" smtClean="0">
                          <a:solidFill>
                            <a:schemeClr val="tx1"/>
                          </a:solidFill>
                        </a:rPr>
                        <a:t>Scheiman</a:t>
                      </a:r>
                      <a:r>
                        <a:rPr lang="en-US" sz="1400" b="1" baseline="0" dirty="0" smtClean="0">
                          <a:solidFill>
                            <a:schemeClr val="tx1"/>
                          </a:solidFill>
                        </a:rPr>
                        <a:t> M</a:t>
                      </a:r>
                    </a:p>
                    <a:p>
                      <a:pPr algn="ctr"/>
                      <a:r>
                        <a:rPr lang="en-US" sz="1400" b="1" baseline="0" dirty="0" smtClean="0">
                          <a:solidFill>
                            <a:schemeClr val="tx1"/>
                          </a:solidFill>
                        </a:rPr>
                        <a:t>2016</a:t>
                      </a:r>
                      <a:endParaRPr lang="en-US" sz="1400" b="1" dirty="0">
                        <a:solidFill>
                          <a:schemeClr val="tx1"/>
                        </a:solidFill>
                      </a:endParaRPr>
                    </a:p>
                  </a:txBody>
                  <a:tcPr marL="91450" marR="91450" marT="45710" marB="45710"/>
                </a:tc>
                <a:tc>
                  <a:txBody>
                    <a:bodyPr/>
                    <a:lstStyle/>
                    <a:p>
                      <a:pPr algn="ctr"/>
                      <a:r>
                        <a:rPr lang="en-US" sz="1400" b="1" dirty="0" smtClean="0">
                          <a:solidFill>
                            <a:schemeClr val="tx1"/>
                          </a:solidFill>
                        </a:rPr>
                        <a:t>100</a:t>
                      </a:r>
                    </a:p>
                    <a:p>
                      <a:pPr algn="ctr"/>
                      <a:endParaRPr lang="en-US" sz="1400" b="1" dirty="0" smtClean="0">
                        <a:solidFill>
                          <a:schemeClr val="tx1"/>
                        </a:solidFill>
                      </a:endParaRPr>
                    </a:p>
                    <a:p>
                      <a:pPr algn="ctr"/>
                      <a:endParaRPr lang="en-US" sz="1400" b="1" dirty="0">
                        <a:solidFill>
                          <a:schemeClr val="tx1"/>
                        </a:solidFill>
                      </a:endParaRPr>
                    </a:p>
                  </a:txBody>
                  <a:tcPr marL="91450" marR="91450" marT="45710" marB="45710"/>
                </a:tc>
                <a:tc>
                  <a:txBody>
                    <a:bodyPr/>
                    <a:lstStyle/>
                    <a:p>
                      <a:pPr algn="ctr"/>
                      <a:r>
                        <a:rPr lang="en-US" sz="1400" b="1" dirty="0" smtClean="0">
                          <a:solidFill>
                            <a:schemeClr val="tx1"/>
                          </a:solidFill>
                        </a:rPr>
                        <a:t>14.5</a:t>
                      </a:r>
                      <a:endParaRPr lang="en-US" sz="1400" b="1" dirty="0">
                        <a:solidFill>
                          <a:schemeClr val="tx1"/>
                        </a:solidFill>
                      </a:endParaRPr>
                    </a:p>
                  </a:txBody>
                  <a:tcPr marL="91450" marR="91450" marT="45710" marB="45710"/>
                </a:tc>
                <a:tc>
                  <a:txBody>
                    <a:bodyPr/>
                    <a:lstStyle/>
                    <a:p>
                      <a:pPr algn="ctr"/>
                      <a:r>
                        <a:rPr lang="en-US" sz="1400" b="1" dirty="0" smtClean="0">
                          <a:solidFill>
                            <a:schemeClr val="tx1"/>
                          </a:solidFill>
                        </a:rPr>
                        <a:t>pro</a:t>
                      </a:r>
                      <a:endParaRPr lang="en-US" sz="1400" b="1" dirty="0">
                        <a:solidFill>
                          <a:schemeClr val="tx1"/>
                        </a:solidFill>
                      </a:endParaRPr>
                    </a:p>
                  </a:txBody>
                  <a:tcPr marL="91450" marR="91450" marT="45710" marB="45710"/>
                </a:tc>
                <a:tc>
                  <a:txBody>
                    <a:bodyPr/>
                    <a:lstStyle/>
                    <a:p>
                      <a:pPr algn="ctr"/>
                      <a:r>
                        <a:rPr lang="en-US" sz="1400" b="1" dirty="0" smtClean="0">
                          <a:solidFill>
                            <a:schemeClr val="tx1"/>
                          </a:solidFill>
                        </a:rPr>
                        <a:t>49%</a:t>
                      </a:r>
                    </a:p>
                  </a:txBody>
                  <a:tcPr marL="91450" marR="91450" marT="45710" marB="45710"/>
                </a:tc>
                <a:tc>
                  <a:txBody>
                    <a:bodyPr/>
                    <a:lstStyle/>
                    <a:p>
                      <a:pPr algn="ctr"/>
                      <a:r>
                        <a:rPr lang="en-US" sz="1400" b="1" dirty="0" smtClean="0">
                          <a:solidFill>
                            <a:schemeClr val="tx1"/>
                          </a:solidFill>
                        </a:rPr>
                        <a:t>51%</a:t>
                      </a:r>
                      <a:endParaRPr lang="en-US" sz="1400" b="1" dirty="0">
                        <a:solidFill>
                          <a:schemeClr val="tx1"/>
                        </a:solidFill>
                      </a:endParaRPr>
                    </a:p>
                  </a:txBody>
                  <a:tcPr marL="91450" marR="91450" marT="45710" marB="45710"/>
                </a:tc>
                <a:tc>
                  <a:txBody>
                    <a:bodyPr/>
                    <a:lstStyle/>
                    <a:p>
                      <a:pPr algn="ctr"/>
                      <a:r>
                        <a:rPr lang="en-US" sz="1400" b="1" dirty="0" smtClean="0">
                          <a:solidFill>
                            <a:schemeClr val="tx1"/>
                          </a:solidFill>
                        </a:rPr>
                        <a:t>29%</a:t>
                      </a:r>
                      <a:endParaRPr lang="en-US" sz="1400" b="1"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extLst>
                  <a:ext uri="{0D108BD9-81ED-4DB2-BD59-A6C34878D82A}">
                    <a16:rowId xmlns:a16="http://schemas.microsoft.com/office/drawing/2014/main" val="10001"/>
                  </a:ext>
                </a:extLst>
              </a:tr>
              <a:tr h="538573">
                <a:tc>
                  <a:txBody>
                    <a:bodyPr/>
                    <a:lstStyle/>
                    <a:p>
                      <a:pPr algn="ctr"/>
                      <a:r>
                        <a:rPr lang="en-US" sz="1400" b="1" dirty="0" smtClean="0">
                          <a:solidFill>
                            <a:schemeClr val="tx1"/>
                          </a:solidFill>
                        </a:rPr>
                        <a:t>Pearce KL</a:t>
                      </a:r>
                    </a:p>
                    <a:p>
                      <a:pPr algn="ctr"/>
                      <a:r>
                        <a:rPr lang="en-US" sz="1400" b="1" dirty="0" smtClean="0">
                          <a:solidFill>
                            <a:schemeClr val="tx1"/>
                          </a:solidFill>
                        </a:rPr>
                        <a:t>2015</a:t>
                      </a:r>
                    </a:p>
                  </a:txBody>
                  <a:tcPr marL="91450" marR="91450" marT="45710" marB="45710"/>
                </a:tc>
                <a:tc>
                  <a:txBody>
                    <a:bodyPr/>
                    <a:lstStyle/>
                    <a:p>
                      <a:pPr algn="ctr"/>
                      <a:r>
                        <a:rPr lang="en-US" sz="1400" b="1" dirty="0" smtClean="0">
                          <a:solidFill>
                            <a:schemeClr val="tx1"/>
                          </a:solidFill>
                        </a:rPr>
                        <a:t>78</a:t>
                      </a:r>
                    </a:p>
                    <a:p>
                      <a:pPr algn="ctr"/>
                      <a:endParaRPr lang="en-US" sz="1400" b="1" dirty="0">
                        <a:solidFill>
                          <a:schemeClr val="tx1"/>
                        </a:solidFill>
                      </a:endParaRPr>
                    </a:p>
                  </a:txBody>
                  <a:tcPr marL="91450" marR="91450" marT="45710" marB="45710"/>
                </a:tc>
                <a:tc>
                  <a:txBody>
                    <a:bodyPr/>
                    <a:lstStyle/>
                    <a:p>
                      <a:pPr algn="ctr"/>
                      <a:r>
                        <a:rPr lang="en-US" sz="1400" b="1" dirty="0" smtClean="0">
                          <a:solidFill>
                            <a:schemeClr val="tx1"/>
                          </a:solidFill>
                        </a:rPr>
                        <a:t>14 </a:t>
                      </a:r>
                    </a:p>
                    <a:p>
                      <a:pPr algn="ctr"/>
                      <a:endParaRPr lang="en-US" sz="1400" b="1" dirty="0">
                        <a:solidFill>
                          <a:schemeClr val="tx1"/>
                        </a:solidFill>
                      </a:endParaRPr>
                    </a:p>
                  </a:txBody>
                  <a:tcPr marL="91450" marR="91450" marT="45710" marB="45710"/>
                </a:tc>
                <a:tc>
                  <a:txBody>
                    <a:bodyPr/>
                    <a:lstStyle/>
                    <a:p>
                      <a:pPr algn="ctr"/>
                      <a:r>
                        <a:rPr lang="en-US" sz="1400" b="1" dirty="0" smtClean="0">
                          <a:solidFill>
                            <a:schemeClr val="tx1"/>
                          </a:solidFill>
                        </a:rPr>
                        <a:t>pro</a:t>
                      </a:r>
                      <a:r>
                        <a:rPr lang="en-US" sz="1400" b="1" baseline="0" dirty="0" smtClean="0">
                          <a:solidFill>
                            <a:schemeClr val="tx1"/>
                          </a:solidFill>
                        </a:rPr>
                        <a:t> </a:t>
                      </a:r>
                      <a:endParaRPr lang="en-US" sz="1400" b="1" dirty="0">
                        <a:solidFill>
                          <a:schemeClr val="tx1"/>
                        </a:solidFill>
                      </a:endParaRPr>
                    </a:p>
                  </a:txBody>
                  <a:tcPr marL="91450" marR="91450" marT="45710" marB="45710"/>
                </a:tc>
                <a:tc>
                  <a:txBody>
                    <a:bodyPr/>
                    <a:lstStyle/>
                    <a:p>
                      <a:pPr algn="ctr"/>
                      <a:r>
                        <a:rPr lang="en-US" sz="1400" b="1" dirty="0" smtClean="0">
                          <a:solidFill>
                            <a:schemeClr val="tx1"/>
                          </a:solidFill>
                        </a:rPr>
                        <a:t>42%</a:t>
                      </a:r>
                      <a:endParaRPr lang="en-US" sz="1400" b="1" dirty="0">
                        <a:solidFill>
                          <a:schemeClr val="tx1"/>
                        </a:solidFill>
                      </a:endParaRPr>
                    </a:p>
                  </a:txBody>
                  <a:tcPr marL="91450" marR="91450" marT="45710" marB="45710"/>
                </a:tc>
                <a:tc>
                  <a:txBody>
                    <a:bodyPr/>
                    <a:lstStyle/>
                    <a:p>
                      <a:pPr algn="ctr"/>
                      <a:endParaRPr lang="en-US" sz="1400" b="1" dirty="0">
                        <a:solidFill>
                          <a:schemeClr val="tx1"/>
                        </a:solidFill>
                      </a:endParaRPr>
                    </a:p>
                  </a:txBody>
                  <a:tcPr marL="91450" marR="91450" marT="45710" marB="45710"/>
                </a:tc>
                <a:tc>
                  <a:txBody>
                    <a:bodyPr/>
                    <a:lstStyle/>
                    <a:p>
                      <a:pPr algn="ctr"/>
                      <a:endParaRPr lang="en-US" sz="1400" b="1"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Ortho</a:t>
                      </a:r>
                      <a:endParaRPr lang="en-US" sz="1400" dirty="0">
                        <a:solidFill>
                          <a:schemeClr val="tx1"/>
                        </a:solidFill>
                      </a:endParaRPr>
                    </a:p>
                  </a:txBody>
                  <a:tcPr marL="91450" marR="91450" marT="45710" marB="45710"/>
                </a:tc>
                <a:extLst>
                  <a:ext uri="{0D108BD9-81ED-4DB2-BD59-A6C34878D82A}">
                    <a16:rowId xmlns:a16="http://schemas.microsoft.com/office/drawing/2014/main" val="10002"/>
                  </a:ext>
                </a:extLst>
              </a:tr>
              <a:tr h="501757">
                <a:tc>
                  <a:txBody>
                    <a:bodyPr/>
                    <a:lstStyle/>
                    <a:p>
                      <a:pPr algn="ctr"/>
                      <a:r>
                        <a:rPr lang="en-US" sz="1400" dirty="0" err="1" smtClean="0">
                          <a:solidFill>
                            <a:schemeClr val="tx1"/>
                          </a:solidFill>
                        </a:rPr>
                        <a:t>Stelmack</a:t>
                      </a:r>
                      <a:r>
                        <a:rPr lang="en-US" sz="1400" dirty="0" smtClean="0">
                          <a:solidFill>
                            <a:schemeClr val="tx1"/>
                          </a:solidFill>
                        </a:rPr>
                        <a:t> 2009</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103</a:t>
                      </a:r>
                      <a:endParaRPr lang="en-US" sz="1400"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retro</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28%</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47%</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6%</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14%</a:t>
                      </a:r>
                      <a:endParaRPr lang="en-US" sz="1400"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extLst>
                  <a:ext uri="{0D108BD9-81ED-4DB2-BD59-A6C34878D82A}">
                    <a16:rowId xmlns:a16="http://schemas.microsoft.com/office/drawing/2014/main" val="10003"/>
                  </a:ext>
                </a:extLst>
              </a:tr>
              <a:tr h="592216">
                <a:tc>
                  <a:txBody>
                    <a:bodyPr/>
                    <a:lstStyle/>
                    <a:p>
                      <a:pPr algn="ctr"/>
                      <a:r>
                        <a:rPr lang="en-US" sz="1400" dirty="0" err="1" smtClean="0">
                          <a:solidFill>
                            <a:schemeClr val="tx1"/>
                          </a:solidFill>
                        </a:rPr>
                        <a:t>Brahm</a:t>
                      </a:r>
                      <a:r>
                        <a:rPr lang="en-US" sz="1400" dirty="0" smtClean="0">
                          <a:solidFill>
                            <a:schemeClr val="tx1"/>
                          </a:solidFill>
                        </a:rPr>
                        <a:t> 2009</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191</a:t>
                      </a:r>
                      <a:endParaRPr lang="en-US" sz="1400"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retro</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42%</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42%</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33%</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32%</a:t>
                      </a:r>
                      <a:endParaRPr lang="en-US" sz="1400"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extLst>
                  <a:ext uri="{0D108BD9-81ED-4DB2-BD59-A6C34878D82A}">
                    <a16:rowId xmlns:a16="http://schemas.microsoft.com/office/drawing/2014/main" val="10004"/>
                  </a:ext>
                </a:extLst>
              </a:tr>
              <a:tr h="592216">
                <a:tc>
                  <a:txBody>
                    <a:bodyPr/>
                    <a:lstStyle/>
                    <a:p>
                      <a:pPr algn="ctr"/>
                      <a:r>
                        <a:rPr lang="en-US" sz="1400" dirty="0" smtClean="0">
                          <a:solidFill>
                            <a:schemeClr val="tx1"/>
                          </a:solidFill>
                        </a:rPr>
                        <a:t>Goodrich</a:t>
                      </a:r>
                      <a:r>
                        <a:rPr lang="en-US" sz="1400" baseline="0" dirty="0" smtClean="0">
                          <a:solidFill>
                            <a:schemeClr val="tx1"/>
                          </a:solidFill>
                        </a:rPr>
                        <a:t> 2007</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50</a:t>
                      </a:r>
                      <a:endParaRPr lang="en-US" sz="1400"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retro</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30%</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22%</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20%</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21%</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Psychology</a:t>
                      </a:r>
                      <a:endParaRPr lang="en-US" sz="1400" dirty="0">
                        <a:solidFill>
                          <a:schemeClr val="tx1"/>
                        </a:solidFill>
                      </a:endParaRPr>
                    </a:p>
                  </a:txBody>
                  <a:tcPr marL="91450" marR="91450" marT="45710" marB="45710"/>
                </a:tc>
                <a:extLst>
                  <a:ext uri="{0D108BD9-81ED-4DB2-BD59-A6C34878D82A}">
                    <a16:rowId xmlns:a16="http://schemas.microsoft.com/office/drawing/2014/main" val="10005"/>
                  </a:ext>
                </a:extLst>
              </a:tr>
              <a:tr h="592326">
                <a:tc>
                  <a:txBody>
                    <a:bodyPr/>
                    <a:lstStyle/>
                    <a:p>
                      <a:pPr algn="ctr"/>
                      <a:r>
                        <a:rPr lang="en-US" sz="1400" dirty="0" smtClean="0">
                          <a:solidFill>
                            <a:schemeClr val="tx1"/>
                          </a:solidFill>
                        </a:rPr>
                        <a:t>Suchoff</a:t>
                      </a:r>
                    </a:p>
                    <a:p>
                      <a:pPr algn="ctr"/>
                      <a:r>
                        <a:rPr lang="en-US" sz="1400" dirty="0" smtClean="0">
                          <a:solidFill>
                            <a:schemeClr val="tx1"/>
                          </a:solidFill>
                        </a:rPr>
                        <a:t>1999</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62</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19-70</a:t>
                      </a:r>
                      <a:endParaRPr lang="en-US" sz="1400"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42%</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10%</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40%</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32%</a:t>
                      </a:r>
                      <a:endParaRPr lang="en-US" sz="1400"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extLst>
                  <a:ext uri="{0D108BD9-81ED-4DB2-BD59-A6C34878D82A}">
                    <a16:rowId xmlns:a16="http://schemas.microsoft.com/office/drawing/2014/main" val="10006"/>
                  </a:ext>
                </a:extLst>
              </a:tr>
              <a:tr h="592326">
                <a:tc>
                  <a:txBody>
                    <a:bodyPr/>
                    <a:lstStyle/>
                    <a:p>
                      <a:pPr algn="ctr"/>
                      <a:r>
                        <a:rPr lang="en-US" sz="1400" b="1" dirty="0" smtClean="0">
                          <a:solidFill>
                            <a:schemeClr val="tx1"/>
                          </a:solidFill>
                        </a:rPr>
                        <a:t>Normal population </a:t>
                      </a:r>
                      <a:endParaRPr lang="en-US" sz="1400" b="1"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tc>
                  <a:txBody>
                    <a:bodyPr/>
                    <a:lstStyle/>
                    <a:p>
                      <a:pPr algn="ctr"/>
                      <a:endParaRPr lang="en-US" sz="1400" b="1" dirty="0">
                        <a:solidFill>
                          <a:schemeClr val="tx1"/>
                        </a:solidFill>
                      </a:endParaRPr>
                    </a:p>
                  </a:txBody>
                  <a:tcPr marL="91450" marR="91450" marT="45710" marB="45710"/>
                </a:tc>
                <a:tc>
                  <a:txBody>
                    <a:bodyPr/>
                    <a:lstStyle/>
                    <a:p>
                      <a:pPr algn="ctr"/>
                      <a:endParaRPr lang="en-US" sz="1400" b="1" dirty="0">
                        <a:solidFill>
                          <a:schemeClr val="tx1"/>
                        </a:solidFill>
                      </a:endParaRPr>
                    </a:p>
                  </a:txBody>
                  <a:tcPr marL="91450" marR="91450" marT="45710" marB="45710"/>
                </a:tc>
                <a:tc>
                  <a:txBody>
                    <a:bodyPr/>
                    <a:lstStyle/>
                    <a:p>
                      <a:pPr algn="ctr"/>
                      <a:r>
                        <a:rPr lang="en-US" sz="1400" b="1" dirty="0" smtClean="0">
                          <a:solidFill>
                            <a:schemeClr val="tx1"/>
                          </a:solidFill>
                        </a:rPr>
                        <a:t>BV =</a:t>
                      </a:r>
                      <a:r>
                        <a:rPr lang="en-US" sz="1400" b="1" baseline="0" dirty="0" smtClean="0">
                          <a:solidFill>
                            <a:schemeClr val="tx1"/>
                          </a:solidFill>
                        </a:rPr>
                        <a:t> 5%</a:t>
                      </a:r>
                      <a:endParaRPr lang="en-US" sz="1400" b="1" dirty="0">
                        <a:solidFill>
                          <a:schemeClr val="tx1"/>
                        </a:solidFill>
                      </a:endParaRPr>
                    </a:p>
                  </a:txBody>
                  <a:tcPr marL="91450" marR="91450" marT="45710" marB="45710"/>
                </a:tc>
                <a:tc>
                  <a:txBody>
                    <a:bodyPr/>
                    <a:lstStyle/>
                    <a:p>
                      <a:pPr algn="ctr"/>
                      <a:r>
                        <a:rPr lang="en-US" sz="1400" b="1" dirty="0" smtClean="0">
                          <a:solidFill>
                            <a:schemeClr val="tx1"/>
                          </a:solidFill>
                        </a:rPr>
                        <a:t>3%</a:t>
                      </a:r>
                      <a:endParaRPr lang="en-US" sz="1400" b="1" dirty="0">
                        <a:solidFill>
                          <a:schemeClr val="tx1"/>
                        </a:solidFill>
                      </a:endParaRPr>
                    </a:p>
                  </a:txBody>
                  <a:tcPr marL="91450" marR="91450" marT="45710" marB="45710"/>
                </a:tc>
                <a:tc>
                  <a:txBody>
                    <a:bodyPr/>
                    <a:lstStyle/>
                    <a:p>
                      <a:pPr algn="ctr"/>
                      <a:r>
                        <a:rPr lang="en-US" sz="1400" b="1" dirty="0" smtClean="0">
                          <a:solidFill>
                            <a:schemeClr val="tx1"/>
                          </a:solidFill>
                        </a:rPr>
                        <a:t>2%</a:t>
                      </a:r>
                      <a:endParaRPr lang="en-US" sz="1400" b="1"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extLst>
                  <a:ext uri="{0D108BD9-81ED-4DB2-BD59-A6C34878D82A}">
                    <a16:rowId xmlns:a16="http://schemas.microsoft.com/office/drawing/2014/main" val="10007"/>
                  </a:ext>
                </a:extLst>
              </a:tr>
            </a:tbl>
          </a:graphicData>
        </a:graphic>
      </p:graphicFrame>
      <p:sp>
        <p:nvSpPr>
          <p:cNvPr id="81966" name="Slide Number Placeholder 3"/>
          <p:cNvSpPr>
            <a:spLocks noGrp="1"/>
          </p:cNvSpPr>
          <p:nvPr>
            <p:ph type="sldNum" sz="quarter" idx="4294967295"/>
          </p:nvPr>
        </p:nvSpPr>
        <p:spPr bwMode="auto">
          <a:xfrm>
            <a:off x="4191000" y="6356350"/>
            <a:ext cx="762000" cy="27146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4E5A75-6E53-1144-9CE2-4A2F45253093}" type="slidenum">
              <a:rPr lang="en-US" sz="1200">
                <a:solidFill>
                  <a:srgbClr val="B0BCC1"/>
                </a:solidFill>
                <a:latin typeface="Calisto MT" charset="0"/>
              </a:rPr>
              <a:pPr eaLnBrk="1" hangingPunct="1"/>
              <a:t>24</a:t>
            </a:fld>
            <a:endParaRPr lang="en-US" sz="1200">
              <a:solidFill>
                <a:srgbClr val="B0BCC1"/>
              </a:solidFill>
              <a:latin typeface="Calisto MT" charset="0"/>
            </a:endParaRPr>
          </a:p>
        </p:txBody>
      </p:sp>
    </p:spTree>
    <p:extLst>
      <p:ext uri="{BB962C8B-B14F-4D97-AF65-F5344CB8AC3E}">
        <p14:creationId xmlns:p14="http://schemas.microsoft.com/office/powerpoint/2010/main" val="1847977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344"/>
            <a:ext cx="8229600" cy="1133590"/>
          </a:xfrm>
        </p:spPr>
        <p:txBody>
          <a:bodyPr/>
          <a:lstStyle/>
          <a:p>
            <a:r>
              <a:rPr lang="en-US" sz="3200" dirty="0"/>
              <a:t>Vision rarely mentioned in </a:t>
            </a:r>
            <a:r>
              <a:rPr lang="en-US" sz="3200" dirty="0" smtClean="0"/>
              <a:t/>
            </a:r>
            <a:br>
              <a:rPr lang="en-US" sz="3200" dirty="0" smtClean="0"/>
            </a:br>
            <a:r>
              <a:rPr lang="en-US" sz="3200" dirty="0" smtClean="0"/>
              <a:t>Concussion Position Statements</a:t>
            </a:r>
            <a:r>
              <a:rPr lang="en-US" sz="3200" dirty="0"/>
              <a:t/>
            </a:r>
            <a:br>
              <a:rPr lang="en-US" sz="3200" dirty="0"/>
            </a:br>
            <a:endParaRPr lang="en-US" dirty="0"/>
          </a:p>
        </p:txBody>
      </p:sp>
      <p:sp>
        <p:nvSpPr>
          <p:cNvPr id="3" name="Content Placeholder 2"/>
          <p:cNvSpPr>
            <a:spLocks noGrp="1"/>
          </p:cNvSpPr>
          <p:nvPr>
            <p:ph idx="1"/>
          </p:nvPr>
        </p:nvSpPr>
        <p:spPr>
          <a:xfrm>
            <a:off x="457200" y="1342986"/>
            <a:ext cx="8229600" cy="4558860"/>
          </a:xfrm>
        </p:spPr>
        <p:txBody>
          <a:bodyPr/>
          <a:lstStyle/>
          <a:p>
            <a:r>
              <a:rPr lang="en-US" sz="1200" u="sng" dirty="0">
                <a:hlinkClick r:id="rId2"/>
              </a:rPr>
              <a:t>Consensus statement on </a:t>
            </a:r>
            <a:r>
              <a:rPr lang="en-US" sz="1200" b="1" u="sng" dirty="0">
                <a:hlinkClick r:id="rId2"/>
              </a:rPr>
              <a:t>concussion</a:t>
            </a:r>
            <a:r>
              <a:rPr lang="en-US" sz="1200" u="sng" dirty="0">
                <a:hlinkClick r:id="rId2"/>
              </a:rPr>
              <a:t> in sport: the 4th International Conference on </a:t>
            </a:r>
            <a:r>
              <a:rPr lang="en-US" sz="1200" b="1" u="sng" dirty="0">
                <a:hlinkClick r:id="rId2"/>
              </a:rPr>
              <a:t>Concussion</a:t>
            </a:r>
            <a:r>
              <a:rPr lang="en-US" sz="1200" u="sng" dirty="0">
                <a:hlinkClick r:id="rId2"/>
              </a:rPr>
              <a:t> in Sport</a:t>
            </a:r>
            <a:r>
              <a:rPr lang="en-US" sz="1200" b="1" u="sng" dirty="0">
                <a:hlinkClick r:id="rId2"/>
              </a:rPr>
              <a:t>, Zurich</a:t>
            </a:r>
            <a:r>
              <a:rPr lang="en-US" sz="1200" u="sng" dirty="0">
                <a:hlinkClick r:id="rId2"/>
              </a:rPr>
              <a:t>, November 2012.</a:t>
            </a:r>
            <a:endParaRPr lang="en-US" sz="1200" dirty="0"/>
          </a:p>
          <a:p>
            <a:pPr lvl="1"/>
            <a:r>
              <a:rPr lang="en-US" sz="1200" b="1" dirty="0" err="1"/>
              <a:t>McCrory</a:t>
            </a:r>
            <a:r>
              <a:rPr lang="en-US" sz="1200" b="1" dirty="0"/>
              <a:t> P</a:t>
            </a:r>
            <a:r>
              <a:rPr lang="en-US" sz="1200" dirty="0"/>
              <a:t>, </a:t>
            </a:r>
            <a:r>
              <a:rPr lang="en-US" sz="1200" dirty="0" err="1"/>
              <a:t>Meeuwisse</a:t>
            </a:r>
            <a:r>
              <a:rPr lang="en-US" sz="1200" dirty="0"/>
              <a:t> WH, </a:t>
            </a:r>
            <a:r>
              <a:rPr lang="en-US" sz="1200" dirty="0" err="1"/>
              <a:t>Aubry</a:t>
            </a:r>
            <a:r>
              <a:rPr lang="en-US" sz="1200" dirty="0"/>
              <a:t> M, Cantu RC, </a:t>
            </a:r>
            <a:r>
              <a:rPr lang="en-US" sz="1200" dirty="0" err="1"/>
              <a:t>Dvořák</a:t>
            </a:r>
            <a:r>
              <a:rPr lang="en-US" sz="1200" dirty="0"/>
              <a:t> J, </a:t>
            </a:r>
            <a:r>
              <a:rPr lang="en-US" sz="1200" dirty="0" err="1"/>
              <a:t>Echemendia</a:t>
            </a:r>
            <a:r>
              <a:rPr lang="en-US" sz="1200" dirty="0"/>
              <a:t> RJ, </a:t>
            </a:r>
            <a:r>
              <a:rPr lang="en-US" sz="1200" dirty="0" err="1"/>
              <a:t>Engebretsen</a:t>
            </a:r>
            <a:r>
              <a:rPr lang="en-US" sz="1200" dirty="0"/>
              <a:t> L, Johnston K, </a:t>
            </a:r>
            <a:r>
              <a:rPr lang="en-US" sz="1200" dirty="0" err="1"/>
              <a:t>Kutcher</a:t>
            </a:r>
            <a:r>
              <a:rPr lang="en-US" sz="1200" dirty="0"/>
              <a:t> JS, </a:t>
            </a:r>
            <a:r>
              <a:rPr lang="en-US" sz="1200" dirty="0" err="1"/>
              <a:t>Raftery</a:t>
            </a:r>
            <a:r>
              <a:rPr lang="en-US" sz="1200" dirty="0"/>
              <a:t> M, Sills A, Benson BW, Davis GA, </a:t>
            </a:r>
            <a:r>
              <a:rPr lang="en-US" sz="1200" dirty="0" err="1"/>
              <a:t>Ellenbogen</a:t>
            </a:r>
            <a:r>
              <a:rPr lang="en-US" sz="1200" dirty="0"/>
              <a:t> R, </a:t>
            </a:r>
            <a:r>
              <a:rPr lang="en-US" sz="1200" dirty="0" err="1"/>
              <a:t>Guskiewicz</a:t>
            </a:r>
            <a:r>
              <a:rPr lang="en-US" sz="1200" dirty="0"/>
              <a:t> KM, Herring SA, Iverson GL, Jordan BD, </a:t>
            </a:r>
            <a:r>
              <a:rPr lang="en-US" sz="1200" dirty="0" err="1"/>
              <a:t>Kissick</a:t>
            </a:r>
            <a:r>
              <a:rPr lang="en-US" sz="1200" dirty="0"/>
              <a:t> J, McCrea M, McIntosh AS, </a:t>
            </a:r>
            <a:r>
              <a:rPr lang="en-US" sz="1200" dirty="0" err="1"/>
              <a:t>Maddocks</a:t>
            </a:r>
            <a:r>
              <a:rPr lang="en-US" sz="1200" dirty="0"/>
              <a:t> D, </a:t>
            </a:r>
            <a:r>
              <a:rPr lang="en-US" sz="1200" dirty="0" err="1"/>
              <a:t>Makdissi</a:t>
            </a:r>
            <a:r>
              <a:rPr lang="en-US" sz="1200" dirty="0"/>
              <a:t> M, Purcell L, </a:t>
            </a:r>
            <a:r>
              <a:rPr lang="en-US" sz="1200" dirty="0" err="1"/>
              <a:t>Putukian</a:t>
            </a:r>
            <a:r>
              <a:rPr lang="en-US" sz="1200" dirty="0"/>
              <a:t> M, Schneider K, </a:t>
            </a:r>
            <a:r>
              <a:rPr lang="en-US" sz="1200" dirty="0" err="1"/>
              <a:t>Tator</a:t>
            </a:r>
            <a:r>
              <a:rPr lang="en-US" sz="1200" dirty="0"/>
              <a:t> CH, Turner M.</a:t>
            </a:r>
          </a:p>
          <a:p>
            <a:pPr lvl="1"/>
            <a:r>
              <a:rPr lang="en-US" sz="1200" dirty="0"/>
              <a:t>J </a:t>
            </a:r>
            <a:r>
              <a:rPr lang="en-US" sz="1200" dirty="0" err="1"/>
              <a:t>Athl</a:t>
            </a:r>
            <a:r>
              <a:rPr lang="en-US" sz="1200" dirty="0"/>
              <a:t> Train. 2013 Jul-Aug;48(4):554-75.</a:t>
            </a:r>
          </a:p>
          <a:p>
            <a:pPr lvl="1"/>
            <a:r>
              <a:rPr lang="en-US" sz="1200" i="1" dirty="0" smtClean="0"/>
              <a:t>Future study necessary: KD and reaction time</a:t>
            </a:r>
          </a:p>
          <a:p>
            <a:r>
              <a:rPr lang="en-US" sz="1200" u="sng" dirty="0">
                <a:hlinkClick r:id="rId3"/>
              </a:rPr>
              <a:t>Sport-related concussion: Evaluation and management</a:t>
            </a:r>
            <a:endParaRPr lang="en-US" sz="1200" dirty="0"/>
          </a:p>
          <a:p>
            <a:pPr lvl="1"/>
            <a:r>
              <a:rPr lang="en-US" sz="1200" dirty="0"/>
              <a:t>Laura K Purcell, Canadian </a:t>
            </a:r>
            <a:r>
              <a:rPr lang="en-US" sz="1200" dirty="0" err="1"/>
              <a:t>Paediatric</a:t>
            </a:r>
            <a:r>
              <a:rPr lang="en-US" sz="1200" dirty="0"/>
              <a:t> Society, Healthy Active Living and Sports Medicine Committee</a:t>
            </a:r>
          </a:p>
          <a:p>
            <a:pPr lvl="1"/>
            <a:r>
              <a:rPr lang="en-US" sz="1200" dirty="0" err="1"/>
              <a:t>Paediatr</a:t>
            </a:r>
            <a:r>
              <a:rPr lang="en-US" sz="1200" dirty="0"/>
              <a:t> Child Health. 2014 Mar; 19(3): 153–158. </a:t>
            </a:r>
          </a:p>
          <a:p>
            <a:pPr lvl="1"/>
            <a:r>
              <a:rPr lang="en-US" sz="1200" b="1" dirty="0" err="1"/>
              <a:t>Candian</a:t>
            </a:r>
            <a:r>
              <a:rPr lang="en-US" sz="1200" b="1" dirty="0"/>
              <a:t> Pediatric </a:t>
            </a:r>
            <a:r>
              <a:rPr lang="en-US" sz="1200" b="1" dirty="0" smtClean="0"/>
              <a:t>Society </a:t>
            </a:r>
            <a:r>
              <a:rPr lang="en-US" sz="1200" b="1" dirty="0" err="1" smtClean="0"/>
              <a:t>Paediatr</a:t>
            </a:r>
            <a:r>
              <a:rPr lang="en-US" sz="1200" b="1" dirty="0" smtClean="0"/>
              <a:t> </a:t>
            </a:r>
            <a:r>
              <a:rPr lang="en-US" sz="1200" b="1" dirty="0"/>
              <a:t>Child Health </a:t>
            </a:r>
            <a:endParaRPr lang="en-US" sz="1200" b="1" dirty="0" smtClean="0"/>
          </a:p>
          <a:p>
            <a:r>
              <a:rPr lang="en-US" sz="1200" b="1" u="sng" dirty="0">
                <a:hlinkClick r:id="rId4"/>
              </a:rPr>
              <a:t>American</a:t>
            </a:r>
            <a:r>
              <a:rPr lang="en-US" sz="1200" u="sng" dirty="0">
                <a:hlinkClick r:id="rId4"/>
              </a:rPr>
              <a:t> </a:t>
            </a:r>
            <a:r>
              <a:rPr lang="en-US" sz="1200" b="1" u="sng" dirty="0">
                <a:hlinkClick r:id="rId4"/>
              </a:rPr>
              <a:t>Academy</a:t>
            </a:r>
            <a:r>
              <a:rPr lang="en-US" sz="1200" u="sng" dirty="0">
                <a:hlinkClick r:id="rId4"/>
              </a:rPr>
              <a:t> of </a:t>
            </a:r>
            <a:r>
              <a:rPr lang="en-US" sz="1200" b="1" u="sng" dirty="0">
                <a:hlinkClick r:id="rId4"/>
              </a:rPr>
              <a:t>Pediatrics</a:t>
            </a:r>
            <a:r>
              <a:rPr lang="en-US" sz="1200" u="sng" dirty="0">
                <a:hlinkClick r:id="rId4"/>
              </a:rPr>
              <a:t>. Clinical report--sport-related </a:t>
            </a:r>
            <a:r>
              <a:rPr lang="en-US" sz="1200" b="1" u="sng" dirty="0">
                <a:hlinkClick r:id="rId4"/>
              </a:rPr>
              <a:t>concussion</a:t>
            </a:r>
            <a:r>
              <a:rPr lang="en-US" sz="1200" u="sng" dirty="0">
                <a:hlinkClick r:id="rId4"/>
              </a:rPr>
              <a:t> in children and adolescents.</a:t>
            </a:r>
            <a:endParaRPr lang="en-US" sz="1200" dirty="0"/>
          </a:p>
          <a:p>
            <a:pPr lvl="1"/>
            <a:r>
              <a:rPr lang="en-US" sz="1200" dirty="0"/>
              <a:t>Halstead ME, Walter KD; Council on Sports Medicine and Fitness.</a:t>
            </a:r>
          </a:p>
          <a:p>
            <a:pPr lvl="1"/>
            <a:r>
              <a:rPr lang="en-US" sz="1200" b="1" dirty="0"/>
              <a:t>Pediatrics</a:t>
            </a:r>
            <a:r>
              <a:rPr lang="en-US" sz="1200" dirty="0"/>
              <a:t>. 2010 Sep;126(3):597-615</a:t>
            </a:r>
          </a:p>
          <a:p>
            <a:r>
              <a:rPr lang="en-US" sz="1200" b="1" u="sng" dirty="0">
                <a:hlinkClick r:id="rId5"/>
              </a:rPr>
              <a:t>American</a:t>
            </a:r>
            <a:r>
              <a:rPr lang="en-US" sz="1200" u="sng" dirty="0">
                <a:hlinkClick r:id="rId5"/>
              </a:rPr>
              <a:t> </a:t>
            </a:r>
            <a:r>
              <a:rPr lang="en-US" sz="1200" b="1" u="sng" dirty="0">
                <a:hlinkClick r:id="rId5"/>
              </a:rPr>
              <a:t>Medical Society</a:t>
            </a:r>
            <a:r>
              <a:rPr lang="en-US" sz="1200" u="sng" dirty="0">
                <a:hlinkClick r:id="rId5"/>
              </a:rPr>
              <a:t> for </a:t>
            </a:r>
            <a:r>
              <a:rPr lang="en-US" sz="1200" b="1" u="sng" dirty="0">
                <a:hlinkClick r:id="rId5"/>
              </a:rPr>
              <a:t>Sports Medicine</a:t>
            </a:r>
            <a:r>
              <a:rPr lang="en-US" sz="1200" u="sng" dirty="0">
                <a:hlinkClick r:id="rId5"/>
              </a:rPr>
              <a:t> position statement: </a:t>
            </a:r>
            <a:r>
              <a:rPr lang="en-US" sz="1200" b="1" u="sng" dirty="0">
                <a:hlinkClick r:id="rId5"/>
              </a:rPr>
              <a:t>concussion</a:t>
            </a:r>
            <a:r>
              <a:rPr lang="en-US" sz="1200" u="sng" dirty="0">
                <a:hlinkClick r:id="rId5"/>
              </a:rPr>
              <a:t> in sport.</a:t>
            </a:r>
            <a:endParaRPr lang="en-US" sz="1200" dirty="0"/>
          </a:p>
          <a:p>
            <a:r>
              <a:rPr lang="en-US" sz="1200" dirty="0"/>
              <a:t>Harmon KG, </a:t>
            </a:r>
            <a:r>
              <a:rPr lang="en-US" sz="1200" dirty="0" err="1"/>
              <a:t>Drezner</a:t>
            </a:r>
            <a:r>
              <a:rPr lang="en-US" sz="1200" dirty="0"/>
              <a:t> J, Gammons M, </a:t>
            </a:r>
            <a:r>
              <a:rPr lang="en-US" sz="1200" dirty="0" err="1"/>
              <a:t>Guskiewicz</a:t>
            </a:r>
            <a:r>
              <a:rPr lang="en-US" sz="1200" dirty="0"/>
              <a:t> K, Halstead M, Herring S, </a:t>
            </a:r>
            <a:r>
              <a:rPr lang="en-US" sz="1200" dirty="0" err="1"/>
              <a:t>Kutcher</a:t>
            </a:r>
            <a:r>
              <a:rPr lang="en-US" sz="1200" dirty="0"/>
              <a:t> J, </a:t>
            </a:r>
            <a:r>
              <a:rPr lang="en-US" sz="1200" dirty="0" err="1"/>
              <a:t>Pana</a:t>
            </a:r>
            <a:r>
              <a:rPr lang="en-US" sz="1200" dirty="0"/>
              <a:t> A, </a:t>
            </a:r>
            <a:r>
              <a:rPr lang="en-US" sz="1200" dirty="0" err="1"/>
              <a:t>Putukian</a:t>
            </a:r>
            <a:r>
              <a:rPr lang="en-US" sz="1200" dirty="0"/>
              <a:t> M, Roberts W; </a:t>
            </a:r>
            <a:r>
              <a:rPr lang="en-US" sz="1200" b="1" dirty="0"/>
              <a:t>American</a:t>
            </a:r>
            <a:r>
              <a:rPr lang="en-US" sz="1200" dirty="0"/>
              <a:t> </a:t>
            </a:r>
            <a:r>
              <a:rPr lang="en-US" sz="1200" b="1" dirty="0"/>
              <a:t>Medical Society</a:t>
            </a:r>
            <a:r>
              <a:rPr lang="en-US" sz="1200" dirty="0"/>
              <a:t> for </a:t>
            </a:r>
            <a:r>
              <a:rPr lang="en-US" sz="1200" b="1" dirty="0"/>
              <a:t>Sports Medicine</a:t>
            </a:r>
            <a:r>
              <a:rPr lang="en-US" sz="1200" dirty="0"/>
              <a:t>.</a:t>
            </a:r>
          </a:p>
          <a:p>
            <a:r>
              <a:rPr lang="en-US" sz="1200" dirty="0" err="1"/>
              <a:t>Clin</a:t>
            </a:r>
            <a:r>
              <a:rPr lang="en-US" sz="1200" dirty="0"/>
              <a:t> J Sport Med. 2013 Jan;23(1):1-18.</a:t>
            </a:r>
          </a:p>
          <a:p>
            <a:endParaRPr lang="en-US" dirty="0" smtClean="0"/>
          </a:p>
          <a:p>
            <a:pPr lvl="1"/>
            <a:endParaRPr lang="en-US" dirty="0"/>
          </a:p>
        </p:txBody>
      </p:sp>
    </p:spTree>
    <p:extLst>
      <p:ext uri="{BB962C8B-B14F-4D97-AF65-F5344CB8AC3E}">
        <p14:creationId xmlns:p14="http://schemas.microsoft.com/office/powerpoint/2010/main" val="41538688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1158"/>
            <a:ext cx="8580456" cy="1029368"/>
          </a:xfrm>
        </p:spPr>
        <p:txBody>
          <a:bodyPr/>
          <a:lstStyle/>
          <a:p>
            <a:pPr lvl="1"/>
            <a:r>
              <a:rPr lang="en-US" sz="2400" b="1" dirty="0" smtClean="0"/>
              <a:t>2014 National Athletic Trainers’ Position statement</a:t>
            </a:r>
          </a:p>
        </p:txBody>
      </p:sp>
      <p:sp>
        <p:nvSpPr>
          <p:cNvPr id="3" name="Content Placeholder 2"/>
          <p:cNvSpPr>
            <a:spLocks noGrp="1"/>
          </p:cNvSpPr>
          <p:nvPr>
            <p:ph idx="1"/>
          </p:nvPr>
        </p:nvSpPr>
        <p:spPr>
          <a:xfrm>
            <a:off x="0" y="1151121"/>
            <a:ext cx="8686800" cy="4455110"/>
          </a:xfrm>
        </p:spPr>
        <p:txBody>
          <a:bodyPr/>
          <a:lstStyle/>
          <a:p>
            <a:pPr lvl="2"/>
            <a:r>
              <a:rPr lang="en-US" dirty="0" smtClean="0"/>
              <a:t>Consider: smooth pursuits, </a:t>
            </a:r>
            <a:r>
              <a:rPr lang="en-US" dirty="0" err="1" smtClean="0"/>
              <a:t>nystagmus</a:t>
            </a:r>
            <a:r>
              <a:rPr lang="en-US" dirty="0" smtClean="0"/>
              <a:t>, pupil reflex; (CN testing)</a:t>
            </a:r>
          </a:p>
          <a:p>
            <a:pPr lvl="2"/>
            <a:r>
              <a:rPr lang="en-US" dirty="0" smtClean="0"/>
              <a:t>No convergence, accommodation, eye tracking recommended</a:t>
            </a:r>
          </a:p>
          <a:p>
            <a:pPr lvl="2"/>
            <a:r>
              <a:rPr lang="en-US" sz="1200" dirty="0" err="1"/>
              <a:t>Broglio</a:t>
            </a:r>
            <a:r>
              <a:rPr lang="en-US" sz="1200" dirty="0"/>
              <a:t> SP, </a:t>
            </a:r>
            <a:r>
              <a:rPr lang="en-US" sz="1200" b="1" dirty="0"/>
              <a:t>Cantu RC</a:t>
            </a:r>
            <a:r>
              <a:rPr lang="en-US" sz="1200" dirty="0"/>
              <a:t>, </a:t>
            </a:r>
            <a:r>
              <a:rPr lang="en-US" sz="1200" dirty="0" err="1"/>
              <a:t>Giolia</a:t>
            </a:r>
            <a:r>
              <a:rPr lang="en-US" sz="1200" dirty="0"/>
              <a:t> GA, </a:t>
            </a:r>
            <a:r>
              <a:rPr lang="en-US" sz="1200" dirty="0" err="1"/>
              <a:t>Guskiewicz</a:t>
            </a:r>
            <a:r>
              <a:rPr lang="en-US" sz="1200" dirty="0"/>
              <a:t> KM, </a:t>
            </a:r>
            <a:r>
              <a:rPr lang="en-US" sz="1200" dirty="0" err="1"/>
              <a:t>Kutcher</a:t>
            </a:r>
            <a:r>
              <a:rPr lang="en-US" sz="1200" dirty="0"/>
              <a:t> J, Palm M, </a:t>
            </a:r>
            <a:r>
              <a:rPr lang="en-US" sz="1200" dirty="0" err="1"/>
              <a:t>Valovich</a:t>
            </a:r>
            <a:r>
              <a:rPr lang="en-US" sz="1200" dirty="0"/>
              <a:t> McLeod TC, National Athletic Trainer’s </a:t>
            </a:r>
            <a:r>
              <a:rPr lang="en-US" sz="1200" dirty="0" smtClean="0"/>
              <a:t>Association. </a:t>
            </a:r>
            <a:r>
              <a:rPr lang="en-US" sz="1200" b="1" dirty="0"/>
              <a:t>National Athletic Trainer’s Association position statement</a:t>
            </a:r>
            <a:r>
              <a:rPr lang="en-US" sz="1200" dirty="0"/>
              <a:t>: management of sport concussion. J </a:t>
            </a:r>
            <a:r>
              <a:rPr lang="en-US" sz="1200" dirty="0" err="1"/>
              <a:t>Athl</a:t>
            </a:r>
            <a:r>
              <a:rPr lang="en-US" sz="1200" dirty="0"/>
              <a:t> Train </a:t>
            </a:r>
            <a:r>
              <a:rPr lang="en-US" sz="1200" b="1" dirty="0"/>
              <a:t>2014</a:t>
            </a:r>
            <a:r>
              <a:rPr lang="en-US" sz="1200" dirty="0"/>
              <a:t>;49:245-65.</a:t>
            </a:r>
          </a:p>
          <a:p>
            <a:pPr lvl="1"/>
            <a:r>
              <a:rPr lang="en-US" sz="2200" u="sng" dirty="0" smtClean="0">
                <a:hlinkClick r:id="rId3"/>
              </a:rPr>
              <a:t>2015: Current </a:t>
            </a:r>
            <a:r>
              <a:rPr lang="en-US" sz="2200" u="sng" dirty="0">
                <a:hlinkClick r:id="rId3"/>
              </a:rPr>
              <a:t>and emerging rehabilitation for </a:t>
            </a:r>
            <a:r>
              <a:rPr lang="en-US" sz="2200" b="1" u="sng" dirty="0">
                <a:hlinkClick r:id="rId3"/>
              </a:rPr>
              <a:t>concussion</a:t>
            </a:r>
            <a:r>
              <a:rPr lang="en-US" sz="2200" u="sng" dirty="0">
                <a:hlinkClick r:id="rId3"/>
              </a:rPr>
              <a:t>: a review of the evidence.</a:t>
            </a:r>
          </a:p>
          <a:p>
            <a:pPr lvl="2"/>
            <a:r>
              <a:rPr lang="en-US" sz="1800" b="1" dirty="0" err="1"/>
              <a:t>Broglio</a:t>
            </a:r>
            <a:r>
              <a:rPr lang="en-US" sz="1800" dirty="0"/>
              <a:t> SP, Collins MW, Williams RM, </a:t>
            </a:r>
            <a:r>
              <a:rPr lang="en-US" sz="1800" dirty="0" err="1"/>
              <a:t>Mucha</a:t>
            </a:r>
            <a:r>
              <a:rPr lang="en-US" sz="1800" dirty="0"/>
              <a:t> A, </a:t>
            </a:r>
            <a:r>
              <a:rPr lang="en-US" sz="1800" dirty="0" err="1"/>
              <a:t>Kontos</a:t>
            </a:r>
            <a:r>
              <a:rPr lang="en-US" sz="1800" dirty="0"/>
              <a:t> AP.</a:t>
            </a:r>
          </a:p>
          <a:p>
            <a:pPr lvl="2"/>
            <a:r>
              <a:rPr lang="hu-HU" sz="1800" dirty="0"/>
              <a:t>Clin Sports Med. 2015 Apr;34(2):213-31. doi: 10.1016/j.csm.2014.12.005.</a:t>
            </a:r>
            <a:endParaRPr lang="en-US" sz="1800" dirty="0" smtClean="0"/>
          </a:p>
          <a:p>
            <a:pPr lvl="8"/>
            <a:r>
              <a:rPr lang="en-US" sz="2400" b="1" dirty="0" smtClean="0"/>
              <a:t>Vision Therapy </a:t>
            </a:r>
          </a:p>
          <a:p>
            <a:pPr lvl="8"/>
            <a:r>
              <a:rPr lang="en-US" sz="2400" b="1" dirty="0" err="1" smtClean="0"/>
              <a:t>Ciuffreda</a:t>
            </a:r>
            <a:r>
              <a:rPr lang="en-US" sz="2400" b="1" dirty="0" smtClean="0"/>
              <a:t>, </a:t>
            </a:r>
            <a:r>
              <a:rPr lang="en-US" sz="2400" b="1" dirty="0" err="1" smtClean="0"/>
              <a:t>Scheiman</a:t>
            </a:r>
            <a:endParaRPr lang="en-US" sz="2400" b="1" dirty="0" smtClean="0"/>
          </a:p>
          <a:p>
            <a:pPr lvl="8"/>
            <a:r>
              <a:rPr lang="en-US" sz="2400" b="1" dirty="0" smtClean="0"/>
              <a:t>CI/AI/saccades, etc.</a:t>
            </a:r>
            <a:endParaRPr lang="en-US" sz="2400" b="1" dirty="0"/>
          </a:p>
        </p:txBody>
      </p:sp>
      <p:pic>
        <p:nvPicPr>
          <p:cNvPr id="4" name="Picture 3" descr="Cantu_UAB.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 y="4220307"/>
            <a:ext cx="2941744" cy="2206309"/>
          </a:xfrm>
          <a:prstGeom prst="rect">
            <a:avLst/>
          </a:prstGeom>
        </p:spPr>
      </p:pic>
    </p:spTree>
    <p:extLst>
      <p:ext uri="{BB962C8B-B14F-4D97-AF65-F5344CB8AC3E}">
        <p14:creationId xmlns:p14="http://schemas.microsoft.com/office/powerpoint/2010/main" val="33438276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Berlin 2016 – the new Zurich</a:t>
            </a:r>
            <a:endParaRPr lang="en-US" dirty="0"/>
          </a:p>
        </p:txBody>
      </p:sp>
      <p:sp>
        <p:nvSpPr>
          <p:cNvPr id="3" name="Content Placeholder 2"/>
          <p:cNvSpPr>
            <a:spLocks noGrp="1"/>
          </p:cNvSpPr>
          <p:nvPr>
            <p:ph idx="1"/>
          </p:nvPr>
        </p:nvSpPr>
        <p:spPr>
          <a:xfrm>
            <a:off x="457199" y="1258667"/>
            <a:ext cx="8416707" cy="4861160"/>
          </a:xfrm>
        </p:spPr>
        <p:txBody>
          <a:bodyPr/>
          <a:lstStyle/>
          <a:p>
            <a:r>
              <a:rPr lang="en-US" sz="2000" dirty="0" smtClean="0"/>
              <a:t>1) Neuropsychological testing</a:t>
            </a:r>
          </a:p>
          <a:p>
            <a:pPr lvl="1"/>
            <a:r>
              <a:rPr lang="en-US" sz="2000" dirty="0" smtClean="0"/>
              <a:t>Cornerstone of sports-related concussion management</a:t>
            </a:r>
          </a:p>
          <a:p>
            <a:pPr lvl="1"/>
            <a:r>
              <a:rPr lang="en-US" sz="2000" dirty="0" smtClean="0"/>
              <a:t>NP are uniquely qualified to contribute to a multi-disciplinary approach</a:t>
            </a:r>
          </a:p>
          <a:p>
            <a:pPr lvl="1"/>
            <a:r>
              <a:rPr lang="en-US" sz="2000" dirty="0" smtClean="0"/>
              <a:t>Cognitive recovery often overlaps with clinical symptom recovery, but may also precede or lag behind</a:t>
            </a:r>
          </a:p>
          <a:p>
            <a:pPr lvl="1"/>
            <a:r>
              <a:rPr lang="en-US" sz="2000" dirty="0" smtClean="0"/>
              <a:t>NP testing should remain an important component of sports-related concussion recovery and in particular return-to-learn decisions. </a:t>
            </a:r>
          </a:p>
          <a:p>
            <a:pPr lvl="1"/>
            <a:r>
              <a:rPr lang="en-US" sz="2000" dirty="0" smtClean="0"/>
              <a:t>HOWEVER,</a:t>
            </a:r>
          </a:p>
          <a:p>
            <a:pPr lvl="2"/>
            <a:r>
              <a:rPr lang="en-US" dirty="0" smtClean="0"/>
              <a:t>NP testing should NOT be the sole basis of management decisions</a:t>
            </a:r>
          </a:p>
          <a:p>
            <a:pPr lvl="2"/>
            <a:r>
              <a:rPr lang="en-US" dirty="0" smtClean="0"/>
              <a:t>It should be used in a range of clinical assessments of different clinical domains</a:t>
            </a:r>
          </a:p>
          <a:p>
            <a:pPr lvl="3"/>
            <a:r>
              <a:rPr lang="en-US" sz="2000" dirty="0" smtClean="0"/>
              <a:t>Mental status, cognition, </a:t>
            </a:r>
            <a:r>
              <a:rPr lang="en-US" sz="2000" b="1" dirty="0" smtClean="0"/>
              <a:t>oculomotor function (!)</a:t>
            </a:r>
            <a:r>
              <a:rPr lang="en-US" sz="2000" dirty="0" smtClean="0"/>
              <a:t>, gross sensorimotor, coordination, gait, vestibular function, and balance</a:t>
            </a:r>
            <a:r>
              <a:rPr lang="en-US" dirty="0" smtClean="0"/>
              <a:t>. </a:t>
            </a:r>
          </a:p>
          <a:p>
            <a:pPr lvl="1"/>
            <a:endParaRPr lang="en-US" dirty="0" smtClean="0"/>
          </a:p>
        </p:txBody>
      </p:sp>
    </p:spTree>
    <p:extLst>
      <p:ext uri="{BB962C8B-B14F-4D97-AF65-F5344CB8AC3E}">
        <p14:creationId xmlns:p14="http://schemas.microsoft.com/office/powerpoint/2010/main" val="26682593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4"/>
          <p:cNvSpPr>
            <a:spLocks noGrp="1"/>
          </p:cNvSpPr>
          <p:nvPr>
            <p:ph type="title"/>
          </p:nvPr>
        </p:nvSpPr>
        <p:spPr>
          <a:xfrm>
            <a:off x="457200" y="158919"/>
            <a:ext cx="8327999" cy="1029368"/>
          </a:xfrm>
        </p:spPr>
        <p:txBody>
          <a:bodyPr>
            <a:noAutofit/>
          </a:bodyPr>
          <a:lstStyle/>
          <a:p>
            <a:r>
              <a:rPr lang="en-US" sz="2800" dirty="0" smtClean="0">
                <a:latin typeface="Arial" charset="0"/>
                <a:ea typeface="ＭＳ Ｐゴシック" charset="0"/>
                <a:cs typeface="ＭＳ Ｐゴシック" charset="0"/>
              </a:rPr>
              <a:t>Concussion and Vision in Children</a:t>
            </a:r>
            <a:br>
              <a:rPr lang="en-US" sz="2800" dirty="0" smtClean="0">
                <a:latin typeface="Arial" charset="0"/>
                <a:ea typeface="ＭＳ Ｐゴシック" charset="0"/>
                <a:cs typeface="ＭＳ Ｐゴシック" charset="0"/>
              </a:rPr>
            </a:br>
            <a:r>
              <a:rPr lang="en-US" sz="2800" dirty="0" smtClean="0">
                <a:latin typeface="Arial" charset="0"/>
                <a:ea typeface="ＭＳ Ｐゴシック" charset="0"/>
                <a:cs typeface="ＭＳ Ｐゴシック" charset="0"/>
              </a:rPr>
              <a:t>Prevalence Studies: Signs</a:t>
            </a:r>
            <a:endParaRPr lang="en-US" sz="2800" dirty="0">
              <a:latin typeface="Arial" charset="0"/>
              <a:ea typeface="ＭＳ Ｐゴシック" charset="0"/>
              <a:cs typeface="ＭＳ Ｐゴシック"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293191528"/>
              </p:ext>
            </p:extLst>
          </p:nvPr>
        </p:nvGraphicFramePr>
        <p:xfrm>
          <a:off x="457200" y="1467554"/>
          <a:ext cx="8104094" cy="4888797"/>
        </p:xfrm>
        <a:graphic>
          <a:graphicData uri="http://schemas.openxmlformats.org/drawingml/2006/table">
            <a:tbl>
              <a:tblPr firstRow="1" bandRow="1">
                <a:tableStyleId>{5C22544A-7EE6-4342-B048-85BDC9FD1C3A}</a:tableStyleId>
              </a:tblPr>
              <a:tblGrid>
                <a:gridCol w="1126244">
                  <a:extLst>
                    <a:ext uri="{9D8B030D-6E8A-4147-A177-3AD203B41FA5}">
                      <a16:colId xmlns:a16="http://schemas.microsoft.com/office/drawing/2014/main" val="20000"/>
                    </a:ext>
                  </a:extLst>
                </a:gridCol>
                <a:gridCol w="716683">
                  <a:extLst>
                    <a:ext uri="{9D8B030D-6E8A-4147-A177-3AD203B41FA5}">
                      <a16:colId xmlns:a16="http://schemas.microsoft.com/office/drawing/2014/main" val="20001"/>
                    </a:ext>
                  </a:extLst>
                </a:gridCol>
                <a:gridCol w="628344">
                  <a:extLst>
                    <a:ext uri="{9D8B030D-6E8A-4147-A177-3AD203B41FA5}">
                      <a16:colId xmlns:a16="http://schemas.microsoft.com/office/drawing/2014/main" val="20002"/>
                    </a:ext>
                  </a:extLst>
                </a:gridCol>
                <a:gridCol w="678796">
                  <a:extLst>
                    <a:ext uri="{9D8B030D-6E8A-4147-A177-3AD203B41FA5}">
                      <a16:colId xmlns:a16="http://schemas.microsoft.com/office/drawing/2014/main" val="20003"/>
                    </a:ext>
                  </a:extLst>
                </a:gridCol>
                <a:gridCol w="904968">
                  <a:extLst>
                    <a:ext uri="{9D8B030D-6E8A-4147-A177-3AD203B41FA5}">
                      <a16:colId xmlns:a16="http://schemas.microsoft.com/office/drawing/2014/main" val="20004"/>
                    </a:ext>
                  </a:extLst>
                </a:gridCol>
                <a:gridCol w="851647">
                  <a:extLst>
                    <a:ext uri="{9D8B030D-6E8A-4147-A177-3AD203B41FA5}">
                      <a16:colId xmlns:a16="http://schemas.microsoft.com/office/drawing/2014/main" val="20005"/>
                    </a:ext>
                  </a:extLst>
                </a:gridCol>
                <a:gridCol w="821765">
                  <a:extLst>
                    <a:ext uri="{9D8B030D-6E8A-4147-A177-3AD203B41FA5}">
                      <a16:colId xmlns:a16="http://schemas.microsoft.com/office/drawing/2014/main" val="20006"/>
                    </a:ext>
                  </a:extLst>
                </a:gridCol>
                <a:gridCol w="776941">
                  <a:extLst>
                    <a:ext uri="{9D8B030D-6E8A-4147-A177-3AD203B41FA5}">
                      <a16:colId xmlns:a16="http://schemas.microsoft.com/office/drawing/2014/main" val="20007"/>
                    </a:ext>
                  </a:extLst>
                </a:gridCol>
                <a:gridCol w="1598706">
                  <a:extLst>
                    <a:ext uri="{9D8B030D-6E8A-4147-A177-3AD203B41FA5}">
                      <a16:colId xmlns:a16="http://schemas.microsoft.com/office/drawing/2014/main" val="20008"/>
                    </a:ext>
                  </a:extLst>
                </a:gridCol>
              </a:tblGrid>
              <a:tr h="592326">
                <a:tc>
                  <a:txBody>
                    <a:bodyPr/>
                    <a:lstStyle/>
                    <a:p>
                      <a:pPr algn="ctr"/>
                      <a:r>
                        <a:rPr lang="en-US" sz="1400" dirty="0" smtClean="0"/>
                        <a:t>Study</a:t>
                      </a:r>
                      <a:endParaRPr lang="en-US" sz="1400" dirty="0"/>
                    </a:p>
                  </a:txBody>
                  <a:tcPr marL="91450" marR="91450" marT="45710" marB="45710"/>
                </a:tc>
                <a:tc>
                  <a:txBody>
                    <a:bodyPr/>
                    <a:lstStyle/>
                    <a:p>
                      <a:pPr algn="ctr"/>
                      <a:r>
                        <a:rPr lang="en-US" sz="1400" dirty="0" smtClean="0"/>
                        <a:t>N</a:t>
                      </a:r>
                      <a:endParaRPr lang="en-US" sz="1400" dirty="0"/>
                    </a:p>
                  </a:txBody>
                  <a:tcPr marL="91450" marR="91450" marT="45710" marB="45710"/>
                </a:tc>
                <a:tc>
                  <a:txBody>
                    <a:bodyPr/>
                    <a:lstStyle/>
                    <a:p>
                      <a:pPr algn="ctr"/>
                      <a:r>
                        <a:rPr lang="en-US" sz="1400" dirty="0" smtClean="0"/>
                        <a:t>Ave.</a:t>
                      </a:r>
                      <a:r>
                        <a:rPr lang="en-US" sz="1400" baseline="0" dirty="0" smtClean="0"/>
                        <a:t> age</a:t>
                      </a:r>
                      <a:endParaRPr lang="en-US" sz="1400" dirty="0"/>
                    </a:p>
                  </a:txBody>
                  <a:tcPr marL="91450" marR="91450" marT="45710" marB="45710"/>
                </a:tc>
                <a:tc>
                  <a:txBody>
                    <a:bodyPr/>
                    <a:lstStyle/>
                    <a:p>
                      <a:pPr algn="ctr"/>
                      <a:r>
                        <a:rPr lang="en-US" sz="1400" dirty="0" smtClean="0"/>
                        <a:t>Study </a:t>
                      </a:r>
                    </a:p>
                    <a:p>
                      <a:pPr algn="ctr"/>
                      <a:r>
                        <a:rPr lang="en-US" sz="1400" dirty="0" smtClean="0"/>
                        <a:t>Design</a:t>
                      </a:r>
                      <a:endParaRPr lang="en-US" sz="1400" dirty="0"/>
                    </a:p>
                  </a:txBody>
                  <a:tcPr marL="91450" marR="91450" marT="45710" marB="45710"/>
                </a:tc>
                <a:tc>
                  <a:txBody>
                    <a:bodyPr/>
                    <a:lstStyle/>
                    <a:p>
                      <a:pPr algn="ctr"/>
                      <a:r>
                        <a:rPr lang="en-US" sz="1400" dirty="0" err="1" smtClean="0"/>
                        <a:t>Conv</a:t>
                      </a:r>
                      <a:r>
                        <a:rPr lang="en-US" sz="1400" dirty="0" smtClean="0"/>
                        <a:t> </a:t>
                      </a:r>
                      <a:r>
                        <a:rPr lang="en-US" sz="1400" dirty="0" err="1" smtClean="0"/>
                        <a:t>Insuff</a:t>
                      </a:r>
                      <a:endParaRPr lang="en-US" sz="1400" dirty="0" smtClean="0"/>
                    </a:p>
                    <a:p>
                      <a:pPr algn="ctr"/>
                      <a:endParaRPr lang="en-US" sz="1400" dirty="0"/>
                    </a:p>
                  </a:txBody>
                  <a:tcPr marL="91450" marR="91450" marT="45710" marB="45710"/>
                </a:tc>
                <a:tc>
                  <a:txBody>
                    <a:bodyPr/>
                    <a:lstStyle/>
                    <a:p>
                      <a:pPr algn="ctr"/>
                      <a:r>
                        <a:rPr lang="en-US" sz="1400" dirty="0" err="1" smtClean="0"/>
                        <a:t>Accomm</a:t>
                      </a:r>
                      <a:endParaRPr lang="en-US" sz="1400" dirty="0" smtClean="0"/>
                    </a:p>
                    <a:p>
                      <a:pPr algn="ctr"/>
                      <a:r>
                        <a:rPr lang="en-US" sz="1400" dirty="0" smtClean="0"/>
                        <a:t> </a:t>
                      </a:r>
                      <a:r>
                        <a:rPr lang="en-US" sz="1400" dirty="0" err="1" smtClean="0"/>
                        <a:t>Insuff</a:t>
                      </a:r>
                      <a:endParaRPr lang="en-US" sz="1400" dirty="0"/>
                    </a:p>
                  </a:txBody>
                  <a:tcPr marL="91450" marR="91450" marT="45710" marB="45710"/>
                </a:tc>
                <a:tc>
                  <a:txBody>
                    <a:bodyPr/>
                    <a:lstStyle/>
                    <a:p>
                      <a:pPr algn="ctr"/>
                      <a:r>
                        <a:rPr lang="en-US" sz="1400" dirty="0" smtClean="0"/>
                        <a:t>Eye</a:t>
                      </a:r>
                    </a:p>
                    <a:p>
                      <a:pPr algn="ctr"/>
                      <a:r>
                        <a:rPr lang="en-US" sz="1400" dirty="0" smtClean="0"/>
                        <a:t>Tracking</a:t>
                      </a:r>
                      <a:endParaRPr lang="en-US" sz="1400" dirty="0"/>
                    </a:p>
                  </a:txBody>
                  <a:tcPr marL="91450" marR="91450" marT="45710" marB="45710"/>
                </a:tc>
                <a:tc>
                  <a:txBody>
                    <a:bodyPr/>
                    <a:lstStyle/>
                    <a:p>
                      <a:pPr algn="ctr"/>
                      <a:r>
                        <a:rPr lang="en-US" sz="1400" dirty="0" smtClean="0"/>
                        <a:t>Visual Field</a:t>
                      </a:r>
                      <a:endParaRPr lang="en-US" sz="1400" dirty="0"/>
                    </a:p>
                  </a:txBody>
                  <a:tcPr marL="91450" marR="91450" marT="45710" marB="45710"/>
                </a:tc>
                <a:tc>
                  <a:txBody>
                    <a:bodyPr/>
                    <a:lstStyle/>
                    <a:p>
                      <a:pPr algn="ctr"/>
                      <a:r>
                        <a:rPr lang="en-US" sz="1400" dirty="0" smtClean="0"/>
                        <a:t>Specialty if not </a:t>
                      </a:r>
                      <a:br>
                        <a:rPr lang="en-US" sz="1400" dirty="0" smtClean="0"/>
                      </a:br>
                      <a:r>
                        <a:rPr lang="en-US" sz="1400" dirty="0" smtClean="0"/>
                        <a:t>Eye Care</a:t>
                      </a:r>
                      <a:endParaRPr lang="en-US" sz="1400" dirty="0"/>
                    </a:p>
                  </a:txBody>
                  <a:tcPr marL="91450" marR="91450" marT="45710" marB="45710"/>
                </a:tc>
                <a:extLst>
                  <a:ext uri="{0D108BD9-81ED-4DB2-BD59-A6C34878D82A}">
                    <a16:rowId xmlns:a16="http://schemas.microsoft.com/office/drawing/2014/main" val="10000"/>
                  </a:ext>
                </a:extLst>
              </a:tr>
              <a:tr h="705596">
                <a:tc>
                  <a:txBody>
                    <a:bodyPr/>
                    <a:lstStyle/>
                    <a:p>
                      <a:pPr algn="ctr"/>
                      <a:r>
                        <a:rPr lang="en-US" sz="1400" b="1" dirty="0" smtClean="0">
                          <a:solidFill>
                            <a:schemeClr val="tx1"/>
                          </a:solidFill>
                        </a:rPr>
                        <a:t>Master</a:t>
                      </a:r>
                      <a:r>
                        <a:rPr lang="en-US" sz="1400" b="1" baseline="0" dirty="0" smtClean="0">
                          <a:solidFill>
                            <a:schemeClr val="tx1"/>
                          </a:solidFill>
                        </a:rPr>
                        <a:t> C</a:t>
                      </a:r>
                    </a:p>
                    <a:p>
                      <a:pPr algn="ctr"/>
                      <a:r>
                        <a:rPr lang="en-US" sz="1400" b="1" baseline="0" dirty="0" err="1" smtClean="0">
                          <a:solidFill>
                            <a:schemeClr val="tx1"/>
                          </a:solidFill>
                        </a:rPr>
                        <a:t>Scheiman</a:t>
                      </a:r>
                      <a:r>
                        <a:rPr lang="en-US" sz="1400" b="1" baseline="0" dirty="0" smtClean="0">
                          <a:solidFill>
                            <a:schemeClr val="tx1"/>
                          </a:solidFill>
                        </a:rPr>
                        <a:t> M</a:t>
                      </a:r>
                    </a:p>
                    <a:p>
                      <a:pPr algn="ctr"/>
                      <a:r>
                        <a:rPr lang="en-US" sz="1400" b="1" baseline="0" dirty="0" smtClean="0">
                          <a:solidFill>
                            <a:schemeClr val="tx1"/>
                          </a:solidFill>
                        </a:rPr>
                        <a:t>2016</a:t>
                      </a:r>
                      <a:endParaRPr lang="en-US" sz="1400" b="1" dirty="0">
                        <a:solidFill>
                          <a:schemeClr val="tx1"/>
                        </a:solidFill>
                      </a:endParaRPr>
                    </a:p>
                  </a:txBody>
                  <a:tcPr marL="91450" marR="91450" marT="45710" marB="45710"/>
                </a:tc>
                <a:tc>
                  <a:txBody>
                    <a:bodyPr/>
                    <a:lstStyle/>
                    <a:p>
                      <a:pPr algn="ctr"/>
                      <a:r>
                        <a:rPr lang="en-US" sz="1400" b="1" dirty="0" smtClean="0">
                          <a:solidFill>
                            <a:schemeClr val="tx1"/>
                          </a:solidFill>
                        </a:rPr>
                        <a:t>100</a:t>
                      </a:r>
                    </a:p>
                    <a:p>
                      <a:pPr algn="ctr"/>
                      <a:endParaRPr lang="en-US" sz="1400" b="1" dirty="0" smtClean="0">
                        <a:solidFill>
                          <a:schemeClr val="tx1"/>
                        </a:solidFill>
                      </a:endParaRPr>
                    </a:p>
                    <a:p>
                      <a:pPr algn="ctr"/>
                      <a:endParaRPr lang="en-US" sz="1400" b="1" dirty="0">
                        <a:solidFill>
                          <a:schemeClr val="tx1"/>
                        </a:solidFill>
                      </a:endParaRPr>
                    </a:p>
                  </a:txBody>
                  <a:tcPr marL="91450" marR="91450" marT="45710" marB="45710"/>
                </a:tc>
                <a:tc>
                  <a:txBody>
                    <a:bodyPr/>
                    <a:lstStyle/>
                    <a:p>
                      <a:pPr algn="ctr"/>
                      <a:r>
                        <a:rPr lang="en-US" sz="1400" b="1" dirty="0" smtClean="0">
                          <a:solidFill>
                            <a:schemeClr val="tx1"/>
                          </a:solidFill>
                        </a:rPr>
                        <a:t>14.5</a:t>
                      </a:r>
                      <a:endParaRPr lang="en-US" sz="1400" b="1" dirty="0">
                        <a:solidFill>
                          <a:schemeClr val="tx1"/>
                        </a:solidFill>
                      </a:endParaRPr>
                    </a:p>
                  </a:txBody>
                  <a:tcPr marL="91450" marR="91450" marT="45710" marB="45710"/>
                </a:tc>
                <a:tc>
                  <a:txBody>
                    <a:bodyPr/>
                    <a:lstStyle/>
                    <a:p>
                      <a:pPr algn="ctr"/>
                      <a:r>
                        <a:rPr lang="en-US" sz="1400" b="1" dirty="0" smtClean="0">
                          <a:solidFill>
                            <a:schemeClr val="tx1"/>
                          </a:solidFill>
                        </a:rPr>
                        <a:t>pro</a:t>
                      </a:r>
                      <a:endParaRPr lang="en-US" sz="1400" b="1" dirty="0">
                        <a:solidFill>
                          <a:schemeClr val="tx1"/>
                        </a:solidFill>
                      </a:endParaRPr>
                    </a:p>
                  </a:txBody>
                  <a:tcPr marL="91450" marR="91450" marT="45710" marB="45710"/>
                </a:tc>
                <a:tc>
                  <a:txBody>
                    <a:bodyPr/>
                    <a:lstStyle/>
                    <a:p>
                      <a:pPr algn="ctr"/>
                      <a:r>
                        <a:rPr lang="en-US" sz="1400" b="1" dirty="0" smtClean="0">
                          <a:solidFill>
                            <a:schemeClr val="tx1"/>
                          </a:solidFill>
                        </a:rPr>
                        <a:t>49%</a:t>
                      </a:r>
                    </a:p>
                  </a:txBody>
                  <a:tcPr marL="91450" marR="91450" marT="45710" marB="45710"/>
                </a:tc>
                <a:tc>
                  <a:txBody>
                    <a:bodyPr/>
                    <a:lstStyle/>
                    <a:p>
                      <a:pPr algn="ctr"/>
                      <a:r>
                        <a:rPr lang="en-US" sz="1400" b="1" dirty="0" smtClean="0">
                          <a:solidFill>
                            <a:schemeClr val="tx1"/>
                          </a:solidFill>
                        </a:rPr>
                        <a:t>51%</a:t>
                      </a:r>
                      <a:endParaRPr lang="en-US" sz="1400" b="1" dirty="0">
                        <a:solidFill>
                          <a:schemeClr val="tx1"/>
                        </a:solidFill>
                      </a:endParaRPr>
                    </a:p>
                  </a:txBody>
                  <a:tcPr marL="91450" marR="91450" marT="45710" marB="45710"/>
                </a:tc>
                <a:tc>
                  <a:txBody>
                    <a:bodyPr/>
                    <a:lstStyle/>
                    <a:p>
                      <a:pPr algn="ctr"/>
                      <a:r>
                        <a:rPr lang="en-US" sz="1400" b="1" dirty="0" smtClean="0">
                          <a:solidFill>
                            <a:schemeClr val="tx1"/>
                          </a:solidFill>
                        </a:rPr>
                        <a:t>29%</a:t>
                      </a:r>
                      <a:endParaRPr lang="en-US" sz="1400" b="1"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extLst>
                  <a:ext uri="{0D108BD9-81ED-4DB2-BD59-A6C34878D82A}">
                    <a16:rowId xmlns:a16="http://schemas.microsoft.com/office/drawing/2014/main" val="10001"/>
                  </a:ext>
                </a:extLst>
              </a:tr>
              <a:tr h="538573">
                <a:tc>
                  <a:txBody>
                    <a:bodyPr/>
                    <a:lstStyle/>
                    <a:p>
                      <a:pPr algn="ctr"/>
                      <a:r>
                        <a:rPr lang="en-US" sz="1400" b="1" dirty="0" smtClean="0">
                          <a:solidFill>
                            <a:schemeClr val="tx1"/>
                          </a:solidFill>
                        </a:rPr>
                        <a:t>Pearce KL</a:t>
                      </a:r>
                    </a:p>
                    <a:p>
                      <a:pPr algn="ctr"/>
                      <a:r>
                        <a:rPr lang="en-US" sz="1400" b="1" dirty="0" smtClean="0">
                          <a:solidFill>
                            <a:schemeClr val="tx1"/>
                          </a:solidFill>
                        </a:rPr>
                        <a:t>2015</a:t>
                      </a:r>
                    </a:p>
                  </a:txBody>
                  <a:tcPr marL="91450" marR="91450" marT="45710" marB="45710"/>
                </a:tc>
                <a:tc>
                  <a:txBody>
                    <a:bodyPr/>
                    <a:lstStyle/>
                    <a:p>
                      <a:pPr algn="ctr"/>
                      <a:r>
                        <a:rPr lang="en-US" sz="1400" b="1" dirty="0" smtClean="0">
                          <a:solidFill>
                            <a:schemeClr val="tx1"/>
                          </a:solidFill>
                        </a:rPr>
                        <a:t>78</a:t>
                      </a:r>
                    </a:p>
                    <a:p>
                      <a:pPr algn="ctr"/>
                      <a:endParaRPr lang="en-US" sz="1400" b="1" dirty="0">
                        <a:solidFill>
                          <a:schemeClr val="tx1"/>
                        </a:solidFill>
                      </a:endParaRPr>
                    </a:p>
                  </a:txBody>
                  <a:tcPr marL="91450" marR="91450" marT="45710" marB="45710"/>
                </a:tc>
                <a:tc>
                  <a:txBody>
                    <a:bodyPr/>
                    <a:lstStyle/>
                    <a:p>
                      <a:pPr algn="ctr"/>
                      <a:r>
                        <a:rPr lang="en-US" sz="1400" b="1" dirty="0" smtClean="0">
                          <a:solidFill>
                            <a:schemeClr val="tx1"/>
                          </a:solidFill>
                        </a:rPr>
                        <a:t>14 </a:t>
                      </a:r>
                    </a:p>
                    <a:p>
                      <a:pPr algn="ctr"/>
                      <a:endParaRPr lang="en-US" sz="1400" b="1" dirty="0">
                        <a:solidFill>
                          <a:schemeClr val="tx1"/>
                        </a:solidFill>
                      </a:endParaRPr>
                    </a:p>
                  </a:txBody>
                  <a:tcPr marL="91450" marR="91450" marT="45710" marB="45710"/>
                </a:tc>
                <a:tc>
                  <a:txBody>
                    <a:bodyPr/>
                    <a:lstStyle/>
                    <a:p>
                      <a:pPr algn="ctr"/>
                      <a:r>
                        <a:rPr lang="en-US" sz="1400" b="1" dirty="0" smtClean="0">
                          <a:solidFill>
                            <a:schemeClr val="tx1"/>
                          </a:solidFill>
                        </a:rPr>
                        <a:t>pro</a:t>
                      </a:r>
                      <a:r>
                        <a:rPr lang="en-US" sz="1400" b="1" baseline="0" dirty="0" smtClean="0">
                          <a:solidFill>
                            <a:schemeClr val="tx1"/>
                          </a:solidFill>
                        </a:rPr>
                        <a:t> </a:t>
                      </a:r>
                      <a:endParaRPr lang="en-US" sz="1400" b="1" dirty="0">
                        <a:solidFill>
                          <a:schemeClr val="tx1"/>
                        </a:solidFill>
                      </a:endParaRPr>
                    </a:p>
                  </a:txBody>
                  <a:tcPr marL="91450" marR="91450" marT="45710" marB="45710"/>
                </a:tc>
                <a:tc>
                  <a:txBody>
                    <a:bodyPr/>
                    <a:lstStyle/>
                    <a:p>
                      <a:pPr algn="ctr"/>
                      <a:r>
                        <a:rPr lang="en-US" sz="1400" b="1" dirty="0" smtClean="0">
                          <a:solidFill>
                            <a:schemeClr val="tx1"/>
                          </a:solidFill>
                        </a:rPr>
                        <a:t>42%</a:t>
                      </a:r>
                      <a:endParaRPr lang="en-US" sz="1400" b="1" dirty="0">
                        <a:solidFill>
                          <a:schemeClr val="tx1"/>
                        </a:solidFill>
                      </a:endParaRPr>
                    </a:p>
                  </a:txBody>
                  <a:tcPr marL="91450" marR="91450" marT="45710" marB="45710"/>
                </a:tc>
                <a:tc>
                  <a:txBody>
                    <a:bodyPr/>
                    <a:lstStyle/>
                    <a:p>
                      <a:pPr algn="ctr"/>
                      <a:endParaRPr lang="en-US" sz="1400" b="1" dirty="0">
                        <a:solidFill>
                          <a:schemeClr val="tx1"/>
                        </a:solidFill>
                      </a:endParaRPr>
                    </a:p>
                  </a:txBody>
                  <a:tcPr marL="91450" marR="91450" marT="45710" marB="45710"/>
                </a:tc>
                <a:tc>
                  <a:txBody>
                    <a:bodyPr/>
                    <a:lstStyle/>
                    <a:p>
                      <a:pPr algn="ctr"/>
                      <a:endParaRPr lang="en-US" sz="1400" b="1"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Ortho</a:t>
                      </a:r>
                      <a:endParaRPr lang="en-US" sz="1400" dirty="0">
                        <a:solidFill>
                          <a:schemeClr val="tx1"/>
                        </a:solidFill>
                      </a:endParaRPr>
                    </a:p>
                  </a:txBody>
                  <a:tcPr marL="91450" marR="91450" marT="45710" marB="45710"/>
                </a:tc>
                <a:extLst>
                  <a:ext uri="{0D108BD9-81ED-4DB2-BD59-A6C34878D82A}">
                    <a16:rowId xmlns:a16="http://schemas.microsoft.com/office/drawing/2014/main" val="10002"/>
                  </a:ext>
                </a:extLst>
              </a:tr>
              <a:tr h="501757">
                <a:tc>
                  <a:txBody>
                    <a:bodyPr/>
                    <a:lstStyle/>
                    <a:p>
                      <a:pPr algn="ctr"/>
                      <a:r>
                        <a:rPr lang="en-US" sz="1400" dirty="0" err="1" smtClean="0">
                          <a:solidFill>
                            <a:schemeClr val="tx1"/>
                          </a:solidFill>
                        </a:rPr>
                        <a:t>Stelmack</a:t>
                      </a:r>
                      <a:r>
                        <a:rPr lang="en-US" sz="1400" dirty="0" smtClean="0">
                          <a:solidFill>
                            <a:schemeClr val="tx1"/>
                          </a:solidFill>
                        </a:rPr>
                        <a:t> 2009</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103</a:t>
                      </a:r>
                      <a:endParaRPr lang="en-US" sz="1400"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retro</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28%</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47%</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6%</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14%</a:t>
                      </a:r>
                      <a:endParaRPr lang="en-US" sz="1400"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extLst>
                  <a:ext uri="{0D108BD9-81ED-4DB2-BD59-A6C34878D82A}">
                    <a16:rowId xmlns:a16="http://schemas.microsoft.com/office/drawing/2014/main" val="10003"/>
                  </a:ext>
                </a:extLst>
              </a:tr>
              <a:tr h="592216">
                <a:tc>
                  <a:txBody>
                    <a:bodyPr/>
                    <a:lstStyle/>
                    <a:p>
                      <a:pPr algn="ctr"/>
                      <a:r>
                        <a:rPr lang="en-US" sz="1400" dirty="0" err="1" smtClean="0">
                          <a:solidFill>
                            <a:schemeClr val="tx1"/>
                          </a:solidFill>
                        </a:rPr>
                        <a:t>Brahm</a:t>
                      </a:r>
                      <a:r>
                        <a:rPr lang="en-US" sz="1400" dirty="0" smtClean="0">
                          <a:solidFill>
                            <a:schemeClr val="tx1"/>
                          </a:solidFill>
                        </a:rPr>
                        <a:t> 2009</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191</a:t>
                      </a:r>
                      <a:endParaRPr lang="en-US" sz="1400"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retro</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42%</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42%</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33%</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32%</a:t>
                      </a:r>
                      <a:endParaRPr lang="en-US" sz="1400"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extLst>
                  <a:ext uri="{0D108BD9-81ED-4DB2-BD59-A6C34878D82A}">
                    <a16:rowId xmlns:a16="http://schemas.microsoft.com/office/drawing/2014/main" val="10004"/>
                  </a:ext>
                </a:extLst>
              </a:tr>
              <a:tr h="592216">
                <a:tc>
                  <a:txBody>
                    <a:bodyPr/>
                    <a:lstStyle/>
                    <a:p>
                      <a:pPr algn="ctr"/>
                      <a:r>
                        <a:rPr lang="en-US" sz="1400" dirty="0" smtClean="0">
                          <a:solidFill>
                            <a:schemeClr val="tx1"/>
                          </a:solidFill>
                        </a:rPr>
                        <a:t>Goodrich</a:t>
                      </a:r>
                      <a:r>
                        <a:rPr lang="en-US" sz="1400" baseline="0" dirty="0" smtClean="0">
                          <a:solidFill>
                            <a:schemeClr val="tx1"/>
                          </a:solidFill>
                        </a:rPr>
                        <a:t> 2007</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50</a:t>
                      </a:r>
                      <a:endParaRPr lang="en-US" sz="1400"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retro</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30%</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22%</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20%</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21%</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Psychology</a:t>
                      </a:r>
                      <a:endParaRPr lang="en-US" sz="1400" dirty="0">
                        <a:solidFill>
                          <a:schemeClr val="tx1"/>
                        </a:solidFill>
                      </a:endParaRPr>
                    </a:p>
                  </a:txBody>
                  <a:tcPr marL="91450" marR="91450" marT="45710" marB="45710"/>
                </a:tc>
                <a:extLst>
                  <a:ext uri="{0D108BD9-81ED-4DB2-BD59-A6C34878D82A}">
                    <a16:rowId xmlns:a16="http://schemas.microsoft.com/office/drawing/2014/main" val="10005"/>
                  </a:ext>
                </a:extLst>
              </a:tr>
              <a:tr h="592326">
                <a:tc>
                  <a:txBody>
                    <a:bodyPr/>
                    <a:lstStyle/>
                    <a:p>
                      <a:pPr algn="ctr"/>
                      <a:r>
                        <a:rPr lang="en-US" sz="1400" dirty="0" smtClean="0">
                          <a:solidFill>
                            <a:schemeClr val="tx1"/>
                          </a:solidFill>
                        </a:rPr>
                        <a:t>Suchoff</a:t>
                      </a:r>
                    </a:p>
                    <a:p>
                      <a:pPr algn="ctr"/>
                      <a:r>
                        <a:rPr lang="en-US" sz="1400" dirty="0" smtClean="0">
                          <a:solidFill>
                            <a:schemeClr val="tx1"/>
                          </a:solidFill>
                        </a:rPr>
                        <a:t>1999</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62</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19-70</a:t>
                      </a:r>
                      <a:endParaRPr lang="en-US" sz="1400"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42%</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10%</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40%</a:t>
                      </a:r>
                      <a:endParaRPr lang="en-US" sz="1400" dirty="0">
                        <a:solidFill>
                          <a:schemeClr val="tx1"/>
                        </a:solidFill>
                      </a:endParaRPr>
                    </a:p>
                  </a:txBody>
                  <a:tcPr marL="91450" marR="91450" marT="45710" marB="45710"/>
                </a:tc>
                <a:tc>
                  <a:txBody>
                    <a:bodyPr/>
                    <a:lstStyle/>
                    <a:p>
                      <a:pPr algn="ctr"/>
                      <a:r>
                        <a:rPr lang="en-US" sz="1400" dirty="0" smtClean="0">
                          <a:solidFill>
                            <a:schemeClr val="tx1"/>
                          </a:solidFill>
                        </a:rPr>
                        <a:t>32%</a:t>
                      </a:r>
                      <a:endParaRPr lang="en-US" sz="1400"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extLst>
                  <a:ext uri="{0D108BD9-81ED-4DB2-BD59-A6C34878D82A}">
                    <a16:rowId xmlns:a16="http://schemas.microsoft.com/office/drawing/2014/main" val="10006"/>
                  </a:ext>
                </a:extLst>
              </a:tr>
              <a:tr h="592326">
                <a:tc>
                  <a:txBody>
                    <a:bodyPr/>
                    <a:lstStyle/>
                    <a:p>
                      <a:pPr algn="ctr"/>
                      <a:r>
                        <a:rPr lang="en-US" sz="1400" b="1" dirty="0" smtClean="0">
                          <a:solidFill>
                            <a:schemeClr val="tx1"/>
                          </a:solidFill>
                        </a:rPr>
                        <a:t>Normal population </a:t>
                      </a:r>
                      <a:endParaRPr lang="en-US" sz="1400" b="1"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tc>
                  <a:txBody>
                    <a:bodyPr/>
                    <a:lstStyle/>
                    <a:p>
                      <a:pPr algn="ctr"/>
                      <a:endParaRPr lang="en-US" sz="1400" b="1" dirty="0">
                        <a:solidFill>
                          <a:schemeClr val="tx1"/>
                        </a:solidFill>
                      </a:endParaRPr>
                    </a:p>
                  </a:txBody>
                  <a:tcPr marL="91450" marR="91450" marT="45710" marB="45710"/>
                </a:tc>
                <a:tc>
                  <a:txBody>
                    <a:bodyPr/>
                    <a:lstStyle/>
                    <a:p>
                      <a:pPr algn="ctr"/>
                      <a:endParaRPr lang="en-US" sz="1400" b="1" dirty="0">
                        <a:solidFill>
                          <a:schemeClr val="tx1"/>
                        </a:solidFill>
                      </a:endParaRPr>
                    </a:p>
                  </a:txBody>
                  <a:tcPr marL="91450" marR="91450" marT="45710" marB="45710"/>
                </a:tc>
                <a:tc>
                  <a:txBody>
                    <a:bodyPr/>
                    <a:lstStyle/>
                    <a:p>
                      <a:pPr algn="ctr"/>
                      <a:r>
                        <a:rPr lang="en-US" sz="1400" b="1" dirty="0" smtClean="0">
                          <a:solidFill>
                            <a:schemeClr val="tx1"/>
                          </a:solidFill>
                        </a:rPr>
                        <a:t>BV =</a:t>
                      </a:r>
                      <a:r>
                        <a:rPr lang="en-US" sz="1400" b="1" baseline="0" dirty="0" smtClean="0">
                          <a:solidFill>
                            <a:schemeClr val="tx1"/>
                          </a:solidFill>
                        </a:rPr>
                        <a:t> 5%</a:t>
                      </a:r>
                      <a:endParaRPr lang="en-US" sz="1400" b="1" dirty="0">
                        <a:solidFill>
                          <a:schemeClr val="tx1"/>
                        </a:solidFill>
                      </a:endParaRPr>
                    </a:p>
                  </a:txBody>
                  <a:tcPr marL="91450" marR="91450" marT="45710" marB="45710"/>
                </a:tc>
                <a:tc>
                  <a:txBody>
                    <a:bodyPr/>
                    <a:lstStyle/>
                    <a:p>
                      <a:pPr algn="ctr"/>
                      <a:r>
                        <a:rPr lang="en-US" sz="1400" b="1" dirty="0" smtClean="0">
                          <a:solidFill>
                            <a:schemeClr val="tx1"/>
                          </a:solidFill>
                        </a:rPr>
                        <a:t>3%</a:t>
                      </a:r>
                      <a:endParaRPr lang="en-US" sz="1400" b="1" dirty="0">
                        <a:solidFill>
                          <a:schemeClr val="tx1"/>
                        </a:solidFill>
                      </a:endParaRPr>
                    </a:p>
                  </a:txBody>
                  <a:tcPr marL="91450" marR="91450" marT="45710" marB="45710"/>
                </a:tc>
                <a:tc>
                  <a:txBody>
                    <a:bodyPr/>
                    <a:lstStyle/>
                    <a:p>
                      <a:pPr algn="ctr"/>
                      <a:r>
                        <a:rPr lang="en-US" sz="1400" b="1" dirty="0" smtClean="0">
                          <a:solidFill>
                            <a:schemeClr val="tx1"/>
                          </a:solidFill>
                        </a:rPr>
                        <a:t>2%</a:t>
                      </a:r>
                      <a:endParaRPr lang="en-US" sz="1400" b="1"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tc>
                  <a:txBody>
                    <a:bodyPr/>
                    <a:lstStyle/>
                    <a:p>
                      <a:pPr algn="ctr"/>
                      <a:endParaRPr lang="en-US" sz="1400" dirty="0">
                        <a:solidFill>
                          <a:schemeClr val="tx1"/>
                        </a:solidFill>
                      </a:endParaRPr>
                    </a:p>
                  </a:txBody>
                  <a:tcPr marL="91450" marR="91450" marT="45710" marB="45710"/>
                </a:tc>
                <a:extLst>
                  <a:ext uri="{0D108BD9-81ED-4DB2-BD59-A6C34878D82A}">
                    <a16:rowId xmlns:a16="http://schemas.microsoft.com/office/drawing/2014/main" val="10007"/>
                  </a:ext>
                </a:extLst>
              </a:tr>
            </a:tbl>
          </a:graphicData>
        </a:graphic>
      </p:graphicFrame>
      <p:sp>
        <p:nvSpPr>
          <p:cNvPr id="81966" name="Slide Number Placeholder 3"/>
          <p:cNvSpPr>
            <a:spLocks noGrp="1"/>
          </p:cNvSpPr>
          <p:nvPr>
            <p:ph type="sldNum" sz="quarter" idx="4294967295"/>
          </p:nvPr>
        </p:nvSpPr>
        <p:spPr bwMode="auto">
          <a:xfrm>
            <a:off x="4191000" y="6356350"/>
            <a:ext cx="762000" cy="27146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4E5A75-6E53-1144-9CE2-4A2F45253093}" type="slidenum">
              <a:rPr lang="en-US" sz="1200">
                <a:solidFill>
                  <a:srgbClr val="B0BCC1"/>
                </a:solidFill>
                <a:latin typeface="Calisto MT" charset="0"/>
              </a:rPr>
              <a:pPr eaLnBrk="1" hangingPunct="1"/>
              <a:t>28</a:t>
            </a:fld>
            <a:endParaRPr lang="en-US" sz="1200">
              <a:solidFill>
                <a:srgbClr val="B0BCC1"/>
              </a:solidFill>
              <a:latin typeface="Calisto MT" charset="0"/>
            </a:endParaRPr>
          </a:p>
        </p:txBody>
      </p:sp>
    </p:spTree>
    <p:extLst>
      <p:ext uri="{BB962C8B-B14F-4D97-AF65-F5344CB8AC3E}">
        <p14:creationId xmlns:p14="http://schemas.microsoft.com/office/powerpoint/2010/main" val="42467705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809834"/>
            <a:ext cx="3088388" cy="3046988"/>
          </a:xfrm>
          <a:prstGeom prst="rect">
            <a:avLst/>
          </a:prstGeom>
          <a:noFill/>
        </p:spPr>
        <p:txBody>
          <a:bodyPr wrap="square" rtlCol="0">
            <a:spAutoFit/>
          </a:bodyPr>
          <a:lstStyle/>
          <a:p>
            <a:r>
              <a:rPr lang="en-US" sz="2400" b="1" dirty="0" smtClean="0"/>
              <a:t>SYMPTOMS OF </a:t>
            </a:r>
          </a:p>
          <a:p>
            <a:r>
              <a:rPr lang="en-US" sz="2400" b="1" dirty="0" smtClean="0"/>
              <a:t>MILD TBI – </a:t>
            </a:r>
          </a:p>
          <a:p>
            <a:endParaRPr lang="en-US" sz="2400" b="1" dirty="0" smtClean="0"/>
          </a:p>
          <a:p>
            <a:r>
              <a:rPr lang="en-US" sz="2400" b="1" dirty="0" smtClean="0"/>
              <a:t>Children’s of Alabama </a:t>
            </a:r>
          </a:p>
          <a:p>
            <a:r>
              <a:rPr lang="en-US" sz="2400" b="1" dirty="0" smtClean="0"/>
              <a:t>Concussion Database </a:t>
            </a:r>
          </a:p>
          <a:p>
            <a:endParaRPr lang="en-US" sz="2400" b="1" dirty="0" smtClean="0"/>
          </a:p>
          <a:p>
            <a:r>
              <a:rPr lang="en-US" sz="2400" b="1" dirty="0" smtClean="0"/>
              <a:t>M. Swanson, et al. 2015</a:t>
            </a:r>
            <a:endParaRPr lang="en-US" sz="2400" b="1"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48096" y="163041"/>
            <a:ext cx="3956049" cy="60928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0"/>
          <p:cNvSpPr txBox="1"/>
          <p:nvPr/>
        </p:nvSpPr>
        <p:spPr>
          <a:xfrm>
            <a:off x="2434284" y="529235"/>
            <a:ext cx="184666" cy="369332"/>
          </a:xfrm>
          <a:prstGeom prst="rect">
            <a:avLst/>
          </a:prstGeom>
          <a:noFill/>
        </p:spPr>
        <p:txBody>
          <a:bodyPr wrap="none" rtlCol="0">
            <a:spAutoFit/>
          </a:bodyPr>
          <a:lstStyle/>
          <a:p>
            <a:endParaRPr lang="en-US" dirty="0"/>
          </a:p>
        </p:txBody>
      </p:sp>
      <p:sp>
        <p:nvSpPr>
          <p:cNvPr id="14" name="TextBox 13"/>
          <p:cNvSpPr txBox="1"/>
          <p:nvPr/>
        </p:nvSpPr>
        <p:spPr>
          <a:xfrm>
            <a:off x="5541074" y="1325208"/>
            <a:ext cx="740868" cy="334049"/>
          </a:xfrm>
          <a:prstGeom prst="leftArrow">
            <a:avLst/>
          </a:prstGeom>
          <a:solidFill>
            <a:srgbClr val="3C773C"/>
          </a:solidFill>
        </p:spPr>
        <p:txBody>
          <a:bodyPr wrap="square" rtlCol="0">
            <a:spAutoFit/>
          </a:bodyPr>
          <a:lstStyle/>
          <a:p>
            <a:endParaRPr lang="en-US" dirty="0"/>
          </a:p>
        </p:txBody>
      </p:sp>
      <p:sp>
        <p:nvSpPr>
          <p:cNvPr id="15" name="TextBox 14"/>
          <p:cNvSpPr txBox="1"/>
          <p:nvPr/>
        </p:nvSpPr>
        <p:spPr>
          <a:xfrm>
            <a:off x="3263352" y="1217240"/>
            <a:ext cx="184666" cy="369332"/>
          </a:xfrm>
          <a:prstGeom prst="rect">
            <a:avLst/>
          </a:prstGeom>
          <a:noFill/>
        </p:spPr>
        <p:txBody>
          <a:bodyPr wrap="none" rtlCol="0">
            <a:spAutoFit/>
          </a:bodyPr>
          <a:lstStyle/>
          <a:p>
            <a:endParaRPr lang="en-US" dirty="0"/>
          </a:p>
        </p:txBody>
      </p:sp>
      <p:sp>
        <p:nvSpPr>
          <p:cNvPr id="16" name="TextBox 15"/>
          <p:cNvSpPr txBox="1"/>
          <p:nvPr/>
        </p:nvSpPr>
        <p:spPr>
          <a:xfrm>
            <a:off x="5197226" y="5469645"/>
            <a:ext cx="740868" cy="334049"/>
          </a:xfrm>
          <a:prstGeom prst="leftArrow">
            <a:avLst/>
          </a:prstGeom>
          <a:solidFill>
            <a:srgbClr val="3C773C"/>
          </a:solidFill>
        </p:spPr>
        <p:txBody>
          <a:bodyPr wrap="square" rtlCol="0">
            <a:spAutoFit/>
          </a:bodyPr>
          <a:lstStyle/>
          <a:p>
            <a:endParaRPr lang="en-US" dirty="0"/>
          </a:p>
        </p:txBody>
      </p:sp>
      <p:sp>
        <p:nvSpPr>
          <p:cNvPr id="17" name="TextBox 16"/>
          <p:cNvSpPr txBox="1"/>
          <p:nvPr/>
        </p:nvSpPr>
        <p:spPr>
          <a:xfrm>
            <a:off x="5455606" y="3200071"/>
            <a:ext cx="740868" cy="334049"/>
          </a:xfrm>
          <a:prstGeom prst="leftArrow">
            <a:avLst/>
          </a:prstGeom>
          <a:solidFill>
            <a:srgbClr val="3C773C"/>
          </a:solidFill>
        </p:spPr>
        <p:txBody>
          <a:bodyPr wrap="square" rtlCol="0">
            <a:spAutoFit/>
          </a:bodyPr>
          <a:lstStyle/>
          <a:p>
            <a:endParaRPr lang="en-US" dirty="0"/>
          </a:p>
        </p:txBody>
      </p:sp>
      <p:sp>
        <p:nvSpPr>
          <p:cNvPr id="3" name="Rectangle 2"/>
          <p:cNvSpPr/>
          <p:nvPr/>
        </p:nvSpPr>
        <p:spPr>
          <a:xfrm>
            <a:off x="6299084" y="2776763"/>
            <a:ext cx="535648"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FF66"/>
                </a:solidFill>
                <a:effectLst>
                  <a:outerShdw blurRad="41275" dist="20320" dir="1800000" algn="tl" rotWithShape="0">
                    <a:srgbClr val="000000">
                      <a:alpha val="40000"/>
                    </a:srgbClr>
                  </a:outerShdw>
                </a:effectLst>
              </a:rPr>
              <a:t>1</a:t>
            </a:r>
            <a:endParaRPr lang="en-US" sz="5400" b="1" cap="none" spc="0" dirty="0">
              <a:ln w="12700">
                <a:solidFill>
                  <a:schemeClr val="tx2">
                    <a:satMod val="155000"/>
                  </a:schemeClr>
                </a:solidFill>
                <a:prstDash val="solid"/>
              </a:ln>
              <a:solidFill>
                <a:srgbClr val="FFFF66"/>
              </a:solidFill>
              <a:effectLst>
                <a:outerShdw blurRad="41275" dist="20320" dir="1800000" algn="tl" rotWithShape="0">
                  <a:srgbClr val="000000">
                    <a:alpha val="40000"/>
                  </a:srgbClr>
                </a:outerShdw>
              </a:effectLst>
            </a:endParaRPr>
          </a:p>
        </p:txBody>
      </p:sp>
      <p:sp>
        <p:nvSpPr>
          <p:cNvPr id="7" name="Rectangle 6"/>
          <p:cNvSpPr/>
          <p:nvPr/>
        </p:nvSpPr>
        <p:spPr>
          <a:xfrm>
            <a:off x="6116011" y="5100250"/>
            <a:ext cx="535648"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FF66"/>
                </a:solidFill>
                <a:effectLst>
                  <a:outerShdw blurRad="41275" dist="20320" dir="1800000" algn="tl" rotWithShape="0">
                    <a:srgbClr val="000000">
                      <a:alpha val="40000"/>
                    </a:srgbClr>
                  </a:outerShdw>
                </a:effectLst>
              </a:rPr>
              <a:t>2</a:t>
            </a:r>
            <a:endParaRPr lang="en-US" sz="5400" b="1" cap="none" spc="0" dirty="0">
              <a:ln w="12700">
                <a:solidFill>
                  <a:schemeClr val="tx2">
                    <a:satMod val="155000"/>
                  </a:schemeClr>
                </a:solidFill>
                <a:prstDash val="solid"/>
              </a:ln>
              <a:solidFill>
                <a:srgbClr val="FFFF66"/>
              </a:solidFill>
              <a:effectLst>
                <a:outerShdw blurRad="41275" dist="20320" dir="1800000" algn="tl" rotWithShape="0">
                  <a:srgbClr val="000000">
                    <a:alpha val="40000"/>
                  </a:srgbClr>
                </a:outerShdw>
              </a:effectLst>
            </a:endParaRPr>
          </a:p>
        </p:txBody>
      </p:sp>
      <p:sp>
        <p:nvSpPr>
          <p:cNvPr id="8" name="Rectangle 7"/>
          <p:cNvSpPr/>
          <p:nvPr/>
        </p:nvSpPr>
        <p:spPr>
          <a:xfrm>
            <a:off x="6383835" y="1013946"/>
            <a:ext cx="535648"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FF66"/>
                </a:solidFill>
                <a:effectLst>
                  <a:outerShdw blurRad="41275" dist="20320" dir="1800000" algn="tl" rotWithShape="0">
                    <a:srgbClr val="000000">
                      <a:alpha val="40000"/>
                    </a:srgbClr>
                  </a:outerShdw>
                </a:effectLst>
              </a:rPr>
              <a:t>3</a:t>
            </a:r>
            <a:endParaRPr lang="en-US" sz="5400" b="1" cap="none" spc="0" dirty="0">
              <a:ln w="12700">
                <a:solidFill>
                  <a:schemeClr val="tx2">
                    <a:satMod val="155000"/>
                  </a:schemeClr>
                </a:solidFill>
                <a:prstDash val="solid"/>
              </a:ln>
              <a:solidFill>
                <a:srgbClr val="FFFF66"/>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914259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            Robert J. </a:t>
            </a:r>
            <a:r>
              <a:rPr lang="en-US" dirty="0" err="1" smtClean="0"/>
              <a:t>Niemann</a:t>
            </a:r>
            <a:r>
              <a:rPr lang="en-US" dirty="0" smtClean="0"/>
              <a:t>, OD (ICO ‘63)</a:t>
            </a:r>
            <a:br>
              <a:rPr lang="en-US" dirty="0" smtClean="0"/>
            </a:br>
            <a:r>
              <a:rPr lang="en-US" dirty="0" smtClean="0"/>
              <a:t>            Coach Larry W. </a:t>
            </a:r>
            <a:r>
              <a:rPr lang="en-US" dirty="0" err="1" smtClean="0"/>
              <a:t>Niemann</a:t>
            </a:r>
            <a:endParaRPr lang="en-US" dirty="0"/>
          </a:p>
        </p:txBody>
      </p:sp>
      <p:pic>
        <p:nvPicPr>
          <p:cNvPr id="9" name="Content Placeholder 8" descr="Coach Niemann 20 years.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5223378" y="1175680"/>
            <a:ext cx="3829905" cy="2073326"/>
          </a:xfrm>
        </p:spPr>
      </p:pic>
      <p:pic>
        <p:nvPicPr>
          <p:cNvPr id="10" name="Picture 9" descr="Uncle Bob 201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5229" y="1571933"/>
            <a:ext cx="3020773" cy="4020893"/>
          </a:xfrm>
          <a:prstGeom prst="rect">
            <a:avLst/>
          </a:prstGeom>
        </p:spPr>
      </p:pic>
      <p:pic>
        <p:nvPicPr>
          <p:cNvPr id="12" name="Picture 11" descr="Bob ICO.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46769" y="3877585"/>
            <a:ext cx="2022068" cy="2696090"/>
          </a:xfrm>
          <a:prstGeom prst="rect">
            <a:avLst/>
          </a:prstGeom>
        </p:spPr>
      </p:pic>
      <p:pic>
        <p:nvPicPr>
          <p:cNvPr id="13" name="Picture 12" descr="Dad Bob wedding.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 y="275634"/>
            <a:ext cx="896169" cy="1194892"/>
          </a:xfrm>
          <a:prstGeom prst="rect">
            <a:avLst/>
          </a:prstGeom>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39969" y="3156206"/>
            <a:ext cx="3787438" cy="2130434"/>
          </a:xfrm>
          <a:prstGeom prst="rect">
            <a:avLst/>
          </a:prstGeom>
        </p:spPr>
      </p:pic>
    </p:spTree>
    <p:extLst>
      <p:ext uri="{BB962C8B-B14F-4D97-AF65-F5344CB8AC3E}">
        <p14:creationId xmlns:p14="http://schemas.microsoft.com/office/powerpoint/2010/main" val="26693458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013"/>
            <a:ext cx="8229600" cy="1133590"/>
          </a:xfrm>
        </p:spPr>
        <p:txBody>
          <a:bodyPr/>
          <a:lstStyle/>
          <a:p>
            <a:r>
              <a:rPr lang="en-US" dirty="0" smtClean="0"/>
              <a:t>COA </a:t>
            </a:r>
            <a:r>
              <a:rPr lang="en-US" dirty="0" err="1" smtClean="0"/>
              <a:t>REDCap</a:t>
            </a:r>
            <a:r>
              <a:rPr lang="en-US" dirty="0" smtClean="0"/>
              <a:t> Database: 2007-2013 </a:t>
            </a:r>
            <a:br>
              <a:rPr lang="en-US" dirty="0" smtClean="0"/>
            </a:br>
            <a:r>
              <a:rPr lang="en-US" dirty="0" smtClean="0"/>
              <a:t>Swanson M, et al, 2016</a:t>
            </a:r>
            <a:br>
              <a:rPr lang="en-US" dirty="0" smtClean="0"/>
            </a:br>
            <a:r>
              <a:rPr lang="en-US" sz="2000" b="0" dirty="0" smtClean="0"/>
              <a:t>Swanson M, Weise KK, </a:t>
            </a:r>
            <a:r>
              <a:rPr lang="en-US" sz="2000" b="0" dirty="0" err="1" smtClean="0"/>
              <a:t>Dreer</a:t>
            </a:r>
            <a:r>
              <a:rPr lang="en-US" sz="2000" b="0" dirty="0" smtClean="0"/>
              <a:t> LE, Johnston J, Davis RD, Ferguson D, Hale MH, Gould SJ, Swanson E, Christy JC, </a:t>
            </a:r>
            <a:r>
              <a:rPr lang="en-US" sz="2000" b="0" dirty="0" err="1" smtClean="0"/>
              <a:t>Busettini</a:t>
            </a:r>
            <a:r>
              <a:rPr lang="en-US" sz="2000" b="0" dirty="0" smtClean="0"/>
              <a:t> C, Lee SD.  </a:t>
            </a:r>
            <a:endParaRPr lang="en-US" sz="2000" b="0" dirty="0"/>
          </a:p>
        </p:txBody>
      </p:sp>
      <p:sp>
        <p:nvSpPr>
          <p:cNvPr id="3" name="Content Placeholder 2"/>
          <p:cNvSpPr>
            <a:spLocks noGrp="1"/>
          </p:cNvSpPr>
          <p:nvPr>
            <p:ph idx="1"/>
          </p:nvPr>
        </p:nvSpPr>
        <p:spPr>
          <a:xfrm>
            <a:off x="457199" y="1844993"/>
            <a:ext cx="8544399" cy="4558860"/>
          </a:xfrm>
        </p:spPr>
        <p:txBody>
          <a:bodyPr/>
          <a:lstStyle/>
          <a:p>
            <a:r>
              <a:rPr lang="en-US" dirty="0"/>
              <a:t>Cross-sectional study</a:t>
            </a:r>
          </a:p>
          <a:p>
            <a:r>
              <a:rPr lang="en-US" dirty="0" smtClean="0"/>
              <a:t>N = 1,033 (2007-2013) </a:t>
            </a:r>
          </a:p>
          <a:p>
            <a:pPr lvl="1"/>
            <a:r>
              <a:rPr lang="en-US" sz="2800" dirty="0"/>
              <a:t>C</a:t>
            </a:r>
            <a:r>
              <a:rPr lang="en-US" sz="2800" dirty="0" smtClean="0"/>
              <a:t>ohort of interest (N = 276)</a:t>
            </a:r>
          </a:p>
          <a:p>
            <a:pPr lvl="2"/>
            <a:r>
              <a:rPr lang="en-US" sz="2800" dirty="0"/>
              <a:t>5 to 18 years </a:t>
            </a:r>
            <a:endParaRPr lang="en-US" sz="2800" dirty="0" smtClean="0"/>
          </a:p>
          <a:p>
            <a:pPr lvl="2"/>
            <a:r>
              <a:rPr lang="en-US" sz="2800" u="sng" dirty="0"/>
              <a:t>&gt;</a:t>
            </a:r>
            <a:r>
              <a:rPr lang="en-US" sz="2800" dirty="0"/>
              <a:t> 3 </a:t>
            </a:r>
            <a:r>
              <a:rPr lang="en-US" sz="2800" dirty="0" smtClean="0"/>
              <a:t>symptoms</a:t>
            </a:r>
          </a:p>
          <a:p>
            <a:pPr lvl="2"/>
            <a:r>
              <a:rPr lang="en-US" sz="2800" dirty="0" smtClean="0"/>
              <a:t>&gt; 10 days of concussion-related symptoms (self-report)</a:t>
            </a:r>
          </a:p>
        </p:txBody>
      </p:sp>
    </p:spTree>
    <p:extLst>
      <p:ext uri="{BB962C8B-B14F-4D97-AF65-F5344CB8AC3E}">
        <p14:creationId xmlns:p14="http://schemas.microsoft.com/office/powerpoint/2010/main" val="23923351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94013"/>
            <a:ext cx="8469696" cy="1133590"/>
          </a:xfrm>
        </p:spPr>
        <p:txBody>
          <a:bodyPr/>
          <a:lstStyle/>
          <a:p>
            <a:r>
              <a:rPr lang="en-US" sz="2400" dirty="0" smtClean="0"/>
              <a:t>COA </a:t>
            </a:r>
            <a:r>
              <a:rPr lang="en-US" sz="2400" dirty="0" err="1" smtClean="0"/>
              <a:t>REDCap</a:t>
            </a:r>
            <a:r>
              <a:rPr lang="en-US" sz="2400" dirty="0" smtClean="0"/>
              <a:t> Database: 2007-2013 </a:t>
            </a:r>
            <a:br>
              <a:rPr lang="en-US" sz="2400" dirty="0" smtClean="0"/>
            </a:br>
            <a:r>
              <a:rPr lang="en-US" sz="2400" dirty="0" smtClean="0"/>
              <a:t>Swanson M, et al, 2016</a:t>
            </a:r>
            <a:r>
              <a:rPr lang="en-US" sz="1050" dirty="0" smtClean="0"/>
              <a:t/>
            </a:r>
            <a:br>
              <a:rPr lang="en-US" sz="1050" dirty="0" smtClean="0"/>
            </a:br>
            <a:r>
              <a:rPr lang="en-US" sz="2400" b="0" dirty="0" smtClean="0"/>
              <a:t>N = 276 Concussed, Symptomatic </a:t>
            </a:r>
            <a:r>
              <a:rPr lang="en-US" sz="2400" b="0" u="sng" dirty="0" smtClean="0"/>
              <a:t>&gt;</a:t>
            </a:r>
            <a:r>
              <a:rPr lang="en-US" sz="2400" b="0" dirty="0" smtClean="0"/>
              <a:t>3) kids &gt; 10 days out</a:t>
            </a:r>
            <a:endParaRPr lang="en-US" sz="2400" b="0" dirty="0"/>
          </a:p>
        </p:txBody>
      </p:sp>
      <p:sp>
        <p:nvSpPr>
          <p:cNvPr id="3" name="Content Placeholder 2"/>
          <p:cNvSpPr>
            <a:spLocks noGrp="1"/>
          </p:cNvSpPr>
          <p:nvPr>
            <p:ph idx="1"/>
          </p:nvPr>
        </p:nvSpPr>
        <p:spPr>
          <a:xfrm>
            <a:off x="0" y="1695601"/>
            <a:ext cx="8854881" cy="4558860"/>
          </a:xfrm>
        </p:spPr>
        <p:txBody>
          <a:bodyPr numCol="3"/>
          <a:lstStyle/>
          <a:p>
            <a:pPr lvl="1"/>
            <a:r>
              <a:rPr lang="en-US" sz="2000" dirty="0" smtClean="0"/>
              <a:t>Age</a:t>
            </a:r>
          </a:p>
          <a:p>
            <a:pPr lvl="1"/>
            <a:r>
              <a:rPr lang="en-US" sz="2000" dirty="0" smtClean="0"/>
              <a:t>Days since concussion</a:t>
            </a:r>
          </a:p>
          <a:p>
            <a:pPr lvl="1"/>
            <a:r>
              <a:rPr lang="en-US" sz="2000" dirty="0" smtClean="0"/>
              <a:t>Race</a:t>
            </a:r>
          </a:p>
          <a:p>
            <a:pPr lvl="1"/>
            <a:r>
              <a:rPr lang="en-US" sz="2000" dirty="0" smtClean="0"/>
              <a:t>Gender</a:t>
            </a:r>
          </a:p>
          <a:p>
            <a:pPr lvl="1"/>
            <a:r>
              <a:rPr lang="en-US" sz="2000" dirty="0" smtClean="0"/>
              <a:t>Insurance (Private vs. Public)</a:t>
            </a:r>
          </a:p>
          <a:p>
            <a:pPr lvl="1"/>
            <a:r>
              <a:rPr lang="en-US" sz="2000" dirty="0" smtClean="0"/>
              <a:t>Number of Previous Concussions</a:t>
            </a:r>
          </a:p>
          <a:p>
            <a:pPr lvl="1"/>
            <a:r>
              <a:rPr lang="en-US" sz="2000" dirty="0" smtClean="0"/>
              <a:t>Loss of consciousness</a:t>
            </a:r>
          </a:p>
          <a:p>
            <a:pPr lvl="1"/>
            <a:r>
              <a:rPr lang="en-US" sz="2000" dirty="0" smtClean="0"/>
              <a:t>Event Amnesia</a:t>
            </a:r>
          </a:p>
          <a:p>
            <a:pPr lvl="1"/>
            <a:r>
              <a:rPr lang="en-US" sz="2000" dirty="0" smtClean="0"/>
              <a:t>Imaging</a:t>
            </a:r>
          </a:p>
          <a:p>
            <a:pPr lvl="1"/>
            <a:r>
              <a:rPr lang="en-US" sz="2000" dirty="0" smtClean="0"/>
              <a:t>SCAT</a:t>
            </a:r>
          </a:p>
          <a:p>
            <a:pPr lvl="1"/>
            <a:r>
              <a:rPr lang="en-US" sz="2000" dirty="0" smtClean="0"/>
              <a:t>Balance Difficulty</a:t>
            </a:r>
          </a:p>
          <a:p>
            <a:pPr lvl="1"/>
            <a:r>
              <a:rPr lang="en-US" sz="2000" dirty="0" smtClean="0"/>
              <a:t>Concentration Difficulty</a:t>
            </a:r>
          </a:p>
          <a:p>
            <a:pPr lvl="1"/>
            <a:r>
              <a:rPr lang="en-US" sz="2000" dirty="0" smtClean="0"/>
              <a:t>Confusion</a:t>
            </a:r>
          </a:p>
          <a:p>
            <a:pPr lvl="1"/>
            <a:r>
              <a:rPr lang="en-US" sz="2000" dirty="0" smtClean="0"/>
              <a:t>Dizziness</a:t>
            </a:r>
          </a:p>
          <a:p>
            <a:pPr lvl="1"/>
            <a:r>
              <a:rPr lang="en-US" sz="2000" dirty="0" smtClean="0"/>
              <a:t>Fatigue</a:t>
            </a:r>
          </a:p>
          <a:p>
            <a:pPr lvl="1"/>
            <a:r>
              <a:rPr lang="en-US" sz="2000" dirty="0" smtClean="0"/>
              <a:t>Headache</a:t>
            </a:r>
          </a:p>
          <a:p>
            <a:pPr lvl="1"/>
            <a:r>
              <a:rPr lang="en-US" sz="2000" dirty="0" smtClean="0"/>
              <a:t>Hearing</a:t>
            </a:r>
          </a:p>
          <a:p>
            <a:pPr lvl="1"/>
            <a:r>
              <a:rPr lang="en-US" sz="2000" dirty="0" smtClean="0"/>
              <a:t>Irritable</a:t>
            </a:r>
          </a:p>
          <a:p>
            <a:pPr lvl="1"/>
            <a:r>
              <a:rPr lang="en-US" sz="2000" dirty="0" smtClean="0"/>
              <a:t>Nausea</a:t>
            </a:r>
          </a:p>
          <a:p>
            <a:pPr lvl="1"/>
            <a:r>
              <a:rPr lang="en-US" sz="2000" dirty="0" smtClean="0"/>
              <a:t>Sleep disturbance</a:t>
            </a:r>
          </a:p>
          <a:p>
            <a:pPr lvl="1"/>
            <a:r>
              <a:rPr lang="en-US" sz="2000" dirty="0" smtClean="0"/>
              <a:t>Slurred speech</a:t>
            </a:r>
          </a:p>
          <a:p>
            <a:pPr lvl="1"/>
            <a:r>
              <a:rPr lang="en-US" sz="2000" dirty="0" smtClean="0"/>
              <a:t>Vision</a:t>
            </a:r>
          </a:p>
          <a:p>
            <a:pPr lvl="1"/>
            <a:r>
              <a:rPr lang="en-US" sz="2000" dirty="0" smtClean="0"/>
              <a:t>Vomiting</a:t>
            </a:r>
          </a:p>
          <a:p>
            <a:pPr lvl="1"/>
            <a:r>
              <a:rPr lang="en-US" sz="2000" dirty="0" smtClean="0"/>
              <a:t>Education Difficulty</a:t>
            </a:r>
          </a:p>
          <a:p>
            <a:pPr lvl="1"/>
            <a:endParaRPr lang="en-US" sz="1800" dirty="0" smtClean="0"/>
          </a:p>
          <a:p>
            <a:pPr lvl="1"/>
            <a:endParaRPr lang="en-US" sz="2800" dirty="0" smtClean="0"/>
          </a:p>
          <a:p>
            <a:pPr lvl="1"/>
            <a:endParaRPr lang="en-US" sz="2800" dirty="0" smtClean="0"/>
          </a:p>
          <a:p>
            <a:pPr lvl="1"/>
            <a:endParaRPr lang="en-US" sz="2800" dirty="0"/>
          </a:p>
          <a:p>
            <a:endParaRPr lang="en-US" dirty="0" smtClean="0"/>
          </a:p>
          <a:p>
            <a:pPr lvl="2"/>
            <a:endParaRPr lang="en-US" sz="1400" dirty="0" smtClean="0"/>
          </a:p>
        </p:txBody>
      </p:sp>
    </p:spTree>
    <p:extLst>
      <p:ext uri="{BB962C8B-B14F-4D97-AF65-F5344CB8AC3E}">
        <p14:creationId xmlns:p14="http://schemas.microsoft.com/office/powerpoint/2010/main" val="15328159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5448"/>
            <a:ext cx="8686800" cy="1133590"/>
          </a:xfrm>
        </p:spPr>
        <p:txBody>
          <a:bodyPr/>
          <a:lstStyle/>
          <a:p>
            <a:r>
              <a:rPr lang="en-US" sz="2400" dirty="0"/>
              <a:t>COA </a:t>
            </a:r>
            <a:r>
              <a:rPr lang="en-US" sz="2400" dirty="0" err="1"/>
              <a:t>REDCap</a:t>
            </a:r>
            <a:r>
              <a:rPr lang="en-US" sz="2400" dirty="0"/>
              <a:t> Database: 2007-2013 </a:t>
            </a:r>
            <a:br>
              <a:rPr lang="en-US" sz="2400" dirty="0"/>
            </a:br>
            <a:r>
              <a:rPr lang="en-US" sz="2400" dirty="0"/>
              <a:t>Swanson M, et al, 2016</a:t>
            </a:r>
            <a:r>
              <a:rPr lang="en-US" sz="1050" dirty="0"/>
              <a:t/>
            </a:r>
            <a:br>
              <a:rPr lang="en-US" sz="1050" dirty="0"/>
            </a:br>
            <a:r>
              <a:rPr lang="en-US" sz="2400" b="0" dirty="0"/>
              <a:t>N = 276 Concussed, Symptomatic </a:t>
            </a:r>
            <a:r>
              <a:rPr lang="en-US" sz="2400" b="0" u="sng" dirty="0"/>
              <a:t>&gt;</a:t>
            </a:r>
            <a:r>
              <a:rPr lang="en-US" sz="2400" b="0" dirty="0"/>
              <a:t>3) kids &gt; 10 days out</a:t>
            </a:r>
            <a:endParaRPr lang="en-US" sz="2400" dirty="0"/>
          </a:p>
        </p:txBody>
      </p:sp>
      <p:sp>
        <p:nvSpPr>
          <p:cNvPr id="3" name="Content Placeholder 2"/>
          <p:cNvSpPr>
            <a:spLocks noGrp="1"/>
          </p:cNvSpPr>
          <p:nvPr>
            <p:ph idx="1"/>
          </p:nvPr>
        </p:nvSpPr>
        <p:spPr>
          <a:xfrm>
            <a:off x="161076" y="1849429"/>
            <a:ext cx="8982924" cy="4558860"/>
          </a:xfrm>
        </p:spPr>
        <p:txBody>
          <a:bodyPr/>
          <a:lstStyle/>
          <a:p>
            <a:r>
              <a:rPr lang="en-US" sz="3200" dirty="0"/>
              <a:t>29% (79/270) reported Academic </a:t>
            </a:r>
            <a:r>
              <a:rPr lang="en-US" sz="3200" dirty="0" smtClean="0"/>
              <a:t>Difficulty</a:t>
            </a:r>
          </a:p>
          <a:p>
            <a:r>
              <a:rPr lang="en-US" sz="3200" dirty="0"/>
              <a:t>46% (128/274) reported V</a:t>
            </a:r>
            <a:r>
              <a:rPr lang="en-US" sz="3200" dirty="0" smtClean="0"/>
              <a:t>ision Abnormalities</a:t>
            </a:r>
            <a:endParaRPr lang="en-US" sz="3200" dirty="0"/>
          </a:p>
          <a:p>
            <a:endParaRPr lang="en-US" sz="3200" dirty="0"/>
          </a:p>
          <a:p>
            <a:pPr lvl="1"/>
            <a:r>
              <a:rPr lang="en-US" sz="3200" dirty="0" smtClean="0"/>
              <a:t>&gt;</a:t>
            </a:r>
            <a:r>
              <a:rPr lang="en-US" sz="3200" dirty="0"/>
              <a:t>30 </a:t>
            </a:r>
            <a:r>
              <a:rPr lang="en-US" sz="3200" dirty="0" smtClean="0"/>
              <a:t>days (33%): </a:t>
            </a:r>
            <a:r>
              <a:rPr lang="en-US" sz="3200" dirty="0"/>
              <a:t>Only </a:t>
            </a:r>
            <a:r>
              <a:rPr lang="en-US" sz="3200" b="1" dirty="0"/>
              <a:t>vision and concentration </a:t>
            </a:r>
            <a:r>
              <a:rPr lang="en-US" sz="3200" dirty="0"/>
              <a:t>remained statistically significantly </a:t>
            </a:r>
            <a:r>
              <a:rPr lang="en-US" sz="3200" b="1" dirty="0"/>
              <a:t>associated with academic difficulty</a:t>
            </a:r>
          </a:p>
          <a:p>
            <a:endParaRPr lang="en-US" dirty="0"/>
          </a:p>
        </p:txBody>
      </p:sp>
    </p:spTree>
    <p:extLst>
      <p:ext uri="{BB962C8B-B14F-4D97-AF65-F5344CB8AC3E}">
        <p14:creationId xmlns:p14="http://schemas.microsoft.com/office/powerpoint/2010/main" val="29505542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wanson M Weise KK et al 2016.png"/>
          <p:cNvPicPr>
            <a:picLocks noGrp="1" noChangeAspect="1"/>
          </p:cNvPicPr>
          <p:nvPr>
            <p:ph idx="1"/>
          </p:nvPr>
        </p:nvPicPr>
        <p:blipFill>
          <a:blip r:embed="rId2" cstate="email">
            <a:extLst>
              <a:ext uri="{28A0092B-C50C-407E-A947-70E740481C1C}">
                <a14:useLocalDpi xmlns:a14="http://schemas.microsoft.com/office/drawing/2010/main"/>
              </a:ext>
            </a:extLst>
          </a:blip>
          <a:srcRect l="-39352" r="-39352"/>
          <a:stretch>
            <a:fillRect/>
          </a:stretch>
        </p:blipFill>
        <p:spPr>
          <a:xfrm>
            <a:off x="-906113" y="242762"/>
            <a:ext cx="10350552" cy="5733780"/>
          </a:xfrm>
        </p:spPr>
      </p:pic>
      <p:sp>
        <p:nvSpPr>
          <p:cNvPr id="5" name="TextBox 4"/>
          <p:cNvSpPr txBox="1"/>
          <p:nvPr/>
        </p:nvSpPr>
        <p:spPr>
          <a:xfrm>
            <a:off x="4071262" y="242762"/>
            <a:ext cx="3004473" cy="923330"/>
          </a:xfrm>
          <a:prstGeom prst="rect">
            <a:avLst/>
          </a:prstGeom>
          <a:noFill/>
        </p:spPr>
        <p:txBody>
          <a:bodyPr wrap="none" rtlCol="0">
            <a:spAutoFit/>
          </a:bodyPr>
          <a:lstStyle/>
          <a:p>
            <a:r>
              <a:rPr lang="en-US" dirty="0" smtClean="0"/>
              <a:t>Optometry and Vision Science</a:t>
            </a:r>
          </a:p>
          <a:p>
            <a:r>
              <a:rPr lang="en-US" u="sng" dirty="0">
                <a:hlinkClick r:id="rId3"/>
              </a:rPr>
              <a:t>http://www.optvissci.com</a:t>
            </a:r>
            <a:r>
              <a:rPr lang="en-US" dirty="0"/>
              <a:t> </a:t>
            </a:r>
          </a:p>
          <a:p>
            <a:endParaRPr lang="en-US" dirty="0"/>
          </a:p>
        </p:txBody>
      </p:sp>
    </p:spTree>
    <p:extLst>
      <p:ext uri="{BB962C8B-B14F-4D97-AF65-F5344CB8AC3E}">
        <p14:creationId xmlns:p14="http://schemas.microsoft.com/office/powerpoint/2010/main" val="13838506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73" y="455448"/>
            <a:ext cx="8819908" cy="1133590"/>
          </a:xfrm>
        </p:spPr>
        <p:txBody>
          <a:bodyPr/>
          <a:lstStyle/>
          <a:p>
            <a:r>
              <a:rPr lang="en-US" sz="2400" dirty="0" smtClean="0"/>
              <a:t>1. The eye is affected in concussion.</a:t>
            </a:r>
            <a:br>
              <a:rPr lang="en-US" sz="2400" dirty="0" smtClean="0"/>
            </a:br>
            <a:r>
              <a:rPr lang="en-US" sz="2400" dirty="0" smtClean="0"/>
              <a:t>2. How can we use the eye to tell us about the brain in concussion?</a:t>
            </a:r>
            <a:endParaRPr lang="en-US" sz="2400" dirty="0"/>
          </a:p>
        </p:txBody>
      </p:sp>
      <p:pic>
        <p:nvPicPr>
          <p:cNvPr id="4" name="Content Placeholder 3" descr="Brock_String_Javi.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94235" y="4377765"/>
            <a:ext cx="3027596" cy="1677164"/>
          </a:xfrm>
        </p:spPr>
      </p:pic>
      <p:pic>
        <p:nvPicPr>
          <p:cNvPr id="5" name="Picture 4" descr="PFV_Hop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1764" y="3275001"/>
            <a:ext cx="2913529" cy="1946146"/>
          </a:xfrm>
          <a:prstGeom prst="rect">
            <a:avLst/>
          </a:prstGeom>
        </p:spPr>
      </p:pic>
      <p:pic>
        <p:nvPicPr>
          <p:cNvPr id="6" name="Picture 5" descr="phoropter_Charle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01318" y="1589038"/>
            <a:ext cx="2885482" cy="1927412"/>
          </a:xfrm>
          <a:prstGeom prst="rect">
            <a:avLst/>
          </a:prstGeom>
        </p:spPr>
      </p:pic>
      <p:pic>
        <p:nvPicPr>
          <p:cNvPr id="7" name="Picture 6" descr="SLE_Ella.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235" y="1589038"/>
            <a:ext cx="3520142" cy="2347908"/>
          </a:xfrm>
          <a:prstGeom prst="rect">
            <a:avLst/>
          </a:prstGeom>
        </p:spPr>
      </p:pic>
      <p:pic>
        <p:nvPicPr>
          <p:cNvPr id="8" name="Picture 7" descr="XBox_Charlee.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61529" y="4148704"/>
            <a:ext cx="2853764" cy="1906225"/>
          </a:xfrm>
          <a:prstGeom prst="rect">
            <a:avLst/>
          </a:prstGeom>
        </p:spPr>
      </p:pic>
    </p:spTree>
    <p:extLst>
      <p:ext uri="{BB962C8B-B14F-4D97-AF65-F5344CB8AC3E}">
        <p14:creationId xmlns:p14="http://schemas.microsoft.com/office/powerpoint/2010/main" val="17855445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6223"/>
            <a:ext cx="7336589" cy="1029368"/>
          </a:xfrm>
        </p:spPr>
        <p:txBody>
          <a:bodyPr/>
          <a:lstStyle/>
          <a:p>
            <a:r>
              <a:rPr lang="en-US" dirty="0" smtClean="0"/>
              <a:t>Michael </a:t>
            </a:r>
            <a:r>
              <a:rPr lang="en-US" dirty="0" err="1" smtClean="0"/>
              <a:t>Goodlett</a:t>
            </a:r>
            <a:r>
              <a:rPr lang="en-US" dirty="0" smtClean="0"/>
              <a:t>, MD:</a:t>
            </a:r>
            <a:br>
              <a:rPr lang="en-US" dirty="0" smtClean="0"/>
            </a:br>
            <a:r>
              <a:rPr lang="en-US" dirty="0" smtClean="0">
                <a:solidFill>
                  <a:srgbClr val="1E1C11"/>
                </a:solidFill>
              </a:rPr>
              <a:t>“I got a third, a third, a third. A third of my players are being honest, a third are being less than truthful because they want to play and a third are being less than truthful because they don’t want to practice.”</a:t>
            </a:r>
            <a:endParaRPr lang="en-US" dirty="0">
              <a:solidFill>
                <a:srgbClr val="1E1C11"/>
              </a:solidFill>
            </a:endParaRPr>
          </a:p>
        </p:txBody>
      </p:sp>
      <p:sp>
        <p:nvSpPr>
          <p:cNvPr id="3" name="Content Placeholder 2"/>
          <p:cNvSpPr>
            <a:spLocks noGrp="1"/>
          </p:cNvSpPr>
          <p:nvPr>
            <p:ph idx="1"/>
          </p:nvPr>
        </p:nvSpPr>
        <p:spPr>
          <a:xfrm>
            <a:off x="457200" y="2824291"/>
            <a:ext cx="8396512" cy="4455110"/>
          </a:xfrm>
        </p:spPr>
        <p:txBody>
          <a:bodyPr/>
          <a:lstStyle/>
          <a:p>
            <a:r>
              <a:rPr lang="en-US" sz="3200" dirty="0" smtClean="0"/>
              <a:t>Identifies a need for </a:t>
            </a:r>
            <a:r>
              <a:rPr lang="en-US" sz="3200" b="1" dirty="0" smtClean="0"/>
              <a:t>objective</a:t>
            </a:r>
            <a:r>
              <a:rPr lang="en-US" sz="3200" dirty="0" smtClean="0"/>
              <a:t> testing</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14296" y="1046594"/>
            <a:ext cx="1066800" cy="1473200"/>
          </a:xfrm>
          <a:prstGeom prst="rect">
            <a:avLst/>
          </a:prstGeom>
        </p:spPr>
      </p:pic>
      <p:pic>
        <p:nvPicPr>
          <p:cNvPr id="5" name="Content Placeholder 6" descr="AU 2016.jpg"/>
          <p:cNvPicPr>
            <a:picLocks noChangeAspect="1"/>
          </p:cNvPicPr>
          <p:nvPr/>
        </p:nvPicPr>
        <p:blipFill>
          <a:blip r:embed="rId3" cstate="email">
            <a:extLst>
              <a:ext uri="{28A0092B-C50C-407E-A947-70E740481C1C}">
                <a14:useLocalDpi xmlns:a14="http://schemas.microsoft.com/office/drawing/2010/main"/>
              </a:ext>
            </a:extLst>
          </a:blip>
          <a:srcRect l="-73165" r="-73165"/>
          <a:stretch>
            <a:fillRect/>
          </a:stretch>
        </p:blipFill>
        <p:spPr>
          <a:xfrm>
            <a:off x="0" y="3563078"/>
            <a:ext cx="4051900" cy="219321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69183" y="3381224"/>
            <a:ext cx="2479174" cy="3305565"/>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56013" y="3563078"/>
            <a:ext cx="2925083" cy="2193216"/>
          </a:xfrm>
          <a:prstGeom prst="rect">
            <a:avLst/>
          </a:prstGeom>
        </p:spPr>
      </p:pic>
    </p:spTree>
    <p:extLst>
      <p:ext uri="{BB962C8B-B14F-4D97-AF65-F5344CB8AC3E}">
        <p14:creationId xmlns:p14="http://schemas.microsoft.com/office/powerpoint/2010/main" val="222989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UAB/COA </a:t>
            </a:r>
            <a:r>
              <a:rPr lang="en-US" dirty="0" err="1" smtClean="0"/>
              <a:t>Pupillometer</a:t>
            </a:r>
            <a:r>
              <a:rPr lang="en-US" dirty="0" smtClean="0"/>
              <a:t> under</a:t>
            </a:r>
            <a:br>
              <a:rPr lang="en-US" dirty="0" smtClean="0"/>
            </a:br>
            <a:r>
              <a:rPr lang="en-US" dirty="0" smtClean="0"/>
              <a:t>Friday Night Lights</a:t>
            </a:r>
            <a:endParaRPr lang="en-US" dirty="0"/>
          </a:p>
        </p:txBody>
      </p:sp>
      <p:sp>
        <p:nvSpPr>
          <p:cNvPr id="3" name="Content Placeholder 2"/>
          <p:cNvSpPr>
            <a:spLocks noGrp="1"/>
          </p:cNvSpPr>
          <p:nvPr>
            <p:ph idx="1"/>
          </p:nvPr>
        </p:nvSpPr>
        <p:spPr/>
        <p:txBody>
          <a:bodyPr/>
          <a:lstStyle/>
          <a:p>
            <a:r>
              <a:rPr lang="en-US" dirty="0" smtClean="0"/>
              <a:t>Average </a:t>
            </a:r>
            <a:r>
              <a:rPr lang="en-US" dirty="0" err="1" smtClean="0"/>
              <a:t>NPi</a:t>
            </a:r>
            <a:r>
              <a:rPr lang="en-US" dirty="0" smtClean="0"/>
              <a:t>: Pre-Season </a:t>
            </a:r>
          </a:p>
          <a:p>
            <a:pPr marL="0" indent="0">
              <a:buNone/>
            </a:pPr>
            <a:r>
              <a:rPr lang="en-US" dirty="0"/>
              <a:t> </a:t>
            </a:r>
            <a:r>
              <a:rPr lang="en-US" dirty="0" smtClean="0"/>
              <a:t>  (n = 600+)</a:t>
            </a:r>
            <a:endParaRPr lang="en-US" dirty="0"/>
          </a:p>
          <a:p>
            <a:pPr lvl="1"/>
            <a:r>
              <a:rPr lang="en-US" sz="2800" dirty="0"/>
              <a:t>4.1 + </a:t>
            </a:r>
            <a:r>
              <a:rPr lang="en-US" sz="2800" dirty="0" smtClean="0"/>
              <a:t>0.30</a:t>
            </a:r>
          </a:p>
          <a:p>
            <a:pPr lvl="1"/>
            <a:r>
              <a:rPr lang="en-US" sz="2800" b="1" dirty="0" smtClean="0"/>
              <a:t>Clinical Setting </a:t>
            </a:r>
          </a:p>
          <a:p>
            <a:pPr lvl="2"/>
            <a:r>
              <a:rPr lang="en-US" sz="2400" dirty="0" smtClean="0"/>
              <a:t>COA clinical exam room or</a:t>
            </a:r>
          </a:p>
          <a:p>
            <a:pPr lvl="2"/>
            <a:r>
              <a:rPr lang="en-US" sz="2400" dirty="0" smtClean="0"/>
              <a:t>High school gymnasium</a:t>
            </a:r>
          </a:p>
          <a:p>
            <a:pPr lvl="2"/>
            <a:r>
              <a:rPr lang="en-US" sz="2400" dirty="0" smtClean="0"/>
              <a:t>(vs. Friday night lights)</a:t>
            </a:r>
          </a:p>
          <a:p>
            <a:pPr lvl="1"/>
            <a:endParaRPr lang="en-US" dirty="0"/>
          </a:p>
          <a:p>
            <a:endParaRPr lang="en-US" dirty="0"/>
          </a:p>
        </p:txBody>
      </p:sp>
      <p:pic>
        <p:nvPicPr>
          <p:cNvPr id="4" name="Content Placeholder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84869" y="2821086"/>
            <a:ext cx="2417839" cy="3033840"/>
          </a:xfrm>
          <a:prstGeom prst="rect">
            <a:avLst/>
          </a:prstGeom>
        </p:spPr>
      </p:pic>
      <p:pic>
        <p:nvPicPr>
          <p:cNvPr id="5" name="Picture 4" descr="Ella pupi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99875" y="973967"/>
            <a:ext cx="2538171" cy="2538171"/>
          </a:xfrm>
          <a:prstGeom prst="rect">
            <a:avLst/>
          </a:prstGeom>
        </p:spPr>
      </p:pic>
    </p:spTree>
    <p:extLst>
      <p:ext uri="{BB962C8B-B14F-4D97-AF65-F5344CB8AC3E}">
        <p14:creationId xmlns:p14="http://schemas.microsoft.com/office/powerpoint/2010/main" val="1713804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678"/>
            <a:ext cx="8229600" cy="1133590"/>
          </a:xfrm>
        </p:spPr>
        <p:txBody>
          <a:bodyPr/>
          <a:lstStyle/>
          <a:p>
            <a:r>
              <a:rPr lang="en-US" dirty="0" smtClean="0"/>
              <a:t>UAB/COA Pre-season Sports Physicals Spring 2015	- Pupillometer	</a:t>
            </a:r>
            <a:endParaRPr lang="en-US" dirty="0"/>
          </a:p>
        </p:txBody>
      </p:sp>
      <p:sp>
        <p:nvSpPr>
          <p:cNvPr id="3" name="Content Placeholder 2"/>
          <p:cNvSpPr>
            <a:spLocks noGrp="1"/>
          </p:cNvSpPr>
          <p:nvPr>
            <p:ph idx="1"/>
          </p:nvPr>
        </p:nvSpPr>
        <p:spPr>
          <a:xfrm>
            <a:off x="341770" y="1430268"/>
            <a:ext cx="8802230" cy="4558860"/>
          </a:xfrm>
        </p:spPr>
        <p:txBody>
          <a:bodyPr/>
          <a:lstStyle/>
          <a:p>
            <a:r>
              <a:rPr lang="en-US" dirty="0" smtClean="0"/>
              <a:t>N = 247 in one high school</a:t>
            </a:r>
          </a:p>
          <a:p>
            <a:r>
              <a:rPr lang="en-US" dirty="0" smtClean="0"/>
              <a:t>Average </a:t>
            </a:r>
            <a:r>
              <a:rPr lang="en-US" dirty="0" err="1" smtClean="0"/>
              <a:t>NPi</a:t>
            </a:r>
            <a:r>
              <a:rPr lang="en-US" dirty="0" smtClean="0"/>
              <a:t> (from NeurOptics, Inc.)</a:t>
            </a:r>
          </a:p>
          <a:p>
            <a:pPr lvl="1"/>
            <a:r>
              <a:rPr lang="en-US" dirty="0" smtClean="0"/>
              <a:t>4.1 </a:t>
            </a:r>
            <a:r>
              <a:rPr lang="en-US" u="sng" dirty="0" smtClean="0"/>
              <a:t>+</a:t>
            </a:r>
            <a:r>
              <a:rPr lang="en-US" dirty="0" smtClean="0"/>
              <a:t> 0.32</a:t>
            </a:r>
          </a:p>
          <a:p>
            <a:r>
              <a:rPr lang="en-US" dirty="0" smtClean="0"/>
              <a:t>Average </a:t>
            </a:r>
            <a:r>
              <a:rPr lang="en-US" dirty="0" err="1" smtClean="0"/>
              <a:t>NPi</a:t>
            </a:r>
            <a:r>
              <a:rPr lang="en-US" dirty="0" smtClean="0"/>
              <a:t> (from UAB/COA)</a:t>
            </a:r>
          </a:p>
          <a:p>
            <a:pPr lvl="1"/>
            <a:r>
              <a:rPr lang="en-US" dirty="0" smtClean="0"/>
              <a:t>4.1 </a:t>
            </a:r>
            <a:r>
              <a:rPr lang="en-US" u="sng" dirty="0" smtClean="0"/>
              <a:t>+</a:t>
            </a:r>
            <a:r>
              <a:rPr lang="en-US" dirty="0" smtClean="0"/>
              <a:t> 0.30</a:t>
            </a:r>
          </a:p>
          <a:p>
            <a:r>
              <a:rPr lang="en-US" dirty="0" smtClean="0"/>
              <a:t>Bland-Altman Limits of Agreement (UAB/COA)</a:t>
            </a:r>
          </a:p>
          <a:p>
            <a:pPr lvl="1"/>
            <a:r>
              <a:rPr lang="en-US" dirty="0" smtClean="0"/>
              <a:t>LOA (OD) = 0.49; LOA (OS) = 0.48</a:t>
            </a:r>
          </a:p>
          <a:p>
            <a:pPr lvl="1"/>
            <a:r>
              <a:rPr lang="en-US" b="1" dirty="0" smtClean="0"/>
              <a:t>Repeat if two measures differ by 0.50 or more</a:t>
            </a:r>
          </a:p>
          <a:p>
            <a:pPr lvl="1"/>
            <a:r>
              <a:rPr lang="en-US" b="1" dirty="0" smtClean="0"/>
              <a:t>A measure that is 0.50 different post concussion is a true difference</a:t>
            </a:r>
          </a:p>
          <a:p>
            <a:pPr lvl="1"/>
            <a:endParaRPr lang="en-US" dirty="0" smtClean="0"/>
          </a:p>
          <a:p>
            <a:endParaRPr lang="en-US" dirty="0" smtClean="0"/>
          </a:p>
          <a:p>
            <a:endParaRPr lang="en-US" dirty="0"/>
          </a:p>
        </p:txBody>
      </p:sp>
    </p:spTree>
    <p:extLst>
      <p:ext uri="{BB962C8B-B14F-4D97-AF65-F5344CB8AC3E}">
        <p14:creationId xmlns:p14="http://schemas.microsoft.com/office/powerpoint/2010/main" val="1757352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rofiles Plot for WRNPI and RRNP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91408"/>
            <a:ext cx="6096000" cy="457200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3"/>
          <p:cNvSpPr>
            <a:spLocks noGrp="1"/>
          </p:cNvSpPr>
          <p:nvPr>
            <p:ph type="title"/>
          </p:nvPr>
        </p:nvSpPr>
        <p:spPr>
          <a:xfrm>
            <a:off x="457200" y="157818"/>
            <a:ext cx="8229600" cy="1133590"/>
          </a:xfrm>
        </p:spPr>
        <p:txBody>
          <a:bodyPr/>
          <a:lstStyle/>
          <a:p>
            <a:r>
              <a:rPr lang="en-US" sz="2800" dirty="0"/>
              <a:t>UAB/COA Pupillometer under</a:t>
            </a:r>
            <a:br>
              <a:rPr lang="en-US" sz="2800" dirty="0"/>
            </a:br>
            <a:r>
              <a:rPr lang="en-US" sz="2800" b="1" dirty="0"/>
              <a:t>Friday Night </a:t>
            </a:r>
            <a:r>
              <a:rPr lang="en-US" sz="2800" b="1" dirty="0" smtClean="0"/>
              <a:t>Lights</a:t>
            </a:r>
            <a:r>
              <a:rPr lang="en-US" sz="2800" dirty="0" smtClean="0"/>
              <a:t>: RE vs. RE (repeatability)</a:t>
            </a:r>
            <a:endParaRPr lang="en-US" sz="2800" dirty="0"/>
          </a:p>
        </p:txBody>
      </p:sp>
    </p:spTree>
    <p:extLst>
      <p:ext uri="{BB962C8B-B14F-4D97-AF65-F5344CB8AC3E}">
        <p14:creationId xmlns:p14="http://schemas.microsoft.com/office/powerpoint/2010/main" val="3738696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ofiles Plot for WLNPI and RLNP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0860" y="1339547"/>
            <a:ext cx="6096000" cy="4572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176770"/>
            <a:ext cx="8229600" cy="1133590"/>
          </a:xfrm>
        </p:spPr>
        <p:txBody>
          <a:bodyPr/>
          <a:lstStyle/>
          <a:p>
            <a:r>
              <a:rPr lang="en-US" dirty="0"/>
              <a:t>UAB/COA Pupillometer under</a:t>
            </a:r>
            <a:br>
              <a:rPr lang="en-US" dirty="0"/>
            </a:br>
            <a:r>
              <a:rPr lang="en-US" dirty="0"/>
              <a:t>Friday Night </a:t>
            </a:r>
            <a:r>
              <a:rPr lang="en-US" dirty="0" smtClean="0"/>
              <a:t>Lights: LE vs. RE (consistency)</a:t>
            </a:r>
            <a:endParaRPr lang="en-US" dirty="0"/>
          </a:p>
        </p:txBody>
      </p:sp>
    </p:spTree>
    <p:extLst>
      <p:ext uri="{BB962C8B-B14F-4D97-AF65-F5344CB8AC3E}">
        <p14:creationId xmlns:p14="http://schemas.microsoft.com/office/powerpoint/2010/main" val="1932555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Katherine K. Weise, OD, MBA, FAAO</a:t>
            </a:r>
            <a:r>
              <a:rPr lang="en-US" dirty="0"/>
              <a:t/>
            </a:r>
            <a:br>
              <a:rPr lang="en-US" dirty="0"/>
            </a:br>
            <a:endParaRPr lang="en-US" dirty="0"/>
          </a:p>
        </p:txBody>
      </p:sp>
      <p:pic>
        <p:nvPicPr>
          <p:cNvPr id="4" name="Content Placeholder 3" descr="Dad and Kath 1970 something.jpg"/>
          <p:cNvPicPr>
            <a:picLocks noGrp="1" noChangeAspect="1"/>
          </p:cNvPicPr>
          <p:nvPr>
            <p:ph idx="1"/>
          </p:nvPr>
        </p:nvPicPr>
        <p:blipFill>
          <a:blip r:embed="rId2" cstate="email">
            <a:extLst>
              <a:ext uri="{28A0092B-C50C-407E-A947-70E740481C1C}">
                <a14:useLocalDpi xmlns:a14="http://schemas.microsoft.com/office/drawing/2010/main"/>
              </a:ext>
            </a:extLst>
          </a:blip>
          <a:srcRect l="-73148" r="-73148"/>
          <a:stretch>
            <a:fillRect/>
          </a:stretch>
        </p:blipFill>
        <p:spPr>
          <a:xfrm rot="16200000">
            <a:off x="-1430045" y="1006483"/>
            <a:ext cx="8229600" cy="445511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18589" y="1470526"/>
            <a:ext cx="2873889" cy="3831854"/>
          </a:xfrm>
          <a:prstGeom prst="rect">
            <a:avLst/>
          </a:prstGeom>
        </p:spPr>
      </p:pic>
    </p:spTree>
    <p:extLst>
      <p:ext uri="{BB962C8B-B14F-4D97-AF65-F5344CB8AC3E}">
        <p14:creationId xmlns:p14="http://schemas.microsoft.com/office/powerpoint/2010/main" val="293093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ofiles Plot for premeanr and WRNP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0200" y="1485841"/>
            <a:ext cx="6096000" cy="4572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33970" y="3123811"/>
            <a:ext cx="1066800" cy="369332"/>
          </a:xfrm>
          <a:prstGeom prst="rect">
            <a:avLst/>
          </a:prstGeom>
          <a:noFill/>
        </p:spPr>
        <p:txBody>
          <a:bodyPr wrap="square" rtlCol="0">
            <a:spAutoFit/>
          </a:bodyPr>
          <a:lstStyle/>
          <a:p>
            <a:r>
              <a:rPr lang="en-US" dirty="0" smtClean="0"/>
              <a:t>P=.05</a:t>
            </a:r>
            <a:endParaRPr lang="en-US" dirty="0"/>
          </a:p>
        </p:txBody>
      </p:sp>
      <p:sp>
        <p:nvSpPr>
          <p:cNvPr id="3" name="Title 2"/>
          <p:cNvSpPr>
            <a:spLocks noGrp="1"/>
          </p:cNvSpPr>
          <p:nvPr>
            <p:ph type="title"/>
          </p:nvPr>
        </p:nvSpPr>
        <p:spPr/>
        <p:txBody>
          <a:bodyPr/>
          <a:lstStyle/>
          <a:p>
            <a:r>
              <a:rPr lang="en-US" sz="2800" dirty="0"/>
              <a:t>UAB/COA Pupillometer under</a:t>
            </a:r>
            <a:br>
              <a:rPr lang="en-US" sz="2800" dirty="0"/>
            </a:br>
            <a:r>
              <a:rPr lang="en-US" sz="2800" dirty="0"/>
              <a:t>Friday Night </a:t>
            </a:r>
            <a:r>
              <a:rPr lang="en-US" sz="2800" dirty="0" smtClean="0"/>
              <a:t>Lights: Pre-season vs. sidelines (RE)</a:t>
            </a:r>
            <a:endParaRPr lang="en-US" sz="2800" dirty="0"/>
          </a:p>
        </p:txBody>
      </p:sp>
    </p:spTree>
    <p:extLst>
      <p:ext uri="{BB962C8B-B14F-4D97-AF65-F5344CB8AC3E}">
        <p14:creationId xmlns:p14="http://schemas.microsoft.com/office/powerpoint/2010/main" val="1863687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ofiles Plot for premeanl and WLNP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589038"/>
            <a:ext cx="6096000" cy="457200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981200" y="6248400"/>
            <a:ext cx="1066800" cy="369332"/>
          </a:xfrm>
          <a:prstGeom prst="rect">
            <a:avLst/>
          </a:prstGeom>
          <a:noFill/>
        </p:spPr>
        <p:txBody>
          <a:bodyPr wrap="square" rtlCol="0">
            <a:spAutoFit/>
          </a:bodyPr>
          <a:lstStyle/>
          <a:p>
            <a:r>
              <a:rPr lang="en-US" dirty="0" smtClean="0"/>
              <a:t>P=.01</a:t>
            </a:r>
            <a:endParaRPr lang="en-US" dirty="0"/>
          </a:p>
        </p:txBody>
      </p:sp>
      <p:sp>
        <p:nvSpPr>
          <p:cNvPr id="2" name="Title 1"/>
          <p:cNvSpPr>
            <a:spLocks noGrp="1"/>
          </p:cNvSpPr>
          <p:nvPr>
            <p:ph type="title"/>
          </p:nvPr>
        </p:nvSpPr>
        <p:spPr/>
        <p:txBody>
          <a:bodyPr/>
          <a:lstStyle/>
          <a:p>
            <a:r>
              <a:rPr lang="en-US" sz="2800" dirty="0"/>
              <a:t>UAB/COA Pupillometer under</a:t>
            </a:r>
            <a:br>
              <a:rPr lang="en-US" sz="2800" dirty="0"/>
            </a:br>
            <a:r>
              <a:rPr lang="en-US" sz="2800" dirty="0"/>
              <a:t>Friday Night Lights: Pre-season vs. sidelines </a:t>
            </a:r>
            <a:r>
              <a:rPr lang="en-US" sz="2800" dirty="0" smtClean="0"/>
              <a:t>(LE</a:t>
            </a:r>
            <a:r>
              <a:rPr lang="en-US" sz="2800" dirty="0"/>
              <a:t>)</a:t>
            </a:r>
          </a:p>
        </p:txBody>
      </p:sp>
    </p:spTree>
    <p:extLst>
      <p:ext uri="{BB962C8B-B14F-4D97-AF65-F5344CB8AC3E}">
        <p14:creationId xmlns:p14="http://schemas.microsoft.com/office/powerpoint/2010/main" val="1505829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Pupillometery</a:t>
            </a:r>
            <a:r>
              <a:rPr lang="en-US" dirty="0" smtClean="0"/>
              <a:t> Post Concussion?</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l="-19252" r="-19252"/>
          <a:stretch>
            <a:fillRect/>
          </a:stretch>
        </p:blipFill>
        <p:spPr>
          <a:prstGeom prst="rect">
            <a:avLst/>
          </a:prstGeom>
        </p:spPr>
      </p:pic>
    </p:spTree>
    <p:extLst>
      <p:ext uri="{BB962C8B-B14F-4D97-AF65-F5344CB8AC3E}">
        <p14:creationId xmlns:p14="http://schemas.microsoft.com/office/powerpoint/2010/main" val="17764257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080" y="198397"/>
            <a:ext cx="8833519" cy="1029368"/>
          </a:xfrm>
        </p:spPr>
        <p:txBody>
          <a:bodyPr/>
          <a:lstStyle/>
          <a:p>
            <a:r>
              <a:rPr lang="en-US" dirty="0" smtClean="0"/>
              <a:t>Award Winning Presentation: Auburn-UAB</a:t>
            </a:r>
            <a:br>
              <a:rPr lang="en-US" dirty="0" smtClean="0"/>
            </a:br>
            <a:r>
              <a:rPr lang="en-US" b="1" dirty="0" smtClean="0">
                <a:solidFill>
                  <a:srgbClr val="1E1C11"/>
                </a:solidFill>
              </a:rPr>
              <a:t>Follow-up Objective Pupil Function in Concussed Athletes</a:t>
            </a:r>
            <a:r>
              <a:rPr lang="en-US" dirty="0" smtClean="0">
                <a:solidFill>
                  <a:srgbClr val="1E1C11"/>
                </a:solidFill>
              </a:rPr>
              <a:t/>
            </a:r>
            <a:br>
              <a:rPr lang="en-US" dirty="0" smtClean="0">
                <a:solidFill>
                  <a:srgbClr val="1E1C11"/>
                </a:solidFill>
              </a:rPr>
            </a:br>
            <a:r>
              <a:rPr lang="en-US" dirty="0" smtClean="0">
                <a:solidFill>
                  <a:srgbClr val="1E1C11"/>
                </a:solidFill>
              </a:rPr>
              <a:t>J. </a:t>
            </a:r>
            <a:r>
              <a:rPr lang="en-US" dirty="0" err="1" smtClean="0">
                <a:solidFill>
                  <a:srgbClr val="1E1C11"/>
                </a:solidFill>
              </a:rPr>
              <a:t>Priddle</a:t>
            </a:r>
            <a:r>
              <a:rPr lang="en-US" dirty="0" smtClean="0">
                <a:solidFill>
                  <a:srgbClr val="1E1C11"/>
                </a:solidFill>
              </a:rPr>
              <a:t>, DO; M. Swanson, OD, MPSH et al</a:t>
            </a:r>
            <a:br>
              <a:rPr lang="en-US" dirty="0" smtClean="0">
                <a:solidFill>
                  <a:srgbClr val="1E1C11"/>
                </a:solidFill>
              </a:rPr>
            </a:br>
            <a:r>
              <a:rPr lang="en-US" dirty="0" smtClean="0"/>
              <a:t>American Osteopathic Academy of Sports Medicine 2018</a:t>
            </a:r>
            <a:endParaRPr lang="en-US" dirty="0"/>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rcRect l="-19271" r="-19271"/>
          <a:stretch>
            <a:fillRect/>
          </a:stretch>
        </p:blipFill>
        <p:spPr>
          <a:xfrm>
            <a:off x="326471" y="2077166"/>
            <a:ext cx="8229600" cy="4455110"/>
          </a:xfrm>
        </p:spPr>
      </p:pic>
    </p:spTree>
    <p:extLst>
      <p:ext uri="{BB962C8B-B14F-4D97-AF65-F5344CB8AC3E}">
        <p14:creationId xmlns:p14="http://schemas.microsoft.com/office/powerpoint/2010/main" val="39879825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l="-73148" r="-73148"/>
          <a:stretch>
            <a:fillRect/>
          </a:stretch>
        </p:blipFill>
        <p:spPr>
          <a:xfrm>
            <a:off x="-1821214" y="217071"/>
            <a:ext cx="11681887" cy="6324012"/>
          </a:xfrm>
        </p:spPr>
      </p:pic>
    </p:spTree>
    <p:extLst>
      <p:ext uri="{BB962C8B-B14F-4D97-AF65-F5344CB8AC3E}">
        <p14:creationId xmlns:p14="http://schemas.microsoft.com/office/powerpoint/2010/main" val="12677726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Metabolic Cascade Theory of </a:t>
            </a:r>
            <a:r>
              <a:rPr lang="en-US" dirty="0" smtClean="0"/>
              <a:t>Concussion:</a:t>
            </a:r>
            <a:br>
              <a:rPr lang="en-US" dirty="0" smtClean="0"/>
            </a:br>
            <a:r>
              <a:rPr lang="en-US" dirty="0" smtClean="0"/>
              <a:t>Will the injured brain catch up with itself?</a:t>
            </a:r>
            <a:endParaRPr lang="en-US" dirty="0"/>
          </a:p>
        </p:txBody>
      </p:sp>
      <p:pic>
        <p:nvPicPr>
          <p:cNvPr id="6" name="Content Placeholder 5" descr="Treadmill race gif.gif"/>
          <p:cNvPicPr>
            <a:picLocks noGrp="1" noChangeAspect="1"/>
          </p:cNvPicPr>
          <p:nvPr>
            <p:ph idx="1"/>
          </p:nvPr>
        </p:nvPicPr>
        <p:blipFill>
          <a:blip r:embed="rId2" cstate="email">
            <a:extLst>
              <a:ext uri="{28A0092B-C50C-407E-A947-70E740481C1C}">
                <a14:useLocalDpi xmlns:a14="http://schemas.microsoft.com/office/drawing/2010/main"/>
              </a:ext>
            </a:extLst>
          </a:blip>
          <a:srcRect l="-1953" r="-1953"/>
          <a:stretch>
            <a:fillRect/>
          </a:stretch>
        </p:blipFill>
        <p:spPr/>
      </p:pic>
    </p:spTree>
    <p:extLst>
      <p:ext uri="{BB962C8B-B14F-4D97-AF65-F5344CB8AC3E}">
        <p14:creationId xmlns:p14="http://schemas.microsoft.com/office/powerpoint/2010/main" val="29397192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Jimmy Robinson, MD:</a:t>
            </a:r>
            <a:br>
              <a:rPr lang="en-US" dirty="0" smtClean="0"/>
            </a:br>
            <a:r>
              <a:rPr lang="en-US" dirty="0" smtClean="0">
                <a:solidFill>
                  <a:srgbClr val="1E1C11"/>
                </a:solidFill>
              </a:rPr>
              <a:t>If you could know 1 thing about concussion right now, what would it be?</a:t>
            </a:r>
            <a:br>
              <a:rPr lang="en-US" dirty="0" smtClean="0">
                <a:solidFill>
                  <a:srgbClr val="1E1C11"/>
                </a:solidFill>
              </a:rPr>
            </a:br>
            <a:r>
              <a:rPr lang="en-US" dirty="0" smtClean="0">
                <a:solidFill>
                  <a:srgbClr val="1E1C11"/>
                </a:solidFill>
              </a:rPr>
              <a:t>“A way to predict who will be out longer.”</a:t>
            </a:r>
            <a:endParaRPr lang="en-US" dirty="0">
              <a:solidFill>
                <a:srgbClr val="1E1C11"/>
              </a:solidFill>
            </a:endParaRPr>
          </a:p>
        </p:txBody>
      </p:sp>
      <p:sp>
        <p:nvSpPr>
          <p:cNvPr id="3" name="Content Placeholder 2"/>
          <p:cNvSpPr>
            <a:spLocks noGrp="1"/>
          </p:cNvSpPr>
          <p:nvPr>
            <p:ph idx="1"/>
          </p:nvPr>
        </p:nvSpPr>
        <p:spPr>
          <a:xfrm>
            <a:off x="457200" y="2379185"/>
            <a:ext cx="8396512" cy="4455110"/>
          </a:xfrm>
        </p:spPr>
        <p:txBody>
          <a:bodyPr/>
          <a:lstStyle/>
          <a:p>
            <a:r>
              <a:rPr lang="en-US" sz="3200" dirty="0" smtClean="0"/>
              <a:t>Identifies a need for </a:t>
            </a:r>
            <a:r>
              <a:rPr lang="en-US" sz="3200" b="1" dirty="0" smtClean="0"/>
              <a:t>measurable predictors </a:t>
            </a:r>
            <a:r>
              <a:rPr lang="en-US" sz="3200" dirty="0" smtClean="0"/>
              <a:t>of recovery and return to learn/play</a:t>
            </a:r>
            <a:endParaRPr lang="en-US" sz="32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1209" y="3558787"/>
            <a:ext cx="1879402" cy="2505869"/>
          </a:xfrm>
          <a:prstGeom prst="rect">
            <a:avLst/>
          </a:prstGeom>
        </p:spPr>
      </p:pic>
    </p:spTree>
    <p:extLst>
      <p:ext uri="{BB962C8B-B14F-4D97-AF65-F5344CB8AC3E}">
        <p14:creationId xmlns:p14="http://schemas.microsoft.com/office/powerpoint/2010/main" val="287107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The Problem: 2000-2016</a:t>
            </a:r>
            <a:r>
              <a:rPr lang="en-US" sz="2400" dirty="0" smtClean="0"/>
              <a:t>:</a:t>
            </a:r>
            <a:br>
              <a:rPr lang="en-US" sz="2400" dirty="0" smtClean="0"/>
            </a:br>
            <a:r>
              <a:rPr lang="en-US" b="1" dirty="0" smtClean="0">
                <a:solidFill>
                  <a:srgbClr val="006633"/>
                </a:solidFill>
              </a:rPr>
              <a:t>Typical short-term recovery</a:t>
            </a:r>
            <a:endParaRPr lang="en-US" sz="3200" b="1" dirty="0">
              <a:solidFill>
                <a:srgbClr val="006633"/>
              </a:solidFill>
            </a:endParaRPr>
          </a:p>
        </p:txBody>
      </p:sp>
      <p:sp>
        <p:nvSpPr>
          <p:cNvPr id="3" name="Content Placeholder 2"/>
          <p:cNvSpPr>
            <a:spLocks noGrp="1"/>
          </p:cNvSpPr>
          <p:nvPr>
            <p:ph idx="1"/>
          </p:nvPr>
        </p:nvSpPr>
        <p:spPr>
          <a:xfrm>
            <a:off x="457200" y="1658611"/>
            <a:ext cx="8229600" cy="4455110"/>
          </a:xfrm>
        </p:spPr>
        <p:txBody>
          <a:bodyPr/>
          <a:lstStyle/>
          <a:p>
            <a:r>
              <a:rPr lang="en-US" dirty="0" smtClean="0"/>
              <a:t>Most symptoms of sports-related concussion are transient</a:t>
            </a:r>
          </a:p>
          <a:p>
            <a:pPr lvl="2"/>
            <a:r>
              <a:rPr lang="en-US" sz="1800" dirty="0"/>
              <a:t>Browne GJ, Br J Sports Med, </a:t>
            </a:r>
            <a:r>
              <a:rPr lang="en-US" sz="1800" dirty="0" smtClean="0"/>
              <a:t>2006</a:t>
            </a:r>
          </a:p>
          <a:p>
            <a:pPr lvl="2"/>
            <a:endParaRPr lang="en-US" dirty="0" smtClean="0"/>
          </a:p>
          <a:p>
            <a:r>
              <a:rPr lang="en-US" dirty="0" smtClean="0"/>
              <a:t>1 week recovery in 90% of high school athletes</a:t>
            </a:r>
          </a:p>
          <a:p>
            <a:pPr lvl="1"/>
            <a:r>
              <a:rPr lang="en-US" dirty="0" smtClean="0"/>
              <a:t>Symptoms recover to baseline within 1 week after sports-related concussion in 90% </a:t>
            </a:r>
          </a:p>
          <a:p>
            <a:pPr lvl="2"/>
            <a:r>
              <a:rPr lang="en-US" sz="1800" dirty="0" err="1"/>
              <a:t>Guskiewicz</a:t>
            </a:r>
            <a:r>
              <a:rPr lang="en-US" sz="1800" dirty="0"/>
              <a:t> </a:t>
            </a:r>
            <a:r>
              <a:rPr lang="en-US" sz="1800" dirty="0" smtClean="0"/>
              <a:t>KM, J </a:t>
            </a:r>
            <a:r>
              <a:rPr lang="en-US" sz="1800" dirty="0" err="1" smtClean="0"/>
              <a:t>Athl</a:t>
            </a:r>
            <a:r>
              <a:rPr lang="en-US" sz="1800" dirty="0" smtClean="0"/>
              <a:t> Train, 2001   		</a:t>
            </a:r>
            <a:r>
              <a:rPr lang="en-US" sz="1800" dirty="0" err="1" smtClean="0"/>
              <a:t>Guskiewicz</a:t>
            </a:r>
            <a:r>
              <a:rPr lang="en-US" sz="1800" dirty="0" smtClean="0"/>
              <a:t> KM, JAMA, 2003 </a:t>
            </a:r>
          </a:p>
          <a:p>
            <a:pPr lvl="2"/>
            <a:r>
              <a:rPr lang="en-US" sz="1800" dirty="0" smtClean="0"/>
              <a:t>Iverson GL, Brain </a:t>
            </a:r>
            <a:r>
              <a:rPr lang="en-US" sz="1800" dirty="0" err="1" smtClean="0"/>
              <a:t>Inj</a:t>
            </a:r>
            <a:r>
              <a:rPr lang="en-US" sz="1800" dirty="0" smtClean="0"/>
              <a:t>, 2006				McCrea M, JAMA 2003</a:t>
            </a:r>
          </a:p>
          <a:p>
            <a:pPr lvl="2"/>
            <a:r>
              <a:rPr lang="en-US" sz="1800" dirty="0" err="1" smtClean="0"/>
              <a:t>McCrory</a:t>
            </a:r>
            <a:r>
              <a:rPr lang="en-US" sz="1800" dirty="0" smtClean="0"/>
              <a:t> P, 2009</a:t>
            </a:r>
          </a:p>
          <a:p>
            <a:endParaRPr lang="en-US" dirty="0"/>
          </a:p>
        </p:txBody>
      </p:sp>
    </p:spTree>
    <p:extLst>
      <p:ext uri="{BB962C8B-B14F-4D97-AF65-F5344CB8AC3E}">
        <p14:creationId xmlns:p14="http://schemas.microsoft.com/office/powerpoint/2010/main" val="170229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Prolonged Recovery Characteristics</a:t>
            </a:r>
            <a:r>
              <a:rPr lang="en-US" dirty="0" smtClean="0"/>
              <a:t/>
            </a:r>
            <a:br>
              <a:rPr lang="en-US" dirty="0" smtClean="0"/>
            </a:br>
            <a:r>
              <a:rPr lang="en-US" sz="2000" dirty="0" smtClean="0"/>
              <a:t>Corwin DJ, </a:t>
            </a:r>
            <a:r>
              <a:rPr lang="en-US" sz="2000" dirty="0" err="1" smtClean="0"/>
              <a:t>Zonfrillo</a:t>
            </a:r>
            <a:r>
              <a:rPr lang="en-US" sz="2000" dirty="0" smtClean="0"/>
              <a:t> MR, Master CL </a:t>
            </a:r>
            <a:br>
              <a:rPr lang="en-US" sz="2000" dirty="0" smtClean="0"/>
            </a:br>
            <a:r>
              <a:rPr lang="fr-FR" sz="2000" dirty="0" smtClean="0">
                <a:solidFill>
                  <a:schemeClr val="accent5">
                    <a:lumMod val="75000"/>
                  </a:schemeClr>
                </a:solidFill>
              </a:rPr>
              <a:t>J </a:t>
            </a:r>
            <a:r>
              <a:rPr lang="fr-FR" sz="2000" dirty="0" err="1">
                <a:solidFill>
                  <a:schemeClr val="accent5">
                    <a:lumMod val="75000"/>
                  </a:schemeClr>
                </a:solidFill>
              </a:rPr>
              <a:t>Pediatr</a:t>
            </a:r>
            <a:r>
              <a:rPr lang="fr-FR" sz="2000" dirty="0">
                <a:solidFill>
                  <a:schemeClr val="accent5">
                    <a:lumMod val="75000"/>
                  </a:schemeClr>
                </a:solidFill>
              </a:rPr>
              <a:t> 2014;165:1207-</a:t>
            </a:r>
            <a:r>
              <a:rPr lang="fr-FR" sz="2000" dirty="0" smtClean="0">
                <a:solidFill>
                  <a:schemeClr val="accent5">
                    <a:lumMod val="75000"/>
                  </a:schemeClr>
                </a:solidFill>
              </a:rPr>
              <a:t>15</a:t>
            </a:r>
            <a:endParaRPr lang="en-US" sz="2000" dirty="0">
              <a:solidFill>
                <a:schemeClr val="accent5">
                  <a:lumMod val="75000"/>
                </a:schemeClr>
              </a:solidFill>
            </a:endParaRPr>
          </a:p>
        </p:txBody>
      </p:sp>
      <p:sp>
        <p:nvSpPr>
          <p:cNvPr id="3" name="Content Placeholder 2"/>
          <p:cNvSpPr>
            <a:spLocks noGrp="1"/>
          </p:cNvSpPr>
          <p:nvPr>
            <p:ph idx="1"/>
          </p:nvPr>
        </p:nvSpPr>
        <p:spPr>
          <a:xfrm>
            <a:off x="355600" y="1595914"/>
            <a:ext cx="8229600" cy="4455110"/>
          </a:xfrm>
        </p:spPr>
        <p:txBody>
          <a:bodyPr/>
          <a:lstStyle/>
          <a:p>
            <a:r>
              <a:rPr lang="en-US" dirty="0" smtClean="0"/>
              <a:t>N = 247 patients age 5 to 18 years with concussion</a:t>
            </a:r>
          </a:p>
          <a:p>
            <a:r>
              <a:rPr lang="en-US" dirty="0" smtClean="0"/>
              <a:t>Median</a:t>
            </a:r>
          </a:p>
          <a:p>
            <a:pPr lvl="1"/>
            <a:r>
              <a:rPr lang="en-US" dirty="0" smtClean="0"/>
              <a:t>Return to Part-Time School:  12 days </a:t>
            </a:r>
          </a:p>
          <a:p>
            <a:pPr lvl="1"/>
            <a:r>
              <a:rPr lang="en-US" dirty="0" smtClean="0"/>
              <a:t>Return to School without accommodations:  35 days</a:t>
            </a:r>
          </a:p>
          <a:p>
            <a:pPr lvl="1"/>
            <a:r>
              <a:rPr lang="en-US" dirty="0" smtClean="0"/>
              <a:t>Symptom Free:  64 days</a:t>
            </a:r>
          </a:p>
          <a:p>
            <a:pPr lvl="1"/>
            <a:r>
              <a:rPr lang="en-US" dirty="0" smtClean="0"/>
              <a:t>Return to Play (cleared for sports): 75 days</a:t>
            </a:r>
            <a:endParaRPr lang="en-US" dirty="0"/>
          </a:p>
        </p:txBody>
      </p:sp>
      <p:pic>
        <p:nvPicPr>
          <p:cNvPr id="4" name="Picture 3" descr="Academic difficulty_adolescen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5353" y="3698697"/>
            <a:ext cx="1676872" cy="2981105"/>
          </a:xfrm>
          <a:prstGeom prst="rect">
            <a:avLst/>
          </a:prstGeom>
        </p:spPr>
      </p:pic>
    </p:spTree>
    <p:extLst>
      <p:ext uri="{BB962C8B-B14F-4D97-AF65-F5344CB8AC3E}">
        <p14:creationId xmlns:p14="http://schemas.microsoft.com/office/powerpoint/2010/main" val="10275712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Berlin 2016 – the new Zurich</a:t>
            </a:r>
            <a:endParaRPr lang="en-US" dirty="0"/>
          </a:p>
        </p:txBody>
      </p:sp>
      <p:sp>
        <p:nvSpPr>
          <p:cNvPr id="3" name="Content Placeholder 2"/>
          <p:cNvSpPr>
            <a:spLocks noGrp="1"/>
          </p:cNvSpPr>
          <p:nvPr>
            <p:ph idx="1"/>
          </p:nvPr>
        </p:nvSpPr>
        <p:spPr>
          <a:xfrm>
            <a:off x="473694" y="1258667"/>
            <a:ext cx="8229600" cy="4455110"/>
          </a:xfrm>
        </p:spPr>
        <p:txBody>
          <a:bodyPr/>
          <a:lstStyle/>
          <a:p>
            <a:r>
              <a:rPr lang="en-US" dirty="0" smtClean="0"/>
              <a:t>5) Further research needed to distinguish how a child is different than an adult in concussion</a:t>
            </a:r>
          </a:p>
          <a:p>
            <a:pPr lvl="1"/>
            <a:r>
              <a:rPr lang="en-US" dirty="0" smtClean="0"/>
              <a:t>Normal clinical recovery</a:t>
            </a:r>
          </a:p>
          <a:p>
            <a:pPr lvl="2"/>
            <a:r>
              <a:rPr lang="en-US" sz="2800" b="1" dirty="0" smtClean="0"/>
              <a:t>Adults: &gt;10-14 days</a:t>
            </a:r>
          </a:p>
          <a:p>
            <a:pPr lvl="2"/>
            <a:r>
              <a:rPr lang="en-US" sz="2800" b="1" dirty="0" smtClean="0"/>
              <a:t>Child: &gt; 4 weeks</a:t>
            </a:r>
          </a:p>
          <a:p>
            <a:pPr lvl="1"/>
            <a:r>
              <a:rPr lang="en-US" sz="3200" b="1" dirty="0" smtClean="0"/>
              <a:t>In other words, “</a:t>
            </a:r>
            <a:r>
              <a:rPr lang="en-US" sz="3200" b="1" u="sng" dirty="0" smtClean="0"/>
              <a:t>7 to 10 days</a:t>
            </a:r>
            <a:r>
              <a:rPr lang="en-US" sz="3200" b="1" dirty="0" smtClean="0"/>
              <a:t>” for a child’s expected recovery from a concussion is </a:t>
            </a:r>
            <a:r>
              <a:rPr lang="en-US" sz="3200" b="1" u="sng" dirty="0" smtClean="0"/>
              <a:t>officially outdated</a:t>
            </a:r>
            <a:r>
              <a:rPr lang="en-US" sz="3200" b="1" dirty="0" smtClean="0"/>
              <a:t>. </a:t>
            </a:r>
          </a:p>
          <a:p>
            <a:pPr lvl="1"/>
            <a:endParaRPr lang="en-US" dirty="0" smtClean="0"/>
          </a:p>
          <a:p>
            <a:endParaRPr lang="en-US" dirty="0"/>
          </a:p>
        </p:txBody>
      </p:sp>
    </p:spTree>
    <p:extLst>
      <p:ext uri="{BB962C8B-B14F-4D97-AF65-F5344CB8AC3E}">
        <p14:creationId xmlns:p14="http://schemas.microsoft.com/office/powerpoint/2010/main" val="18632045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395"/>
            <a:ext cx="8229600" cy="1133590"/>
          </a:xfrm>
        </p:spPr>
        <p:txBody>
          <a:bodyPr/>
          <a:lstStyle/>
          <a:p>
            <a:r>
              <a:rPr lang="en-US" sz="2800" dirty="0" smtClean="0"/>
              <a:t>Concussion and Vision – Literature </a:t>
            </a:r>
            <a:br>
              <a:rPr lang="en-US" sz="2800" dirty="0" smtClean="0"/>
            </a:br>
            <a:r>
              <a:rPr lang="en-US" sz="2800" dirty="0" smtClean="0"/>
              <a:t>2012-2013</a:t>
            </a:r>
            <a:endParaRPr lang="en-US" sz="2800" dirty="0"/>
          </a:p>
        </p:txBody>
      </p:sp>
      <p:sp>
        <p:nvSpPr>
          <p:cNvPr id="3" name="Content Placeholder 2"/>
          <p:cNvSpPr>
            <a:spLocks noGrp="1"/>
          </p:cNvSpPr>
          <p:nvPr>
            <p:ph idx="1"/>
          </p:nvPr>
        </p:nvSpPr>
        <p:spPr>
          <a:xfrm>
            <a:off x="248771" y="1252928"/>
            <a:ext cx="8686800" cy="5006491"/>
          </a:xfrm>
        </p:spPr>
        <p:txBody>
          <a:bodyPr>
            <a:normAutofit fontScale="77500" lnSpcReduction="20000"/>
          </a:bodyPr>
          <a:lstStyle/>
          <a:p>
            <a:r>
              <a:rPr lang="en-US" sz="2800" b="1" dirty="0" smtClean="0"/>
              <a:t>Slowed, variable, and delayed dynamic </a:t>
            </a:r>
            <a:r>
              <a:rPr lang="en-US" sz="2800" b="1" dirty="0" err="1" smtClean="0"/>
              <a:t>vergence</a:t>
            </a:r>
            <a:r>
              <a:rPr lang="en-US" sz="2800" b="1" dirty="0" smtClean="0"/>
              <a:t> system</a:t>
            </a:r>
          </a:p>
          <a:p>
            <a:r>
              <a:rPr lang="en-US" sz="2800" b="1" dirty="0" smtClean="0"/>
              <a:t>Photophobia (light </a:t>
            </a:r>
            <a:r>
              <a:rPr lang="en-US" sz="2800" b="1" dirty="0" err="1" smtClean="0"/>
              <a:t>senstivity</a:t>
            </a:r>
            <a:r>
              <a:rPr lang="en-US" sz="2800" b="1" dirty="0" smtClean="0"/>
              <a:t>)</a:t>
            </a:r>
          </a:p>
          <a:p>
            <a:r>
              <a:rPr lang="en-US" sz="2800" b="1" dirty="0" smtClean="0"/>
              <a:t>Reduced near-point of convergence</a:t>
            </a:r>
          </a:p>
          <a:p>
            <a:pPr lvl="1">
              <a:lnSpc>
                <a:spcPct val="130000"/>
              </a:lnSpc>
            </a:pPr>
            <a:r>
              <a:rPr lang="en-US" sz="1600" dirty="0" err="1">
                <a:hlinkClick r:id="rId2" invalidUrl="http://www.ncbi.nlm.nih.gov/pubmed?term=Szymanowicz D[Author]&amp;cauthor=true&amp;cauthor_uid=23341281" action="ppaction://hlinkfile"/>
              </a:rPr>
              <a:t>Szymanowicz</a:t>
            </a:r>
            <a:r>
              <a:rPr lang="en-US" sz="1600" dirty="0">
                <a:hlinkClick r:id="rId2" invalidUrl="http://www.ncbi.nlm.nih.gov/pubmed?term=Szymanowicz D[Author]&amp;cauthor=true&amp;cauthor_uid=23341281" action="ppaction://hlinkfile"/>
              </a:rPr>
              <a:t> D</a:t>
            </a:r>
            <a:r>
              <a:rPr lang="en-US" sz="1600" dirty="0"/>
              <a:t>, </a:t>
            </a:r>
            <a:r>
              <a:rPr lang="en-US" sz="1600" dirty="0" err="1">
                <a:hlinkClick r:id="rId3" invalidUrl="http://www.ncbi.nlm.nih.gov/pubmed?term=Ciuffreda KJ[Author]&amp;cauthor=true&amp;cauthor_uid=23341281" action="ppaction://hlinkfile"/>
              </a:rPr>
              <a:t>Ciuffreda</a:t>
            </a:r>
            <a:r>
              <a:rPr lang="en-US" sz="1600" dirty="0">
                <a:hlinkClick r:id="rId3" invalidUrl="http://www.ncbi.nlm.nih.gov/pubmed?term=Ciuffreda KJ[Author]&amp;cauthor=true&amp;cauthor_uid=23341281" action="ppaction://hlinkfile"/>
              </a:rPr>
              <a:t> KJ</a:t>
            </a:r>
            <a:r>
              <a:rPr lang="en-US" sz="1600" dirty="0"/>
              <a:t>, </a:t>
            </a:r>
            <a:r>
              <a:rPr lang="en-US" sz="1600" dirty="0" err="1">
                <a:hlinkClick r:id="rId4" invalidUrl="http://www.ncbi.nlm.nih.gov/pubmed?term=Thiagarajan P[Author]&amp;cauthor=true&amp;cauthor_uid=23341281" action="ppaction://hlinkfile"/>
              </a:rPr>
              <a:t>Thiagarajan</a:t>
            </a:r>
            <a:r>
              <a:rPr lang="en-US" sz="1600" dirty="0">
                <a:hlinkClick r:id="rId4" invalidUrl="http://www.ncbi.nlm.nih.gov/pubmed?term=Thiagarajan P[Author]&amp;cauthor=true&amp;cauthor_uid=23341281" action="ppaction://hlinkfile"/>
              </a:rPr>
              <a:t> P</a:t>
            </a:r>
            <a:r>
              <a:rPr lang="en-US" sz="1600" dirty="0"/>
              <a:t>, </a:t>
            </a:r>
            <a:r>
              <a:rPr lang="en-US" sz="1600" dirty="0" err="1">
                <a:hlinkClick r:id="rId5" invalidUrl="http://www.ncbi.nlm.nih.gov/pubmed?term=Ludlam DP[Author]&amp;cauthor=true&amp;cauthor_uid=23341281" action="ppaction://hlinkfile"/>
              </a:rPr>
              <a:t>Ludlam</a:t>
            </a:r>
            <a:r>
              <a:rPr lang="en-US" sz="1600" dirty="0">
                <a:hlinkClick r:id="rId5" invalidUrl="http://www.ncbi.nlm.nih.gov/pubmed?term=Ludlam DP[Author]&amp;cauthor=true&amp;cauthor_uid=23341281" action="ppaction://hlinkfile"/>
              </a:rPr>
              <a:t> DP</a:t>
            </a:r>
            <a:r>
              <a:rPr lang="en-US" sz="1600" dirty="0"/>
              <a:t>, </a:t>
            </a:r>
            <a:r>
              <a:rPr lang="en-US" sz="1600" dirty="0">
                <a:hlinkClick r:id="rId6" invalidUrl="http://www.ncbi.nlm.nih.gov/pubmed?term=Green W[Author]&amp;cauthor=true&amp;cauthor_uid=23341281" action="ppaction://hlinkfile"/>
              </a:rPr>
              <a:t>Green W</a:t>
            </a:r>
            <a:r>
              <a:rPr lang="en-US" sz="1600" dirty="0"/>
              <a:t>, </a:t>
            </a:r>
            <a:r>
              <a:rPr lang="en-US" sz="1600" dirty="0" err="1">
                <a:hlinkClick r:id="rId7" invalidUrl="http://www.ncbi.nlm.nih.gov/pubmed?term=Kapoor N[Author]&amp;cauthor=true&amp;cauthor_uid=23341281" action="ppaction://hlinkfile"/>
              </a:rPr>
              <a:t>Kapoor</a:t>
            </a:r>
            <a:r>
              <a:rPr lang="en-US" sz="1600" dirty="0">
                <a:hlinkClick r:id="rId7" invalidUrl="http://www.ncbi.nlm.nih.gov/pubmed?term=Kapoor N[Author]&amp;cauthor=true&amp;cauthor_uid=23341281" action="ppaction://hlinkfile"/>
              </a:rPr>
              <a:t> N</a:t>
            </a:r>
            <a:r>
              <a:rPr lang="en-US" sz="1600" dirty="0"/>
              <a:t>. </a:t>
            </a:r>
            <a:r>
              <a:rPr lang="en-US" sz="1600" b="1" dirty="0" err="1"/>
              <a:t>Vergence</a:t>
            </a:r>
            <a:r>
              <a:rPr lang="en-US" sz="1600" b="1" dirty="0"/>
              <a:t> in mild traumatic brain injury: a pilot study. </a:t>
            </a:r>
            <a:r>
              <a:rPr lang="en-US" sz="1600" dirty="0">
                <a:hlinkClick r:id="" action="ppaction://hlinkfile" tooltip="Journal of rehabilitation research and development."/>
              </a:rPr>
              <a:t>J </a:t>
            </a:r>
            <a:r>
              <a:rPr lang="en-US" sz="1600" dirty="0" err="1">
                <a:hlinkClick r:id="" action="ppaction://hlinkfile" tooltip="Journal of rehabilitation research and development."/>
              </a:rPr>
              <a:t>Rehabil</a:t>
            </a:r>
            <a:r>
              <a:rPr lang="en-US" sz="1600" dirty="0">
                <a:hlinkClick r:id="" action="ppaction://hlinkfile" tooltip="Journal of rehabilitation research and development."/>
              </a:rPr>
              <a:t> Res Dev.</a:t>
            </a:r>
            <a:r>
              <a:rPr lang="en-US" sz="1600" dirty="0"/>
              <a:t> 2012;49(7):1083-100</a:t>
            </a:r>
            <a:r>
              <a:rPr lang="en-US" sz="1600" dirty="0" smtClean="0"/>
              <a:t>.</a:t>
            </a:r>
          </a:p>
          <a:p>
            <a:pPr lvl="1"/>
            <a:endParaRPr lang="en-US" sz="1600" b="1" dirty="0" smtClean="0"/>
          </a:p>
          <a:p>
            <a:pPr marL="342900" lvl="1" indent="-342900">
              <a:tabLst/>
            </a:pPr>
            <a:r>
              <a:rPr lang="en-US" sz="2800" b="1" dirty="0"/>
              <a:t>Consistent accommodative fatigue effects</a:t>
            </a:r>
          </a:p>
          <a:p>
            <a:pPr lvl="1">
              <a:lnSpc>
                <a:spcPct val="130000"/>
              </a:lnSpc>
            </a:pPr>
            <a:r>
              <a:rPr lang="en-US" sz="1600" dirty="0" err="1" smtClean="0">
                <a:hlinkClick r:id="rId8" invalidUrl="http://www.ncbi.nlm.nih.gov/pubmed?term=Thiagarajan P[Author]&amp;cauthor=true&amp;cauthor_uid=23232802" action="ppaction://hlinkfile"/>
              </a:rPr>
              <a:t>Thiagarajan</a:t>
            </a:r>
            <a:r>
              <a:rPr lang="en-US" sz="1600" dirty="0" smtClean="0">
                <a:hlinkClick r:id="rId8" invalidUrl="http://www.ncbi.nlm.nih.gov/pubmed?term=Thiagarajan P[Author]&amp;cauthor=true&amp;cauthor_uid=23232802" action="ppaction://hlinkfile"/>
              </a:rPr>
              <a:t> P</a:t>
            </a:r>
            <a:r>
              <a:rPr lang="en-US" sz="1600" dirty="0" smtClean="0"/>
              <a:t>, </a:t>
            </a:r>
            <a:r>
              <a:rPr lang="en-US" sz="1600" dirty="0" err="1" smtClean="0">
                <a:hlinkClick r:id="rId9" invalidUrl="http://www.ncbi.nlm.nih.gov/pubmed?term=Ciuffreda KJ[Author]&amp;cauthor=true&amp;cauthor_uid=23232802" action="ppaction://hlinkfile"/>
              </a:rPr>
              <a:t>Ciuffreda</a:t>
            </a:r>
            <a:r>
              <a:rPr lang="en-US" sz="1600" dirty="0" smtClean="0">
                <a:hlinkClick r:id="rId9" invalidUrl="http://www.ncbi.nlm.nih.gov/pubmed?term=Ciuffreda KJ[Author]&amp;cauthor=true&amp;cauthor_uid=23232802" action="ppaction://hlinkfile"/>
              </a:rPr>
              <a:t> KJ</a:t>
            </a:r>
            <a:r>
              <a:rPr lang="en-US" sz="1600" dirty="0" smtClean="0"/>
              <a:t>. </a:t>
            </a:r>
            <a:r>
              <a:rPr lang="en-US" sz="1600" b="1" dirty="0" smtClean="0"/>
              <a:t>Visual fatigue and accommodative dynamics in asymptomatic individuals</a:t>
            </a:r>
            <a:r>
              <a:rPr lang="en-US" sz="1600" dirty="0" smtClean="0"/>
              <a:t>.  </a:t>
            </a:r>
            <a:r>
              <a:rPr lang="en-US" sz="1600" dirty="0" err="1" smtClean="0">
                <a:hlinkClick r:id="" action="ppaction://hlinkfile" tooltip="Optometry and vision science : official publication of the American Academy of Optometry."/>
              </a:rPr>
              <a:t>Optom</a:t>
            </a:r>
            <a:r>
              <a:rPr lang="en-US" sz="1600" dirty="0" smtClean="0">
                <a:hlinkClick r:id="" action="ppaction://hlinkfile" tooltip="Optometry and vision science : official publication of the American Academy of Optometry."/>
              </a:rPr>
              <a:t> Vis Sci.</a:t>
            </a:r>
            <a:r>
              <a:rPr lang="en-US" sz="1600" dirty="0" smtClean="0"/>
              <a:t> 2013 Jan;90(1):57-65.</a:t>
            </a:r>
          </a:p>
          <a:p>
            <a:pPr lvl="1"/>
            <a:endParaRPr lang="en-US" sz="1600" dirty="0" smtClean="0"/>
          </a:p>
          <a:p>
            <a:pPr marL="342900" lvl="1" indent="-342900">
              <a:tabLst/>
            </a:pPr>
            <a:r>
              <a:rPr lang="en-US" sz="2800" b="1" dirty="0"/>
              <a:t>Perceived limited depth </a:t>
            </a:r>
            <a:r>
              <a:rPr lang="en-US" sz="2800" b="1" dirty="0" smtClean="0"/>
              <a:t>perception</a:t>
            </a:r>
          </a:p>
          <a:p>
            <a:pPr lvl="1">
              <a:lnSpc>
                <a:spcPct val="130000"/>
              </a:lnSpc>
            </a:pPr>
            <a:r>
              <a:rPr lang="en-US" sz="1600" dirty="0" err="1" smtClean="0">
                <a:hlinkClick r:id="rId10" invalidUrl="http://www.ncbi.nlm.nih.gov/pubmed?term=Ciuffreda KJ[Author]&amp;cauthor=true&amp;cauthor_uid=23231436" action="ppaction://hlinkfile"/>
              </a:rPr>
              <a:t>Ciuffreda</a:t>
            </a:r>
            <a:r>
              <a:rPr lang="en-US" sz="1600" dirty="0" smtClean="0">
                <a:hlinkClick r:id="rId10" invalidUrl="http://www.ncbi.nlm.nih.gov/pubmed?term=Ciuffreda KJ[Author]&amp;cauthor=true&amp;cauthor_uid=23231436" action="ppaction://hlinkfile"/>
              </a:rPr>
              <a:t> KJ</a:t>
            </a:r>
            <a:r>
              <a:rPr lang="en-US" sz="1600" dirty="0" smtClean="0"/>
              <a:t>, </a:t>
            </a:r>
            <a:r>
              <a:rPr lang="en-US" sz="1600" dirty="0" smtClean="0">
                <a:hlinkClick r:id="rId11" invalidUrl="http://www.ncbi.nlm.nih.gov/pubmed?term=Yadav NK[Author]&amp;cauthor=true&amp;cauthor_uid=23231436" action="ppaction://hlinkfile"/>
              </a:rPr>
              <a:t>Yadav NK</a:t>
            </a:r>
            <a:r>
              <a:rPr lang="en-US" sz="1600" dirty="0" smtClean="0"/>
              <a:t>, </a:t>
            </a:r>
            <a:r>
              <a:rPr lang="en-US" sz="1600" dirty="0" smtClean="0">
                <a:hlinkClick r:id="rId12" invalidUrl="http://www.ncbi.nlm.nih.gov/pubmed?term=Han E[Author]&amp;cauthor=true&amp;cauthor_uid=23231436" action="ppaction://hlinkfile"/>
              </a:rPr>
              <a:t>Han E</a:t>
            </a:r>
            <a:r>
              <a:rPr lang="en-US" sz="1600" dirty="0" smtClean="0"/>
              <a:t>, </a:t>
            </a:r>
            <a:r>
              <a:rPr lang="en-US" sz="1600" dirty="0" err="1" smtClean="0">
                <a:hlinkClick r:id="rId13" invalidUrl="http://www.ncbi.nlm.nih.gov/pubmed?term=Ludlam DP[Author]&amp;cauthor=true&amp;cauthor_uid=23231436" action="ppaction://hlinkfile"/>
              </a:rPr>
              <a:t>Ludlam</a:t>
            </a:r>
            <a:r>
              <a:rPr lang="en-US" sz="1600" dirty="0" smtClean="0">
                <a:hlinkClick r:id="rId13" invalidUrl="http://www.ncbi.nlm.nih.gov/pubmed?term=Ludlam DP[Author]&amp;cauthor=true&amp;cauthor_uid=23231436" action="ppaction://hlinkfile"/>
              </a:rPr>
              <a:t> DP</a:t>
            </a:r>
            <a:r>
              <a:rPr lang="en-US" sz="1600" dirty="0" smtClean="0"/>
              <a:t>, </a:t>
            </a:r>
            <a:r>
              <a:rPr lang="en-US" sz="1600" dirty="0" smtClean="0">
                <a:hlinkClick r:id="rId14" invalidUrl="http://www.ncbi.nlm.nih.gov/pubmed?term=Peddle A[Author]&amp;cauthor=true&amp;cauthor_uid=23231436" action="ppaction://hlinkfile"/>
              </a:rPr>
              <a:t>Peddle A</a:t>
            </a:r>
            <a:r>
              <a:rPr lang="en-US" sz="1600" dirty="0" smtClean="0"/>
              <a:t>, </a:t>
            </a:r>
            <a:r>
              <a:rPr lang="en-US" sz="1600" dirty="0" err="1" smtClean="0">
                <a:hlinkClick r:id="rId15" invalidUrl="http://www.ncbi.nlm.nih.gov/pubmed?term=Hulse P[Author]&amp;cauthor=true&amp;cauthor_uid=23231436" action="ppaction://hlinkfile"/>
              </a:rPr>
              <a:t>Hulse</a:t>
            </a:r>
            <a:r>
              <a:rPr lang="en-US" sz="1600" dirty="0" smtClean="0">
                <a:hlinkClick r:id="rId15" invalidUrl="http://www.ncbi.nlm.nih.gov/pubmed?term=Hulse P[Author]&amp;cauthor=true&amp;cauthor_uid=23231436" action="ppaction://hlinkfile"/>
              </a:rPr>
              <a:t> P</a:t>
            </a:r>
            <a:r>
              <a:rPr lang="en-US" sz="1600" dirty="0" smtClean="0"/>
              <a:t>, </a:t>
            </a:r>
            <a:r>
              <a:rPr lang="en-US" sz="1600" dirty="0" smtClean="0">
                <a:hlinkClick r:id="rId16" invalidUrl="http://www.ncbi.nlm.nih.gov/pubmed?term=Walter S[Author]&amp;cauthor=true&amp;cauthor_uid=23231436" action="ppaction://hlinkfile"/>
              </a:rPr>
              <a:t>Walter S</a:t>
            </a:r>
            <a:r>
              <a:rPr lang="en-US" sz="1600" dirty="0" smtClean="0"/>
              <a:t>, </a:t>
            </a:r>
            <a:r>
              <a:rPr lang="en-US" sz="1600" dirty="0" smtClean="0">
                <a:hlinkClick r:id="rId17" invalidUrl="http://www.ncbi.nlm.nih.gov/pubmed?term=Han J[Author]&amp;cauthor=true&amp;cauthor_uid=23231436" action="ppaction://hlinkfile"/>
              </a:rPr>
              <a:t>Han J</a:t>
            </a:r>
            <a:r>
              <a:rPr lang="en-US" sz="1600" dirty="0" smtClean="0"/>
              <a:t>. </a:t>
            </a:r>
            <a:r>
              <a:rPr lang="en-US" sz="1600" b="1" dirty="0" smtClean="0"/>
              <a:t>Distance perception in mild traumatic brain injury (</a:t>
            </a:r>
            <a:r>
              <a:rPr lang="en-US" sz="1600" b="1" dirty="0" err="1" smtClean="0"/>
              <a:t>mTBI</a:t>
            </a:r>
            <a:r>
              <a:rPr lang="en-US" sz="1600" b="1" dirty="0" smtClean="0"/>
              <a:t>). </a:t>
            </a:r>
            <a:r>
              <a:rPr lang="en-US" sz="1600" dirty="0" smtClean="0">
                <a:hlinkClick r:id="" action="ppaction://hlinkfile" tooltip="Optometry (St. Louis, Mo.)."/>
              </a:rPr>
              <a:t>Optometry.</a:t>
            </a:r>
            <a:r>
              <a:rPr lang="en-US" sz="1600" dirty="0" smtClean="0"/>
              <a:t> 2012 Apr 30;83(4):127-36.</a:t>
            </a:r>
          </a:p>
          <a:p>
            <a:pPr lvl="1"/>
            <a:endParaRPr lang="en-US" sz="1600" dirty="0" smtClean="0"/>
          </a:p>
          <a:p>
            <a:pPr marL="342900" lvl="1" indent="-342900">
              <a:tabLst/>
            </a:pPr>
            <a:r>
              <a:rPr lang="en-US" sz="2800" b="1" dirty="0" smtClean="0"/>
              <a:t>Photosensitivity</a:t>
            </a:r>
            <a:endParaRPr lang="en-US" sz="2800" b="1" dirty="0"/>
          </a:p>
          <a:p>
            <a:pPr lvl="1">
              <a:lnSpc>
                <a:spcPct val="130000"/>
              </a:lnSpc>
            </a:pPr>
            <a:r>
              <a:rPr lang="en-US" sz="1600" u="sng" dirty="0" err="1" smtClean="0">
                <a:solidFill>
                  <a:srgbClr val="DA5A29"/>
                </a:solidFill>
              </a:rPr>
              <a:t>Capó</a:t>
            </a:r>
            <a:r>
              <a:rPr lang="en-US" sz="1600" u="sng" dirty="0" smtClean="0">
                <a:solidFill>
                  <a:srgbClr val="DA5A29"/>
                </a:solidFill>
              </a:rPr>
              <a:t>-Aponte </a:t>
            </a:r>
            <a:r>
              <a:rPr lang="en-US" sz="1600" u="sng" dirty="0">
                <a:solidFill>
                  <a:srgbClr val="DA5A29"/>
                </a:solidFill>
              </a:rPr>
              <a:t>JE</a:t>
            </a:r>
            <a:r>
              <a:rPr lang="en-US" sz="1600" dirty="0">
                <a:solidFill>
                  <a:srgbClr val="DA5A29"/>
                </a:solidFill>
              </a:rPr>
              <a:t>, </a:t>
            </a:r>
            <a:r>
              <a:rPr lang="en-US" sz="1600" u="sng" dirty="0" err="1">
                <a:solidFill>
                  <a:srgbClr val="DA5A29"/>
                </a:solidFill>
              </a:rPr>
              <a:t>Urosevich</a:t>
            </a:r>
            <a:r>
              <a:rPr lang="en-US" sz="1600" u="sng" dirty="0">
                <a:solidFill>
                  <a:srgbClr val="DA5A29"/>
                </a:solidFill>
              </a:rPr>
              <a:t> TG, </a:t>
            </a:r>
            <a:r>
              <a:rPr lang="en-US" sz="1600" u="sng" dirty="0" err="1">
                <a:solidFill>
                  <a:srgbClr val="DA5A29"/>
                </a:solidFill>
              </a:rPr>
              <a:t>Temme</a:t>
            </a:r>
            <a:r>
              <a:rPr lang="en-US" sz="1600" u="sng" dirty="0">
                <a:solidFill>
                  <a:srgbClr val="DA5A29"/>
                </a:solidFill>
              </a:rPr>
              <a:t> LA, </a:t>
            </a:r>
            <a:r>
              <a:rPr lang="en-US" sz="1600" u="sng" dirty="0" err="1">
                <a:solidFill>
                  <a:srgbClr val="DA5A29"/>
                </a:solidFill>
              </a:rPr>
              <a:t>Tarbett</a:t>
            </a:r>
            <a:r>
              <a:rPr lang="en-US" sz="1600" u="sng" dirty="0">
                <a:solidFill>
                  <a:srgbClr val="DA5A29"/>
                </a:solidFill>
              </a:rPr>
              <a:t> AK, </a:t>
            </a:r>
            <a:r>
              <a:rPr lang="en-US" sz="1600" u="sng" dirty="0" err="1">
                <a:solidFill>
                  <a:srgbClr val="DA5A29"/>
                </a:solidFill>
              </a:rPr>
              <a:t>Sanghera</a:t>
            </a:r>
            <a:r>
              <a:rPr lang="en-US" sz="1600" u="sng" dirty="0">
                <a:solidFill>
                  <a:srgbClr val="DA5A29"/>
                </a:solidFill>
              </a:rPr>
              <a:t> NK</a:t>
            </a:r>
            <a:r>
              <a:rPr lang="en-US" sz="1600" dirty="0"/>
              <a:t>. Visual dysfunctions and symptoms during the subacute stage of blast-induced mild traumatic brain injury. </a:t>
            </a:r>
            <a:r>
              <a:rPr lang="en-US" sz="1600" u="sng" dirty="0">
                <a:solidFill>
                  <a:srgbClr val="DA5A29"/>
                </a:solidFill>
              </a:rPr>
              <a:t>Mil Med</a:t>
            </a:r>
            <a:r>
              <a:rPr lang="en-US" sz="1600" dirty="0"/>
              <a:t>. 2012 Jul;177(7):804-13.</a:t>
            </a:r>
          </a:p>
          <a:p>
            <a:pPr lvl="1"/>
            <a:endParaRPr lang="en-US" sz="1600" dirty="0" smtClean="0"/>
          </a:p>
          <a:p>
            <a:endParaRPr lang="en-US" sz="2000" dirty="0" smtClean="0"/>
          </a:p>
          <a:p>
            <a:pPr lvl="1"/>
            <a:endParaRPr lang="en-US" dirty="0" smtClean="0"/>
          </a:p>
          <a:p>
            <a:pPr lvl="1"/>
            <a:endParaRPr lang="en-US" dirty="0" smtClean="0"/>
          </a:p>
          <a:p>
            <a:endParaRPr lang="en-US" dirty="0"/>
          </a:p>
        </p:txBody>
      </p:sp>
    </p:spTree>
    <p:extLst>
      <p:ext uri="{BB962C8B-B14F-4D97-AF65-F5344CB8AC3E}">
        <p14:creationId xmlns:p14="http://schemas.microsoft.com/office/powerpoint/2010/main" val="31662377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Predictors of Prolonged Recovery</a:t>
            </a:r>
            <a:endParaRPr lang="en-US" sz="3600" dirty="0"/>
          </a:p>
        </p:txBody>
      </p:sp>
      <p:sp>
        <p:nvSpPr>
          <p:cNvPr id="3" name="Content Placeholder 2"/>
          <p:cNvSpPr>
            <a:spLocks noGrp="1"/>
          </p:cNvSpPr>
          <p:nvPr>
            <p:ph idx="1"/>
          </p:nvPr>
        </p:nvSpPr>
        <p:spPr>
          <a:xfrm>
            <a:off x="457200" y="918985"/>
            <a:ext cx="8229600" cy="4455110"/>
          </a:xfrm>
        </p:spPr>
        <p:txBody>
          <a:bodyPr/>
          <a:lstStyle/>
          <a:p>
            <a:r>
              <a:rPr lang="en-US" b="1" dirty="0" smtClean="0"/>
              <a:t>Event Amnesia</a:t>
            </a:r>
          </a:p>
          <a:p>
            <a:pPr lvl="1"/>
            <a:r>
              <a:rPr lang="en-US" dirty="0" smtClean="0"/>
              <a:t>(Joe Ackerson, PhD)</a:t>
            </a:r>
          </a:p>
          <a:p>
            <a:pPr lvl="1"/>
            <a:r>
              <a:rPr lang="en-US" dirty="0" smtClean="0"/>
              <a:t>Teel EF, Marshall SW, </a:t>
            </a:r>
            <a:r>
              <a:rPr lang="en-US" dirty="0" err="1" smtClean="0"/>
              <a:t>Shanker</a:t>
            </a:r>
            <a:r>
              <a:rPr lang="en-US" dirty="0" smtClean="0"/>
              <a:t> V, McCrea M, </a:t>
            </a:r>
            <a:r>
              <a:rPr lang="en-US" dirty="0" err="1" smtClean="0"/>
              <a:t>Guskiewicz</a:t>
            </a:r>
            <a:r>
              <a:rPr lang="en-US" dirty="0" smtClean="0"/>
              <a:t> KM, 2017</a:t>
            </a:r>
          </a:p>
          <a:p>
            <a:pPr lvl="2"/>
            <a:r>
              <a:rPr lang="en-US" i="1" dirty="0" smtClean="0"/>
              <a:t>Predicting Recovery Patterns After Sports-Related Concussion</a:t>
            </a:r>
          </a:p>
          <a:p>
            <a:pPr lvl="1"/>
            <a:r>
              <a:rPr lang="en-US" dirty="0" smtClean="0"/>
              <a:t>7 sports at 26 colleges and 210 high schools</a:t>
            </a:r>
          </a:p>
          <a:p>
            <a:pPr lvl="1"/>
            <a:r>
              <a:rPr lang="en-US" dirty="0" smtClean="0"/>
              <a:t>N = 8905 college, 7513 high school athletes</a:t>
            </a:r>
          </a:p>
          <a:p>
            <a:pPr lvl="1"/>
            <a:r>
              <a:rPr lang="en-US" dirty="0" smtClean="0"/>
              <a:t>N = 375 concussions</a:t>
            </a:r>
          </a:p>
          <a:p>
            <a:pPr lvl="2"/>
            <a:r>
              <a:rPr lang="en-US" sz="2400" dirty="0" smtClean="0"/>
              <a:t>Hour 3, then Day 1, 2, 3, 5, 7, and 90</a:t>
            </a:r>
          </a:p>
          <a:p>
            <a:pPr marL="739775" lvl="2" indent="0">
              <a:buNone/>
            </a:pPr>
            <a:endParaRPr lang="en-US" dirty="0" smtClean="0"/>
          </a:p>
        </p:txBody>
      </p:sp>
    </p:spTree>
    <p:extLst>
      <p:ext uri="{BB962C8B-B14F-4D97-AF65-F5344CB8AC3E}">
        <p14:creationId xmlns:p14="http://schemas.microsoft.com/office/powerpoint/2010/main" val="5088489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Predictors of Prolonged Recovery </a:t>
            </a:r>
            <a:endParaRPr lang="en-US" dirty="0"/>
          </a:p>
        </p:txBody>
      </p:sp>
      <p:sp>
        <p:nvSpPr>
          <p:cNvPr id="5" name="Content Placeholder 4"/>
          <p:cNvSpPr>
            <a:spLocks noGrp="1"/>
          </p:cNvSpPr>
          <p:nvPr>
            <p:ph idx="1"/>
          </p:nvPr>
        </p:nvSpPr>
        <p:spPr>
          <a:xfrm>
            <a:off x="457200" y="1264198"/>
            <a:ext cx="8229600" cy="4455110"/>
          </a:xfrm>
        </p:spPr>
        <p:txBody>
          <a:bodyPr/>
          <a:lstStyle/>
          <a:p>
            <a:r>
              <a:rPr lang="en-US" dirty="0" err="1" smtClean="0"/>
              <a:t>Pyschological</a:t>
            </a:r>
            <a:r>
              <a:rPr lang="en-US" dirty="0" smtClean="0"/>
              <a:t> factors </a:t>
            </a:r>
          </a:p>
          <a:p>
            <a:pPr lvl="1"/>
            <a:r>
              <a:rPr lang="en-US" dirty="0" smtClean="0"/>
              <a:t>Van der </a:t>
            </a:r>
            <a:r>
              <a:rPr lang="en-US" dirty="0" err="1" smtClean="0"/>
              <a:t>Naalt</a:t>
            </a:r>
            <a:r>
              <a:rPr lang="en-US" dirty="0" smtClean="0"/>
              <a:t> J, 2017 (Lancet </a:t>
            </a:r>
            <a:r>
              <a:rPr lang="en-US" dirty="0" err="1" smtClean="0"/>
              <a:t>Neurol</a:t>
            </a:r>
            <a:r>
              <a:rPr lang="en-US" dirty="0" smtClean="0"/>
              <a:t>)</a:t>
            </a:r>
          </a:p>
          <a:p>
            <a:pPr lvl="2"/>
            <a:r>
              <a:rPr lang="en-US" i="1" dirty="0"/>
              <a:t>Early predictors of outcome after mild traumatic brain injury (UPFRONT): an observational cohort study.</a:t>
            </a:r>
          </a:p>
          <a:p>
            <a:pPr lvl="1"/>
            <a:r>
              <a:rPr lang="en-US" dirty="0" smtClean="0"/>
              <a:t>N = 910 emergency department patients</a:t>
            </a:r>
            <a:endParaRPr lang="en-US" dirty="0"/>
          </a:p>
          <a:p>
            <a:pPr lvl="2"/>
            <a:r>
              <a:rPr lang="en-US" dirty="0" smtClean="0"/>
              <a:t>in ED, </a:t>
            </a:r>
          </a:p>
          <a:p>
            <a:pPr lvl="2"/>
            <a:r>
              <a:rPr lang="en-US" dirty="0" smtClean="0"/>
              <a:t>2 weeks, </a:t>
            </a:r>
          </a:p>
          <a:p>
            <a:pPr lvl="2"/>
            <a:r>
              <a:rPr lang="en-US" dirty="0" smtClean="0"/>
              <a:t>6 months</a:t>
            </a:r>
          </a:p>
          <a:p>
            <a:pPr lvl="1"/>
            <a:r>
              <a:rPr lang="en-US" b="1" dirty="0" smtClean="0"/>
              <a:t>Emotional distress, maladaptive coping</a:t>
            </a:r>
          </a:p>
          <a:p>
            <a:pPr lvl="1"/>
            <a:r>
              <a:rPr lang="en-US" b="1" dirty="0" smtClean="0"/>
              <a:t>Pre-injury mental health problems, education, age</a:t>
            </a:r>
            <a:endParaRPr lang="en-US" b="1" dirty="0"/>
          </a:p>
        </p:txBody>
      </p:sp>
    </p:spTree>
    <p:extLst>
      <p:ext uri="{BB962C8B-B14F-4D97-AF65-F5344CB8AC3E}">
        <p14:creationId xmlns:p14="http://schemas.microsoft.com/office/powerpoint/2010/main" val="16348711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Predictors of Prolonged Recovery</a:t>
            </a:r>
            <a:endParaRPr lang="en-US" dirty="0"/>
          </a:p>
        </p:txBody>
      </p:sp>
      <p:sp>
        <p:nvSpPr>
          <p:cNvPr id="3" name="Content Placeholder 2"/>
          <p:cNvSpPr>
            <a:spLocks noGrp="1"/>
          </p:cNvSpPr>
          <p:nvPr>
            <p:ph idx="1"/>
          </p:nvPr>
        </p:nvSpPr>
        <p:spPr>
          <a:xfrm>
            <a:off x="457200" y="1301184"/>
            <a:ext cx="8229600" cy="4455110"/>
          </a:xfrm>
        </p:spPr>
        <p:txBody>
          <a:bodyPr/>
          <a:lstStyle/>
          <a:p>
            <a:r>
              <a:rPr lang="en-US" dirty="0" smtClean="0"/>
              <a:t>Iverson GL 2017 (Br J Sports Med)</a:t>
            </a:r>
          </a:p>
          <a:p>
            <a:pPr lvl="1"/>
            <a:r>
              <a:rPr lang="en-US" i="1" dirty="0"/>
              <a:t>Predictors of clinical recovery from concussion: a systematic review.</a:t>
            </a:r>
          </a:p>
          <a:p>
            <a:r>
              <a:rPr lang="en-US" dirty="0" smtClean="0"/>
              <a:t>N = 101 articles </a:t>
            </a:r>
            <a:endParaRPr lang="en-US" dirty="0"/>
          </a:p>
          <a:p>
            <a:r>
              <a:rPr lang="en-US" dirty="0" smtClean="0"/>
              <a:t>The most consistent predictor of slower recovery: </a:t>
            </a:r>
            <a:endParaRPr lang="en-US" dirty="0"/>
          </a:p>
          <a:p>
            <a:pPr lvl="1"/>
            <a:r>
              <a:rPr lang="en-US" sz="2000" b="1" dirty="0" smtClean="0"/>
              <a:t>Acute and </a:t>
            </a:r>
            <a:r>
              <a:rPr lang="en-US" sz="2000" b="1" dirty="0" err="1" smtClean="0"/>
              <a:t>subacute</a:t>
            </a:r>
            <a:r>
              <a:rPr lang="en-US" sz="2000" b="1" dirty="0" smtClean="0"/>
              <a:t> symptoms</a:t>
            </a:r>
          </a:p>
          <a:p>
            <a:pPr lvl="1"/>
            <a:r>
              <a:rPr lang="en-US" sz="2000" b="1" dirty="0" smtClean="0"/>
              <a:t>Headache </a:t>
            </a:r>
          </a:p>
          <a:p>
            <a:pPr lvl="1"/>
            <a:r>
              <a:rPr lang="en-US" sz="2000" b="1" dirty="0" smtClean="0"/>
              <a:t>Depression</a:t>
            </a:r>
          </a:p>
          <a:p>
            <a:pPr lvl="1"/>
            <a:r>
              <a:rPr lang="en-US" sz="2000" b="1" dirty="0" smtClean="0"/>
              <a:t>Mental health</a:t>
            </a:r>
          </a:p>
          <a:p>
            <a:pPr lvl="1"/>
            <a:r>
              <a:rPr lang="en-US" sz="2000" b="1" dirty="0" smtClean="0"/>
              <a:t>Teenage years?</a:t>
            </a:r>
            <a:endParaRPr lang="en-US" sz="2000" b="1" dirty="0"/>
          </a:p>
        </p:txBody>
      </p:sp>
      <p:sp>
        <p:nvSpPr>
          <p:cNvPr id="5" name="Rectangle 4"/>
          <p:cNvSpPr/>
          <p:nvPr/>
        </p:nvSpPr>
        <p:spPr>
          <a:xfrm rot="19840997">
            <a:off x="1796548" y="2927673"/>
            <a:ext cx="5479036" cy="1323439"/>
          </a:xfrm>
          <a:prstGeom prst="rect">
            <a:avLst/>
          </a:prstGeom>
          <a:noFill/>
        </p:spPr>
        <p:txBody>
          <a:bodyPr wrap="square" lIns="91440" tIns="45720" rIns="91440" bIns="45720">
            <a:spAutoFit/>
          </a:bodyPr>
          <a:lstStyle/>
          <a:p>
            <a:pPr algn="ctr"/>
            <a:r>
              <a:rPr lang="en-US" sz="8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But Wait!</a:t>
            </a:r>
            <a:endParaRPr lang="en-US" sz="8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3152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Jimmy Robinson, MD:</a:t>
            </a:r>
            <a:br>
              <a:rPr lang="en-US" dirty="0" smtClean="0"/>
            </a:br>
            <a:r>
              <a:rPr lang="en-US" dirty="0" smtClean="0">
                <a:solidFill>
                  <a:srgbClr val="1E1C11"/>
                </a:solidFill>
              </a:rPr>
              <a:t>If you could know 1 thing about concussion right now, what would it be?</a:t>
            </a:r>
            <a:br>
              <a:rPr lang="en-US" dirty="0" smtClean="0">
                <a:solidFill>
                  <a:srgbClr val="1E1C11"/>
                </a:solidFill>
              </a:rPr>
            </a:br>
            <a:r>
              <a:rPr lang="en-US" dirty="0" smtClean="0">
                <a:solidFill>
                  <a:srgbClr val="1E1C11"/>
                </a:solidFill>
              </a:rPr>
              <a:t>“A way to predict who will be out longer.”</a:t>
            </a:r>
            <a:endParaRPr lang="en-US" dirty="0">
              <a:solidFill>
                <a:srgbClr val="1E1C11"/>
              </a:solidFill>
            </a:endParaRPr>
          </a:p>
        </p:txBody>
      </p:sp>
      <p:sp>
        <p:nvSpPr>
          <p:cNvPr id="3" name="Content Placeholder 2"/>
          <p:cNvSpPr>
            <a:spLocks noGrp="1"/>
          </p:cNvSpPr>
          <p:nvPr>
            <p:ph idx="1"/>
          </p:nvPr>
        </p:nvSpPr>
        <p:spPr>
          <a:xfrm>
            <a:off x="457200" y="2381195"/>
            <a:ext cx="8396512" cy="4455110"/>
          </a:xfrm>
        </p:spPr>
        <p:txBody>
          <a:bodyPr/>
          <a:lstStyle/>
          <a:p>
            <a:r>
              <a:rPr lang="en-US" sz="3200" dirty="0" smtClean="0"/>
              <a:t>Identifies a need for </a:t>
            </a:r>
            <a:r>
              <a:rPr lang="en-US" sz="3200" b="1" dirty="0" smtClean="0">
                <a:solidFill>
                  <a:srgbClr val="FF0000"/>
                </a:solidFill>
              </a:rPr>
              <a:t>measurable predictors </a:t>
            </a:r>
            <a:r>
              <a:rPr lang="en-US" sz="3200" dirty="0" smtClean="0"/>
              <a:t>of recovery and return to learn/play</a:t>
            </a:r>
            <a:endParaRPr lang="en-US" sz="3200"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54131" y="3449031"/>
            <a:ext cx="2457235" cy="3276313"/>
          </a:xfrm>
          <a:prstGeom prst="rect">
            <a:avLst/>
          </a:prstGeom>
        </p:spPr>
      </p:pic>
    </p:spTree>
    <p:extLst>
      <p:ext uri="{BB962C8B-B14F-4D97-AF65-F5344CB8AC3E}">
        <p14:creationId xmlns:p14="http://schemas.microsoft.com/office/powerpoint/2010/main" val="161774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Predictors of Prolonged Recovery</a:t>
            </a:r>
            <a:endParaRPr lang="en-US" dirty="0"/>
          </a:p>
        </p:txBody>
      </p:sp>
      <p:sp>
        <p:nvSpPr>
          <p:cNvPr id="3" name="Content Placeholder 2"/>
          <p:cNvSpPr>
            <a:spLocks noGrp="1"/>
          </p:cNvSpPr>
          <p:nvPr>
            <p:ph idx="1"/>
          </p:nvPr>
        </p:nvSpPr>
        <p:spPr/>
        <p:txBody>
          <a:bodyPr/>
          <a:lstStyle/>
          <a:p>
            <a:r>
              <a:rPr lang="en-US" dirty="0" smtClean="0">
                <a:solidFill>
                  <a:srgbClr val="FF0000"/>
                </a:solidFill>
              </a:rPr>
              <a:t>NPC?!</a:t>
            </a:r>
          </a:p>
          <a:p>
            <a:r>
              <a:rPr lang="en-US" dirty="0" err="1" smtClean="0"/>
              <a:t>DuPrey</a:t>
            </a:r>
            <a:r>
              <a:rPr lang="en-US" dirty="0" smtClean="0"/>
              <a:t>, May 2017 (Am J Sports Med)</a:t>
            </a:r>
          </a:p>
          <a:p>
            <a:pPr lvl="1"/>
            <a:r>
              <a:rPr lang="en-US" i="1" dirty="0" smtClean="0">
                <a:solidFill>
                  <a:srgbClr val="FF0000"/>
                </a:solidFill>
              </a:rPr>
              <a:t>Convergence Insufficiency Identifies Athletes at Risk of Prolonged Recovery From Sport-Related Concussion</a:t>
            </a:r>
          </a:p>
          <a:p>
            <a:r>
              <a:rPr lang="en-US" dirty="0" smtClean="0"/>
              <a:t>N = 270 athletes age 10-21</a:t>
            </a:r>
          </a:p>
          <a:p>
            <a:r>
              <a:rPr lang="en-US" dirty="0" smtClean="0"/>
              <a:t>NPC  </a:t>
            </a:r>
            <a:r>
              <a:rPr lang="en-US" u="sng" dirty="0" smtClean="0"/>
              <a:t>&gt;</a:t>
            </a:r>
            <a:r>
              <a:rPr lang="en-US" dirty="0" smtClean="0"/>
              <a:t> 6 cm = abnormal</a:t>
            </a:r>
          </a:p>
          <a:p>
            <a:endParaRPr lang="en-US" dirty="0" smtClean="0"/>
          </a:p>
        </p:txBody>
      </p:sp>
      <p:pic>
        <p:nvPicPr>
          <p:cNvPr id="4" name="Picture 1" descr="Blake NPC 2"/>
          <p:cNvPicPr>
            <a:picLocks noChangeAspect="1" noChangeArrowheads="1"/>
          </p:cNvPicPr>
          <p:nvPr/>
        </p:nvPicPr>
        <p:blipFill>
          <a:blip r:embed="rId3" cstate="email">
            <a:extLst>
              <a:ext uri="{28A0092B-C50C-407E-A947-70E740481C1C}">
                <a14:useLocalDpi xmlns:a14="http://schemas.microsoft.com/office/drawing/2010/main"/>
              </a:ext>
            </a:extLst>
          </a:blip>
          <a:srcRect l="-70334" r="-70334"/>
          <a:stretch>
            <a:fillRect/>
          </a:stretch>
        </p:blipFill>
        <p:spPr bwMode="auto">
          <a:xfrm>
            <a:off x="5575546" y="441158"/>
            <a:ext cx="4098759" cy="227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14020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Predictors of Prolonged Recovery</a:t>
            </a:r>
            <a:endParaRPr lang="en-US" dirty="0"/>
          </a:p>
        </p:txBody>
      </p:sp>
      <p:sp>
        <p:nvSpPr>
          <p:cNvPr id="3" name="Content Placeholder 2"/>
          <p:cNvSpPr>
            <a:spLocks noGrp="1"/>
          </p:cNvSpPr>
          <p:nvPr>
            <p:ph idx="1"/>
          </p:nvPr>
        </p:nvSpPr>
        <p:spPr>
          <a:xfrm>
            <a:off x="457200" y="1671054"/>
            <a:ext cx="8686800" cy="4455110"/>
          </a:xfrm>
        </p:spPr>
        <p:txBody>
          <a:bodyPr/>
          <a:lstStyle/>
          <a:p>
            <a:r>
              <a:rPr lang="en-US" sz="2400" dirty="0" err="1" smtClean="0"/>
              <a:t>DuPrey</a:t>
            </a:r>
            <a:r>
              <a:rPr lang="en-US" sz="2400" dirty="0" smtClean="0"/>
              <a:t>, May 2017 (Am J Sports Med)</a:t>
            </a:r>
          </a:p>
          <a:p>
            <a:pPr lvl="1"/>
            <a:r>
              <a:rPr lang="en-US" i="1" dirty="0" smtClean="0"/>
              <a:t>Convergence Insufficiency Identifies Athletes at Risk of Prolonged Recovery From Sport-Related Concussion</a:t>
            </a:r>
          </a:p>
          <a:p>
            <a:r>
              <a:rPr lang="en-US" dirty="0" smtClean="0"/>
              <a:t>50.4% had receded</a:t>
            </a:r>
            <a:r>
              <a:rPr lang="en-US" b="1" dirty="0" smtClean="0">
                <a:solidFill>
                  <a:srgbClr val="FF0000"/>
                </a:solidFill>
              </a:rPr>
              <a:t> NPC</a:t>
            </a:r>
            <a:r>
              <a:rPr lang="en-US" dirty="0" smtClean="0"/>
              <a:t> (n = 136)</a:t>
            </a:r>
          </a:p>
          <a:p>
            <a:pPr lvl="1"/>
            <a:r>
              <a:rPr lang="en-US" dirty="0" smtClean="0">
                <a:solidFill>
                  <a:srgbClr val="FF0000"/>
                </a:solidFill>
              </a:rPr>
              <a:t>Recovery</a:t>
            </a:r>
            <a:r>
              <a:rPr lang="en-US" dirty="0" smtClean="0"/>
              <a:t> = </a:t>
            </a:r>
            <a:r>
              <a:rPr lang="en-US" dirty="0" smtClean="0">
                <a:solidFill>
                  <a:srgbClr val="FF0000"/>
                </a:solidFill>
              </a:rPr>
              <a:t>51.6 days </a:t>
            </a:r>
            <a:r>
              <a:rPr lang="en-US" dirty="0" smtClean="0"/>
              <a:t>vs. </a:t>
            </a:r>
            <a:r>
              <a:rPr lang="en-US" dirty="0" smtClean="0">
                <a:solidFill>
                  <a:srgbClr val="FF0000"/>
                </a:solidFill>
              </a:rPr>
              <a:t>19.2 days</a:t>
            </a:r>
            <a:r>
              <a:rPr lang="en-US" dirty="0" smtClean="0"/>
              <a:t> (p &lt; 0.001)</a:t>
            </a:r>
          </a:p>
          <a:p>
            <a:pPr lvl="1"/>
            <a:r>
              <a:rPr lang="en-US" dirty="0" smtClean="0"/>
              <a:t>Odds of prolonged recovery increased by </a:t>
            </a:r>
            <a:r>
              <a:rPr lang="en-US" dirty="0" smtClean="0">
                <a:solidFill>
                  <a:srgbClr val="FF0000"/>
                </a:solidFill>
              </a:rPr>
              <a:t>12.3 fold </a:t>
            </a:r>
            <a:r>
              <a:rPr lang="en-US" dirty="0" smtClean="0"/>
              <a:t>(p &lt; 0.001 ) in convergence insufficiency</a:t>
            </a:r>
          </a:p>
          <a:p>
            <a:pPr lvl="1"/>
            <a:endParaRPr lang="en-US" sz="2000" dirty="0" smtClean="0"/>
          </a:p>
          <a:p>
            <a:endParaRPr lang="en-US" dirty="0" smtClean="0"/>
          </a:p>
        </p:txBody>
      </p:sp>
    </p:spTree>
    <p:extLst>
      <p:ext uri="{BB962C8B-B14F-4D97-AF65-F5344CB8AC3E}">
        <p14:creationId xmlns:p14="http://schemas.microsoft.com/office/powerpoint/2010/main" val="38037720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Near Point of Convergence After Sport-Related Concussion: Measurement of Reliability and Relationship to Neurocognitive Impairment and Symptoms (Pearce KL, Dec. 2015)</a:t>
            </a:r>
            <a:endParaRPr lang="en-US" sz="2000" dirty="0"/>
          </a:p>
        </p:txBody>
      </p:sp>
      <p:pic>
        <p:nvPicPr>
          <p:cNvPr id="6146"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5058397" y="2500304"/>
            <a:ext cx="3018803" cy="40523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327377" y="1761640"/>
            <a:ext cx="8344913" cy="738664"/>
          </a:xfrm>
          <a:prstGeom prst="rect">
            <a:avLst/>
          </a:prstGeom>
          <a:noFill/>
        </p:spPr>
        <p:txBody>
          <a:bodyPr wrap="none" rtlCol="0">
            <a:spAutoFit/>
          </a:bodyPr>
          <a:lstStyle/>
          <a:p>
            <a:pPr lvl="0"/>
            <a:r>
              <a:rPr lang="en-US" sz="1400" dirty="0"/>
              <a:t>1Department of </a:t>
            </a:r>
            <a:r>
              <a:rPr lang="en-US" sz="1400" dirty="0" err="1"/>
              <a:t>Orthopaedic</a:t>
            </a:r>
            <a:r>
              <a:rPr lang="en-US" sz="1400" dirty="0"/>
              <a:t> Surgery, University of Pittsburgh, Pittsburgh, Pennsylvania, USA. </a:t>
            </a:r>
          </a:p>
          <a:p>
            <a:pPr lvl="0"/>
            <a:r>
              <a:rPr lang="en-US" sz="1400" dirty="0"/>
              <a:t>2Department of </a:t>
            </a:r>
            <a:r>
              <a:rPr lang="en-US" sz="1400" dirty="0" err="1"/>
              <a:t>Orthopaedic</a:t>
            </a:r>
            <a:r>
              <a:rPr lang="en-US" sz="1400" dirty="0"/>
              <a:t> Surgery, University of California, San Francisco, San Francisco, California, USA. </a:t>
            </a:r>
          </a:p>
          <a:p>
            <a:r>
              <a:rPr lang="en-US" sz="1400" dirty="0"/>
              <a:t>3Department of </a:t>
            </a:r>
            <a:r>
              <a:rPr lang="en-US" sz="1400" dirty="0" err="1"/>
              <a:t>Orthopaedic</a:t>
            </a:r>
            <a:r>
              <a:rPr lang="en-US" sz="1400" dirty="0"/>
              <a:t> Surgery, University of Pittsburgh, Pittsburgh, Pennsylvania, USA </a:t>
            </a:r>
            <a:r>
              <a:rPr lang="en-US" sz="1400" u="sng" dirty="0">
                <a:hlinkClick r:id="rId4"/>
              </a:rPr>
              <a:t>akontos@pitt.edu</a:t>
            </a:r>
            <a:r>
              <a:rPr lang="en-US" sz="1400" dirty="0" smtClean="0"/>
              <a:t> </a:t>
            </a:r>
            <a:endParaRPr lang="en-US" sz="1400" dirty="0"/>
          </a:p>
        </p:txBody>
      </p:sp>
      <p:sp>
        <p:nvSpPr>
          <p:cNvPr id="6" name="Rectangle 5"/>
          <p:cNvSpPr/>
          <p:nvPr/>
        </p:nvSpPr>
        <p:spPr>
          <a:xfrm>
            <a:off x="327377" y="2805104"/>
            <a:ext cx="4572000" cy="3139321"/>
          </a:xfrm>
          <a:prstGeom prst="rect">
            <a:avLst/>
          </a:prstGeom>
        </p:spPr>
        <p:txBody>
          <a:bodyPr>
            <a:spAutoFit/>
          </a:bodyPr>
          <a:lstStyle/>
          <a:p>
            <a:r>
              <a:rPr lang="en-US" b="1" dirty="0" smtClean="0"/>
              <a:t>“CONCLUSION</a:t>
            </a:r>
            <a:r>
              <a:rPr lang="en-US" b="1" dirty="0"/>
              <a:t>:</a:t>
            </a:r>
          </a:p>
          <a:p>
            <a:r>
              <a:rPr lang="en-US" dirty="0"/>
              <a:t>CI was common (~42%) in athletes evaluated within 1 month after an SRC. Athletes with CI had worse neurocognitive impairment and higher symptom scores than did those with normal NPC. </a:t>
            </a:r>
            <a:r>
              <a:rPr lang="en-US" b="1" dirty="0"/>
              <a:t>Clinicians should consider routinely screening for NPC </a:t>
            </a:r>
            <a:r>
              <a:rPr lang="en-US" dirty="0"/>
              <a:t>as part of a </a:t>
            </a:r>
            <a:r>
              <a:rPr lang="en-US" b="1" dirty="0" smtClean="0"/>
              <a:t>comprehensive concussion </a:t>
            </a:r>
            <a:r>
              <a:rPr lang="en-US" b="1" dirty="0"/>
              <a:t>evaluation </a:t>
            </a:r>
            <a:r>
              <a:rPr lang="en-US" dirty="0"/>
              <a:t>to help inform treatment recommendations, academic accommodations</a:t>
            </a:r>
            <a:r>
              <a:rPr lang="en-US" b="1" dirty="0"/>
              <a:t>, and referrals for vision therapy</a:t>
            </a:r>
            <a:r>
              <a:rPr lang="en-US" b="1" dirty="0" smtClean="0"/>
              <a:t>.”</a:t>
            </a:r>
            <a:endParaRPr lang="en-US" b="1" dirty="0"/>
          </a:p>
        </p:txBody>
      </p:sp>
    </p:spTree>
    <p:extLst>
      <p:ext uri="{BB962C8B-B14F-4D97-AF65-F5344CB8AC3E}">
        <p14:creationId xmlns:p14="http://schemas.microsoft.com/office/powerpoint/2010/main" val="3748589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u="sng" dirty="0" err="1"/>
              <a:t>Int</a:t>
            </a:r>
            <a:r>
              <a:rPr lang="en-US" sz="2000" u="sng" dirty="0"/>
              <a:t> J Sports Med. 2016 May;37(5):405-10. </a:t>
            </a:r>
            <a:r>
              <a:rPr lang="en-US" sz="2000" u="sng" dirty="0" err="1"/>
              <a:t>doi</a:t>
            </a:r>
            <a:r>
              <a:rPr lang="en-US" sz="2000" u="sng" dirty="0"/>
              <a:t>: 10.1055/s-0035-1569290. </a:t>
            </a:r>
            <a:r>
              <a:rPr lang="en-US" sz="2000" u="sng" dirty="0" err="1"/>
              <a:t>Epub</a:t>
            </a:r>
            <a:r>
              <a:rPr lang="en-US" sz="2000" u="sng" dirty="0"/>
              <a:t> 2016 Feb 9.</a:t>
            </a:r>
            <a:br>
              <a:rPr lang="en-US" sz="2000" u="sng" dirty="0"/>
            </a:br>
            <a:r>
              <a:rPr lang="en-US" sz="2000" b="1" u="sng" dirty="0"/>
              <a:t>Effect of Repetitive Sub-concussive Head Impacts on Ocular Near Point of Convergence.</a:t>
            </a:r>
            <a:br>
              <a:rPr lang="en-US" sz="2000" b="1" u="sng" dirty="0"/>
            </a:br>
            <a:r>
              <a:rPr lang="en-US" sz="2000" b="1" u="sng" dirty="0" smtClean="0"/>
              <a:t/>
            </a:r>
            <a:br>
              <a:rPr lang="en-US" sz="2000" b="1" u="sng" dirty="0" smtClean="0"/>
            </a:br>
            <a:r>
              <a:rPr lang="en-US" sz="2000" u="sng" dirty="0" smtClean="0">
                <a:hlinkClick r:id="rId3"/>
              </a:rPr>
              <a:t>Kawata K, </a:t>
            </a:r>
            <a:r>
              <a:rPr lang="en-US" sz="2000" u="sng" dirty="0">
                <a:hlinkClick r:id="rId4"/>
              </a:rPr>
              <a:t>Tierney </a:t>
            </a:r>
            <a:r>
              <a:rPr lang="en-US" sz="2000" u="sng" dirty="0" smtClean="0">
                <a:hlinkClick r:id="rId4"/>
              </a:rPr>
              <a:t>R, </a:t>
            </a:r>
            <a:r>
              <a:rPr lang="en-US" sz="2000" u="sng" dirty="0">
                <a:hlinkClick r:id="rId5"/>
              </a:rPr>
              <a:t>Phillips </a:t>
            </a:r>
            <a:r>
              <a:rPr lang="en-US" sz="2000" u="sng" dirty="0" smtClean="0">
                <a:hlinkClick r:id="rId5"/>
              </a:rPr>
              <a:t>J, </a:t>
            </a:r>
            <a:r>
              <a:rPr lang="en-US" sz="2000" u="sng" dirty="0">
                <a:hlinkClick r:id="rId6"/>
              </a:rPr>
              <a:t>Jeka </a:t>
            </a:r>
            <a:r>
              <a:rPr lang="en-US" sz="2000" u="sng" dirty="0" smtClean="0">
                <a:hlinkClick r:id="rId6"/>
              </a:rPr>
              <a:t>JJ.</a:t>
            </a:r>
            <a:r>
              <a:rPr lang="en-US" sz="2000" u="sng" dirty="0"/>
              <a:t/>
            </a:r>
            <a:br>
              <a:rPr lang="en-US" sz="2000" u="sng" dirty="0"/>
            </a:br>
            <a:endParaRPr lang="en-US" sz="2000" dirty="0"/>
          </a:p>
        </p:txBody>
      </p:sp>
      <p:sp>
        <p:nvSpPr>
          <p:cNvPr id="3" name="Content Placeholder 2"/>
          <p:cNvSpPr>
            <a:spLocks noGrp="1"/>
          </p:cNvSpPr>
          <p:nvPr>
            <p:ph idx="1"/>
          </p:nvPr>
        </p:nvSpPr>
        <p:spPr>
          <a:xfrm>
            <a:off x="457200" y="2840671"/>
            <a:ext cx="8229600" cy="4455110"/>
          </a:xfrm>
        </p:spPr>
        <p:txBody>
          <a:bodyPr/>
          <a:lstStyle/>
          <a:p>
            <a:r>
              <a:rPr lang="en-US" sz="1400" b="1" u="sng" dirty="0" smtClean="0"/>
              <a:t>Abstract</a:t>
            </a:r>
            <a:endParaRPr lang="en-US" sz="1400" u="sng" dirty="0"/>
          </a:p>
          <a:p>
            <a:r>
              <a:rPr lang="en-US" sz="1400" dirty="0"/>
              <a:t>This study intended to examine effects of </a:t>
            </a:r>
            <a:r>
              <a:rPr lang="en-US" sz="1400" b="1" dirty="0"/>
              <a:t>repetitive sub-concussive head impacts</a:t>
            </a:r>
            <a:r>
              <a:rPr lang="en-US" sz="1400" dirty="0"/>
              <a:t> on ocular near point of convergence (NPC). </a:t>
            </a:r>
            <a:r>
              <a:rPr lang="en-US" sz="1400" b="1" dirty="0"/>
              <a:t>20 healthy young adult soccer players </a:t>
            </a:r>
            <a:r>
              <a:rPr lang="en-US" sz="1400" dirty="0"/>
              <a:t>were assigned to either </a:t>
            </a:r>
            <a:r>
              <a:rPr lang="en-US" sz="1400" b="1" dirty="0"/>
              <a:t>a heading or control </a:t>
            </a:r>
            <a:r>
              <a:rPr lang="en-US" sz="1400" dirty="0"/>
              <a:t>group. Heading subjects completed </a:t>
            </a:r>
            <a:r>
              <a:rPr lang="en-US" sz="1400" b="1" dirty="0"/>
              <a:t>10 headers of soccer balls p</a:t>
            </a:r>
            <a:r>
              <a:rPr lang="en-US" sz="1400" dirty="0"/>
              <a:t>rojected at a speed of 11.2 m/s. </a:t>
            </a:r>
            <a:r>
              <a:rPr lang="en-US" sz="1400" b="1" dirty="0"/>
              <a:t>Control </a:t>
            </a:r>
            <a:r>
              <a:rPr lang="en-US" sz="1400" dirty="0"/>
              <a:t>subjects did not perform heading. Linear head acceleration was measured with a </a:t>
            </a:r>
            <a:r>
              <a:rPr lang="en-US" sz="1400" dirty="0" err="1"/>
              <a:t>triaxial</a:t>
            </a:r>
            <a:r>
              <a:rPr lang="en-US" sz="1400" dirty="0"/>
              <a:t> accelerometer. The NPC assessment was performed at pre-, 0 h post-, and 24 h post-heading. During the NPC assessment participants were seated and a visual target was moved towards the eyes at 1cm/sec. The participant signaled when he/she experienced diplopia or deviation of the eye was observed, and the distance was recorded. The assessment was repeated twice and average NPC scores were used for further analysis. Soccer heading induced mean group head accelerations of </a:t>
            </a:r>
            <a:r>
              <a:rPr lang="en-US" sz="1400" b="1" dirty="0"/>
              <a:t>14.49±5.4 g</a:t>
            </a:r>
            <a:r>
              <a:rPr lang="en-US" sz="1400" dirty="0"/>
              <a:t>. Mild head impacts led to </a:t>
            </a:r>
            <a:r>
              <a:rPr lang="en-US" sz="1400" b="1" dirty="0"/>
              <a:t>an increased NPC distance</a:t>
            </a:r>
            <a:r>
              <a:rPr lang="en-US" sz="1400" dirty="0"/>
              <a:t>, which was supported by a significant Group x Time interaction</a:t>
            </a:r>
            <a:r>
              <a:rPr lang="en-US" sz="1400" b="1" dirty="0"/>
              <a:t>. In the heading group, 0 h post- and 24 h post-heading NPC scores were significantly receded compared to baseline</a:t>
            </a:r>
            <a:r>
              <a:rPr lang="en-US" sz="1400" dirty="0"/>
              <a:t>. </a:t>
            </a:r>
            <a:r>
              <a:rPr lang="en-US" sz="1400" b="1" dirty="0"/>
              <a:t>Conversely, NPC scores for the control group showed no difference over time</a:t>
            </a:r>
            <a:r>
              <a:rPr lang="en-US" sz="1400" dirty="0"/>
              <a:t>. Our findings indicate that mild frontal head impacts </a:t>
            </a:r>
            <a:r>
              <a:rPr lang="en-US" sz="1400" dirty="0" smtClean="0"/>
              <a:t>affect </a:t>
            </a:r>
            <a:r>
              <a:rPr lang="en-US" sz="1400" dirty="0"/>
              <a:t>NPC for a minimum of 24 h-post heading, suggesting that </a:t>
            </a:r>
            <a:r>
              <a:rPr lang="en-US" sz="1400" b="1" dirty="0"/>
              <a:t>oculomotor processes are disrupted, at least transiently, by repetitive mild head impact</a:t>
            </a:r>
            <a:r>
              <a:rPr lang="en-US" sz="1400" dirty="0"/>
              <a:t>.</a:t>
            </a:r>
          </a:p>
        </p:txBody>
      </p:sp>
    </p:spTree>
    <p:extLst>
      <p:ext uri="{BB962C8B-B14F-4D97-AF65-F5344CB8AC3E}">
        <p14:creationId xmlns:p14="http://schemas.microsoft.com/office/powerpoint/2010/main" val="2042532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29600" cy="1133590"/>
          </a:xfrm>
        </p:spPr>
        <p:txBody>
          <a:bodyPr/>
          <a:lstStyle/>
          <a:p>
            <a:r>
              <a:rPr lang="en-US" dirty="0"/>
              <a:t>Convergence Insufficiency Treatment </a:t>
            </a:r>
            <a:r>
              <a:rPr lang="en-US" dirty="0" smtClean="0"/>
              <a:t>Trial</a:t>
            </a:r>
            <a:br>
              <a:rPr lang="en-US" dirty="0" smtClean="0"/>
            </a:br>
            <a:r>
              <a:rPr lang="en-US" dirty="0" smtClean="0"/>
              <a:t>(non-concussed kids) </a:t>
            </a:r>
            <a:r>
              <a:rPr lang="en-US" dirty="0" smtClean="0">
                <a:solidFill>
                  <a:srgbClr val="FF0000"/>
                </a:solidFill>
              </a:rPr>
              <a:t>2005-2009</a:t>
            </a:r>
            <a:r>
              <a:rPr lang="en-US" dirty="0" smtClean="0"/>
              <a:t/>
            </a:r>
            <a:br>
              <a:rPr lang="en-US" dirty="0" smtClean="0"/>
            </a:br>
            <a:r>
              <a:rPr lang="en-US" dirty="0" smtClean="0"/>
              <a:t> </a:t>
            </a:r>
            <a:endParaRPr lang="en-US" dirty="0"/>
          </a:p>
        </p:txBody>
      </p:sp>
      <p:sp>
        <p:nvSpPr>
          <p:cNvPr id="3" name="Content Placeholder 2"/>
          <p:cNvSpPr>
            <a:spLocks noGrp="1"/>
          </p:cNvSpPr>
          <p:nvPr>
            <p:ph idx="1"/>
          </p:nvPr>
        </p:nvSpPr>
        <p:spPr>
          <a:xfrm>
            <a:off x="457199" y="759822"/>
            <a:ext cx="8580783" cy="5189251"/>
          </a:xfrm>
        </p:spPr>
        <p:txBody>
          <a:bodyPr/>
          <a:lstStyle/>
          <a:p>
            <a:endParaRPr lang="en-US" sz="800" dirty="0"/>
          </a:p>
          <a:p>
            <a:r>
              <a:rPr lang="en-US" sz="1800" b="1" dirty="0"/>
              <a:t>Pennsylvania College of Optometry (25</a:t>
            </a:r>
            <a:r>
              <a:rPr lang="en-US" sz="1800" b="1" dirty="0" smtClean="0"/>
              <a:t>)</a:t>
            </a:r>
          </a:p>
          <a:p>
            <a:pPr lvl="1"/>
            <a:r>
              <a:rPr lang="en-US" sz="1800" b="1" dirty="0" smtClean="0"/>
              <a:t>PI</a:t>
            </a:r>
            <a:r>
              <a:rPr lang="en-US" sz="1800" b="1" dirty="0"/>
              <a:t>: Mitch </a:t>
            </a:r>
            <a:r>
              <a:rPr lang="en-US" sz="1800" b="1" dirty="0" err="1"/>
              <a:t>Scheiman</a:t>
            </a:r>
            <a:r>
              <a:rPr lang="en-US" sz="1800" b="1" dirty="0"/>
              <a:t>, OD</a:t>
            </a:r>
          </a:p>
          <a:p>
            <a:r>
              <a:rPr lang="en-US" sz="1800" b="1" dirty="0" smtClean="0"/>
              <a:t>Bascom </a:t>
            </a:r>
            <a:r>
              <a:rPr lang="en-US" sz="1800" b="1" dirty="0"/>
              <a:t>Palmer Eye Institute (35</a:t>
            </a:r>
            <a:r>
              <a:rPr lang="en-US" sz="1800" b="1" dirty="0" smtClean="0"/>
              <a:t>)</a:t>
            </a:r>
            <a:endParaRPr lang="en-US" sz="1800" b="1" dirty="0"/>
          </a:p>
          <a:p>
            <a:r>
              <a:rPr lang="en-US" sz="1800" b="1" dirty="0" smtClean="0"/>
              <a:t>SUNY </a:t>
            </a:r>
            <a:r>
              <a:rPr lang="en-US" sz="1800" b="1" dirty="0"/>
              <a:t>College of Optometry (28</a:t>
            </a:r>
            <a:r>
              <a:rPr lang="en-US" sz="1800" b="1" dirty="0" smtClean="0"/>
              <a:t>)</a:t>
            </a:r>
            <a:endParaRPr lang="en-US" sz="1800" b="1" dirty="0"/>
          </a:p>
          <a:p>
            <a:r>
              <a:rPr lang="en-US" sz="1800" b="1" dirty="0" smtClean="0">
                <a:solidFill>
                  <a:srgbClr val="FF0000"/>
                </a:solidFill>
              </a:rPr>
              <a:t>UAB </a:t>
            </a:r>
            <a:r>
              <a:rPr lang="en-US" sz="1800" b="1" dirty="0">
                <a:solidFill>
                  <a:srgbClr val="FF0000"/>
                </a:solidFill>
              </a:rPr>
              <a:t>School of Optometry (28</a:t>
            </a:r>
            <a:r>
              <a:rPr lang="en-US" sz="1800" b="1" dirty="0" smtClean="0">
                <a:solidFill>
                  <a:srgbClr val="FF0000"/>
                </a:solidFill>
              </a:rPr>
              <a:t>)</a:t>
            </a:r>
          </a:p>
          <a:p>
            <a:pPr lvl="1"/>
            <a:r>
              <a:rPr lang="en-US" sz="1400" b="1" dirty="0" smtClean="0"/>
              <a:t>Kristine Hopkins, OD, MSPH (Local PI)</a:t>
            </a:r>
          </a:p>
          <a:p>
            <a:pPr lvl="1"/>
            <a:r>
              <a:rPr lang="en-US" sz="1400" b="1" dirty="0" smtClean="0"/>
              <a:t>Kathy Weise, OD, MBA (back up PI)</a:t>
            </a:r>
            <a:endParaRPr lang="en-US" sz="1400" b="1" dirty="0"/>
          </a:p>
          <a:p>
            <a:r>
              <a:rPr lang="en-US" sz="1800" b="1" dirty="0" smtClean="0"/>
              <a:t>NOVA </a:t>
            </a:r>
            <a:r>
              <a:rPr lang="en-US" sz="1800" b="1" dirty="0"/>
              <a:t>Southeastern University (27</a:t>
            </a:r>
            <a:r>
              <a:rPr lang="en-US" sz="1800" b="1" dirty="0" smtClean="0"/>
              <a:t>)</a:t>
            </a:r>
            <a:endParaRPr lang="en-US" sz="1800" b="1" dirty="0"/>
          </a:p>
          <a:p>
            <a:r>
              <a:rPr lang="en-US" sz="1800" b="1" dirty="0" smtClean="0"/>
              <a:t>The </a:t>
            </a:r>
            <a:r>
              <a:rPr lang="en-US" sz="1800" b="1" dirty="0"/>
              <a:t>Ohio State University College of Optometry (24</a:t>
            </a:r>
            <a:r>
              <a:rPr lang="en-US" sz="1800" b="1" dirty="0" smtClean="0"/>
              <a:t>)</a:t>
            </a:r>
            <a:endParaRPr lang="en-US" sz="1800" b="1" dirty="0"/>
          </a:p>
          <a:p>
            <a:r>
              <a:rPr lang="en-US" sz="1800" b="1" dirty="0" smtClean="0"/>
              <a:t>Southern </a:t>
            </a:r>
            <a:r>
              <a:rPr lang="en-US" sz="1800" b="1" dirty="0"/>
              <a:t>California College of Optometry (</a:t>
            </a:r>
            <a:r>
              <a:rPr lang="en-US" sz="1800" b="1" dirty="0" smtClean="0"/>
              <a:t>23)</a:t>
            </a:r>
          </a:p>
          <a:p>
            <a:r>
              <a:rPr lang="en-US" sz="1800" b="1" dirty="0" smtClean="0"/>
              <a:t>University </a:t>
            </a:r>
            <a:r>
              <a:rPr lang="en-US" sz="1800" b="1" dirty="0"/>
              <a:t>of CA San Diego: Ratner Children's Eye Center (17</a:t>
            </a:r>
            <a:r>
              <a:rPr lang="en-US" sz="1800" b="1" dirty="0" smtClean="0"/>
              <a:t>)</a:t>
            </a:r>
            <a:endParaRPr lang="en-US" sz="1800" b="1" dirty="0"/>
          </a:p>
          <a:p>
            <a:r>
              <a:rPr lang="en-US" sz="1800" b="1" dirty="0" smtClean="0"/>
              <a:t>Mayo </a:t>
            </a:r>
            <a:r>
              <a:rPr lang="en-US" sz="1800" b="1" dirty="0"/>
              <a:t>Clinic (14</a:t>
            </a:r>
            <a:r>
              <a:rPr lang="en-US" sz="1800" b="1" dirty="0" smtClean="0"/>
              <a:t>)</a:t>
            </a:r>
          </a:p>
          <a:p>
            <a:endParaRPr lang="en-US" sz="900" dirty="0" smtClean="0"/>
          </a:p>
          <a:p>
            <a:r>
              <a:rPr lang="en-US" sz="1800" b="1" dirty="0" smtClean="0"/>
              <a:t>National </a:t>
            </a:r>
            <a:r>
              <a:rPr lang="en-US" sz="1800" b="1" dirty="0"/>
              <a:t>Eye Institute, Bethesda, </a:t>
            </a:r>
            <a:r>
              <a:rPr lang="en-US" sz="1800" b="1" dirty="0" smtClean="0"/>
              <a:t>MD:  </a:t>
            </a:r>
            <a:r>
              <a:rPr lang="en-US" sz="1800" b="1" dirty="0" err="1" smtClean="0"/>
              <a:t>Paivi</a:t>
            </a:r>
            <a:r>
              <a:rPr lang="en-US" sz="1800" b="1" dirty="0" smtClean="0"/>
              <a:t> </a:t>
            </a:r>
            <a:r>
              <a:rPr lang="en-US" sz="1800" b="1" dirty="0" err="1"/>
              <a:t>Miskala</a:t>
            </a:r>
            <a:r>
              <a:rPr lang="en-US" sz="1800" b="1" dirty="0"/>
              <a:t>, PhD.</a:t>
            </a:r>
          </a:p>
          <a:p>
            <a:r>
              <a:rPr lang="en-US" sz="1800" b="1" dirty="0" smtClean="0"/>
              <a:t>Data </a:t>
            </a:r>
            <a:r>
              <a:rPr lang="en-US" sz="1800" b="1" dirty="0"/>
              <a:t>and Safety Monitoring </a:t>
            </a:r>
            <a:r>
              <a:rPr lang="en-US" sz="1800" b="1" dirty="0" smtClean="0"/>
              <a:t>Committee</a:t>
            </a:r>
            <a:endParaRPr lang="en-US" sz="1800" b="1"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07919" y="1060173"/>
            <a:ext cx="1833716" cy="24668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7101897" y="3772671"/>
            <a:ext cx="1106793" cy="461665"/>
          </a:xfrm>
          <a:prstGeom prst="rect">
            <a:avLst/>
          </a:prstGeom>
          <a:noFill/>
        </p:spPr>
        <p:txBody>
          <a:bodyPr wrap="none" rtlCol="0">
            <a:spAutoFit/>
          </a:bodyPr>
          <a:lstStyle/>
          <a:p>
            <a:r>
              <a:rPr lang="en-US" sz="2400" dirty="0">
                <a:solidFill>
                  <a:srgbClr val="FF0000"/>
                </a:solidFill>
              </a:rPr>
              <a:t>n</a:t>
            </a:r>
            <a:r>
              <a:rPr lang="en-US" sz="2400" dirty="0" smtClean="0">
                <a:solidFill>
                  <a:srgbClr val="FF0000"/>
                </a:solidFill>
              </a:rPr>
              <a:t> = 221</a:t>
            </a:r>
            <a:endParaRPr lang="en-US" sz="2400" dirty="0">
              <a:solidFill>
                <a:srgbClr val="FF0000"/>
              </a:solidFill>
            </a:endParaRPr>
          </a:p>
        </p:txBody>
      </p:sp>
    </p:spTree>
    <p:extLst>
      <p:ext uri="{BB962C8B-B14F-4D97-AF65-F5344CB8AC3E}">
        <p14:creationId xmlns:p14="http://schemas.microsoft.com/office/powerpoint/2010/main" val="30238723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Convergence Insufficiency Treatment Trial </a:t>
            </a:r>
          </a:p>
        </p:txBody>
      </p:sp>
      <p:sp>
        <p:nvSpPr>
          <p:cNvPr id="3" name="Content Placeholder 2"/>
          <p:cNvSpPr>
            <a:spLocks noGrp="1"/>
          </p:cNvSpPr>
          <p:nvPr>
            <p:ph idx="1"/>
          </p:nvPr>
        </p:nvSpPr>
        <p:spPr>
          <a:xfrm>
            <a:off x="457200" y="1086547"/>
            <a:ext cx="8229600" cy="4558860"/>
          </a:xfrm>
        </p:spPr>
        <p:txBody>
          <a:bodyPr/>
          <a:lstStyle/>
          <a:p>
            <a:r>
              <a:rPr lang="en-US" dirty="0" smtClean="0"/>
              <a:t>N = 221</a:t>
            </a:r>
          </a:p>
          <a:p>
            <a:r>
              <a:rPr lang="en-US" dirty="0" smtClean="0"/>
              <a:t>Age:  9 to 17 years </a:t>
            </a:r>
          </a:p>
          <a:p>
            <a:r>
              <a:rPr lang="en-US" dirty="0" smtClean="0"/>
              <a:t>RCT: </a:t>
            </a:r>
          </a:p>
          <a:p>
            <a:pPr lvl="1"/>
            <a:r>
              <a:rPr lang="en-US" dirty="0" smtClean="0"/>
              <a:t>Office-based vision therapy (12 weeks) – 73%</a:t>
            </a:r>
          </a:p>
          <a:p>
            <a:pPr lvl="1"/>
            <a:r>
              <a:rPr lang="en-US" dirty="0"/>
              <a:t>Home-based pencil push-</a:t>
            </a:r>
            <a:r>
              <a:rPr lang="en-US" dirty="0" smtClean="0"/>
              <a:t>ups – 43%</a:t>
            </a:r>
            <a:endParaRPr lang="en-US" dirty="0"/>
          </a:p>
          <a:p>
            <a:pPr lvl="1"/>
            <a:r>
              <a:rPr lang="en-US" dirty="0" smtClean="0"/>
              <a:t>Home-based computer therapy – 33%</a:t>
            </a:r>
          </a:p>
          <a:p>
            <a:pPr lvl="1"/>
            <a:r>
              <a:rPr lang="en-US" dirty="0" smtClean="0"/>
              <a:t>Office-based placebo therapy – 35%</a:t>
            </a:r>
          </a:p>
          <a:p>
            <a:pPr lvl="1"/>
            <a:r>
              <a:rPr lang="en-US" dirty="0" smtClean="0"/>
              <a:t>Improved outcome = lower CISS (p &lt;.001), improved NPC and PFV (p = or &lt; 0.005)</a:t>
            </a:r>
          </a:p>
          <a:p>
            <a:pPr lvl="1"/>
            <a:r>
              <a:rPr lang="en-US" dirty="0" smtClean="0">
                <a:hlinkClick r:id="rId3"/>
              </a:rPr>
              <a:t>www.clinicaltrials.gov</a:t>
            </a:r>
            <a:r>
              <a:rPr lang="en-US" dirty="0" smtClean="0"/>
              <a:t> </a:t>
            </a:r>
          </a:p>
          <a:p>
            <a:pPr lvl="1"/>
            <a:endParaRPr lang="en-US" dirty="0"/>
          </a:p>
          <a:p>
            <a:pPr lvl="1"/>
            <a:endParaRPr lang="en-US" dirty="0"/>
          </a:p>
        </p:txBody>
      </p:sp>
      <p:pic>
        <p:nvPicPr>
          <p:cNvPr id="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33250" y="1086547"/>
            <a:ext cx="1245705" cy="16758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6525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426"/>
            <a:ext cx="8450868" cy="1029368"/>
          </a:xfrm>
        </p:spPr>
        <p:txBody>
          <a:bodyPr/>
          <a:lstStyle/>
          <a:p>
            <a:r>
              <a:rPr lang="en-US" sz="2000" b="1" dirty="0"/>
              <a:t>Concussion Clinical Research </a:t>
            </a:r>
            <a:r>
              <a:rPr lang="en-US" sz="2000" b="1" dirty="0" smtClean="0"/>
              <a:t>Facility </a:t>
            </a:r>
            <a:br>
              <a:rPr lang="en-US" sz="2000" b="1" dirty="0" smtClean="0"/>
            </a:br>
            <a:r>
              <a:rPr lang="en-US" sz="2000" b="1" dirty="0" smtClean="0"/>
              <a:t>Dream Team – July 2013</a:t>
            </a:r>
            <a:endParaRPr lang="en-US" sz="2000" b="1" dirty="0"/>
          </a:p>
        </p:txBody>
      </p:sp>
      <p:sp>
        <p:nvSpPr>
          <p:cNvPr id="3" name="Content Placeholder 2"/>
          <p:cNvSpPr>
            <a:spLocks noGrp="1"/>
          </p:cNvSpPr>
          <p:nvPr>
            <p:ph idx="1"/>
          </p:nvPr>
        </p:nvSpPr>
        <p:spPr>
          <a:xfrm>
            <a:off x="119080" y="1141093"/>
            <a:ext cx="8932323" cy="5974895"/>
          </a:xfrm>
        </p:spPr>
        <p:txBody>
          <a:bodyPr numCol="2"/>
          <a:lstStyle/>
          <a:p>
            <a:pPr lvl="0">
              <a:buNone/>
            </a:pPr>
            <a:r>
              <a:rPr lang="en-US" sz="1400" b="1" u="sng" dirty="0" smtClean="0">
                <a:solidFill>
                  <a:srgbClr val="669966"/>
                </a:solidFill>
              </a:rPr>
              <a:t>Children’s of Alabama</a:t>
            </a:r>
          </a:p>
          <a:p>
            <a:pPr lvl="0">
              <a:spcBef>
                <a:spcPts val="0"/>
              </a:spcBef>
              <a:buNone/>
            </a:pPr>
            <a:r>
              <a:rPr lang="en-US" sz="1400" b="1" dirty="0" smtClean="0"/>
              <a:t>	Marshall Crowther,  MD</a:t>
            </a:r>
            <a:r>
              <a:rPr lang="en-US" sz="1400" dirty="0" smtClean="0"/>
              <a:t> – orthopedics</a:t>
            </a:r>
          </a:p>
          <a:p>
            <a:pPr>
              <a:spcBef>
                <a:spcPts val="0"/>
              </a:spcBef>
              <a:buNone/>
            </a:pPr>
            <a:r>
              <a:rPr lang="en-US" sz="1400" b="1" dirty="0" smtClean="0"/>
              <a:t>	Drew Davis, MD</a:t>
            </a:r>
            <a:r>
              <a:rPr lang="en-US" sz="1400" dirty="0" smtClean="0"/>
              <a:t> - Pediatric Rehab Medicine</a:t>
            </a:r>
          </a:p>
          <a:p>
            <a:pPr>
              <a:spcBef>
                <a:spcPts val="0"/>
              </a:spcBef>
              <a:buNone/>
            </a:pPr>
            <a:r>
              <a:rPr lang="en-US" sz="1400" b="1" dirty="0" smtClean="0"/>
              <a:t>	Leon S. Dure, MD </a:t>
            </a:r>
            <a:r>
              <a:rPr lang="en-US" sz="1400" dirty="0" smtClean="0"/>
              <a:t>– Pediatrics Neurology,</a:t>
            </a:r>
          </a:p>
          <a:p>
            <a:pPr>
              <a:spcBef>
                <a:spcPts val="0"/>
              </a:spcBef>
              <a:buNone/>
            </a:pPr>
            <a:r>
              <a:rPr lang="en-US" sz="1400" b="1" dirty="0" smtClean="0"/>
              <a:t>	Drew Ferguson, MEd, ATC</a:t>
            </a:r>
            <a:r>
              <a:rPr lang="en-US" sz="1400" dirty="0" smtClean="0"/>
              <a:t> - UAB Sports Medicine Director</a:t>
            </a:r>
          </a:p>
          <a:p>
            <a:pPr>
              <a:spcBef>
                <a:spcPts val="0"/>
              </a:spcBef>
              <a:buNone/>
            </a:pPr>
            <a:r>
              <a:rPr lang="en-US" sz="1400" b="1" dirty="0" smtClean="0"/>
              <a:t>	James M. Johnston, MD</a:t>
            </a:r>
            <a:r>
              <a:rPr lang="en-US" sz="1400" dirty="0" smtClean="0"/>
              <a:t> - Pediatric Neurosurgery </a:t>
            </a:r>
          </a:p>
          <a:p>
            <a:pPr>
              <a:spcBef>
                <a:spcPts val="0"/>
              </a:spcBef>
              <a:buNone/>
            </a:pPr>
            <a:endParaRPr lang="en-US" sz="1400" dirty="0" smtClean="0"/>
          </a:p>
          <a:p>
            <a:pPr>
              <a:spcBef>
                <a:spcPts val="0"/>
              </a:spcBef>
              <a:buNone/>
            </a:pPr>
            <a:r>
              <a:rPr lang="en-US" sz="1400" b="1" u="sng" dirty="0" smtClean="0">
                <a:solidFill>
                  <a:srgbClr val="669966"/>
                </a:solidFill>
              </a:rPr>
              <a:t>Eye and Vestibular</a:t>
            </a:r>
          </a:p>
          <a:p>
            <a:pPr>
              <a:spcBef>
                <a:spcPts val="0"/>
              </a:spcBef>
              <a:buNone/>
            </a:pPr>
            <a:r>
              <a:rPr lang="en-US" sz="1400" b="1" dirty="0" smtClean="0"/>
              <a:t>	Claudio Busettini, PhD, Dr. Eng</a:t>
            </a:r>
            <a:r>
              <a:rPr lang="en-US" sz="1400" dirty="0" smtClean="0"/>
              <a:t>. – </a:t>
            </a:r>
            <a:r>
              <a:rPr lang="en-US" sz="1400" dirty="0" err="1" smtClean="0"/>
              <a:t>Vestibulo</a:t>
            </a:r>
            <a:r>
              <a:rPr lang="en-US" sz="1400" dirty="0" smtClean="0"/>
              <a:t>- ocular reflex science</a:t>
            </a:r>
          </a:p>
          <a:p>
            <a:pPr>
              <a:spcBef>
                <a:spcPts val="0"/>
              </a:spcBef>
              <a:buNone/>
            </a:pPr>
            <a:r>
              <a:rPr lang="en-US" sz="1400" b="1" dirty="0" smtClean="0"/>
              <a:t>	</a:t>
            </a:r>
            <a:r>
              <a:rPr lang="en-US" sz="1400" b="1" dirty="0"/>
              <a:t>Jennifer Christy, PT, PhD</a:t>
            </a:r>
            <a:r>
              <a:rPr lang="en-US" sz="1400" dirty="0"/>
              <a:t> - Vestibular </a:t>
            </a:r>
            <a:r>
              <a:rPr lang="en-US" sz="1400" dirty="0" smtClean="0"/>
              <a:t>science</a:t>
            </a:r>
          </a:p>
          <a:p>
            <a:pPr>
              <a:spcBef>
                <a:spcPts val="0"/>
              </a:spcBef>
              <a:buNone/>
            </a:pPr>
            <a:endParaRPr lang="en-US" sz="1400" dirty="0" smtClean="0"/>
          </a:p>
          <a:p>
            <a:pPr>
              <a:spcBef>
                <a:spcPts val="0"/>
              </a:spcBef>
              <a:buNone/>
            </a:pPr>
            <a:r>
              <a:rPr lang="en-US" sz="1400" b="1" dirty="0"/>
              <a:t> </a:t>
            </a:r>
            <a:r>
              <a:rPr lang="en-US" sz="1400" b="1" dirty="0" smtClean="0"/>
              <a:t>      Chris </a:t>
            </a:r>
            <a:r>
              <a:rPr lang="en-US" sz="1400" b="1" dirty="0" err="1" smtClean="0"/>
              <a:t>Girkin</a:t>
            </a:r>
            <a:r>
              <a:rPr lang="en-US" sz="1400" b="1" dirty="0" smtClean="0"/>
              <a:t>, MD – </a:t>
            </a:r>
            <a:r>
              <a:rPr lang="en-US" sz="1400" dirty="0" err="1" smtClean="0"/>
              <a:t>Dept</a:t>
            </a:r>
            <a:r>
              <a:rPr lang="en-US" sz="1400" dirty="0" smtClean="0"/>
              <a:t> Chair, </a:t>
            </a:r>
            <a:r>
              <a:rPr lang="en-US" sz="1400" dirty="0" err="1" smtClean="0"/>
              <a:t>Opthalmology</a:t>
            </a:r>
            <a:endParaRPr lang="en-US" sz="1400" dirty="0"/>
          </a:p>
          <a:p>
            <a:pPr>
              <a:spcBef>
                <a:spcPts val="0"/>
              </a:spcBef>
              <a:buNone/>
            </a:pPr>
            <a:r>
              <a:rPr lang="en-US" sz="1400" b="1" dirty="0" smtClean="0"/>
              <a:t>	Mark Swanson, OD, MS</a:t>
            </a:r>
            <a:r>
              <a:rPr lang="en-US" sz="1400" dirty="0" smtClean="0"/>
              <a:t> – Director, UAB Eye Care Ocular Disease Service</a:t>
            </a:r>
          </a:p>
          <a:p>
            <a:pPr>
              <a:spcBef>
                <a:spcPts val="0"/>
              </a:spcBef>
              <a:buNone/>
            </a:pPr>
            <a:r>
              <a:rPr lang="en-US" sz="1400" b="1" dirty="0" smtClean="0"/>
              <a:t>	Katherine K. Weise, OD, MBA</a:t>
            </a:r>
            <a:r>
              <a:rPr lang="en-US" sz="1400" dirty="0" smtClean="0"/>
              <a:t> – Director, UAB Eye Care Pediatric and Binocular Vision Service</a:t>
            </a:r>
          </a:p>
          <a:p>
            <a:pPr>
              <a:spcBef>
                <a:spcPts val="0"/>
              </a:spcBef>
              <a:buNone/>
            </a:pPr>
            <a:endParaRPr lang="en-US" sz="1400" b="1" u="sng" dirty="0"/>
          </a:p>
          <a:p>
            <a:pPr>
              <a:spcBef>
                <a:spcPts val="0"/>
              </a:spcBef>
              <a:buNone/>
            </a:pPr>
            <a:r>
              <a:rPr lang="en-US" sz="1400" b="1" u="sng" dirty="0" smtClean="0">
                <a:solidFill>
                  <a:srgbClr val="669966"/>
                </a:solidFill>
              </a:rPr>
              <a:t>Neuroscience</a:t>
            </a:r>
          </a:p>
          <a:p>
            <a:pPr>
              <a:spcBef>
                <a:spcPts val="0"/>
              </a:spcBef>
              <a:buNone/>
            </a:pPr>
            <a:r>
              <a:rPr lang="en-US" sz="1400" b="1" dirty="0" smtClean="0"/>
              <a:t>	Lori L. McMahon, PhD</a:t>
            </a:r>
            <a:r>
              <a:rPr lang="en-US" sz="1400" dirty="0" smtClean="0"/>
              <a:t> – Comprehensive Neuroscience Center </a:t>
            </a:r>
            <a:r>
              <a:rPr lang="en-US" sz="1400" b="1" dirty="0" smtClean="0"/>
              <a:t>	</a:t>
            </a:r>
            <a:endParaRPr lang="en-US" sz="1400" dirty="0" smtClean="0"/>
          </a:p>
          <a:p>
            <a:pPr>
              <a:spcBef>
                <a:spcPts val="0"/>
              </a:spcBef>
              <a:buNone/>
            </a:pPr>
            <a:r>
              <a:rPr lang="en-US" sz="1400" b="1" dirty="0" smtClean="0"/>
              <a:t>	</a:t>
            </a:r>
          </a:p>
          <a:p>
            <a:pPr>
              <a:spcBef>
                <a:spcPts val="0"/>
              </a:spcBef>
              <a:buNone/>
            </a:pPr>
            <a:endParaRPr lang="en-US" sz="1400" b="1" u="sng" dirty="0" smtClean="0">
              <a:solidFill>
                <a:srgbClr val="669966"/>
              </a:solidFill>
            </a:endParaRPr>
          </a:p>
          <a:p>
            <a:pPr>
              <a:spcBef>
                <a:spcPts val="0"/>
              </a:spcBef>
              <a:buNone/>
            </a:pPr>
            <a:endParaRPr lang="en-US" sz="1400" b="1" u="sng" dirty="0" smtClean="0">
              <a:solidFill>
                <a:srgbClr val="669966"/>
              </a:solidFill>
            </a:endParaRPr>
          </a:p>
          <a:p>
            <a:pPr>
              <a:spcBef>
                <a:spcPts val="0"/>
              </a:spcBef>
              <a:buNone/>
            </a:pPr>
            <a:endParaRPr lang="en-US" sz="1400" b="1" u="sng" dirty="0">
              <a:solidFill>
                <a:srgbClr val="669966"/>
              </a:solidFill>
            </a:endParaRPr>
          </a:p>
          <a:p>
            <a:pPr>
              <a:spcBef>
                <a:spcPts val="0"/>
              </a:spcBef>
              <a:buNone/>
            </a:pPr>
            <a:endParaRPr lang="en-US" sz="1400" b="1" u="sng" dirty="0" smtClean="0">
              <a:solidFill>
                <a:srgbClr val="669966"/>
              </a:solidFill>
            </a:endParaRPr>
          </a:p>
          <a:p>
            <a:pPr>
              <a:spcBef>
                <a:spcPts val="0"/>
              </a:spcBef>
              <a:buNone/>
            </a:pPr>
            <a:r>
              <a:rPr lang="en-US" sz="1400" b="1" u="sng" dirty="0" smtClean="0">
                <a:solidFill>
                  <a:srgbClr val="669966"/>
                </a:solidFill>
              </a:rPr>
              <a:t>Athletics</a:t>
            </a:r>
          </a:p>
          <a:p>
            <a:pPr>
              <a:spcBef>
                <a:spcPts val="0"/>
              </a:spcBef>
              <a:buNone/>
            </a:pPr>
            <a:r>
              <a:rPr lang="en-US" sz="1400" b="1" dirty="0" smtClean="0"/>
              <a:t>	</a:t>
            </a:r>
          </a:p>
          <a:p>
            <a:pPr>
              <a:spcBef>
                <a:spcPts val="0"/>
              </a:spcBef>
              <a:buNone/>
            </a:pPr>
            <a:endParaRPr lang="en-US" sz="1400" b="1" dirty="0"/>
          </a:p>
          <a:p>
            <a:pPr>
              <a:spcBef>
                <a:spcPts val="0"/>
              </a:spcBef>
              <a:buNone/>
            </a:pPr>
            <a:r>
              <a:rPr lang="en-US" sz="1400" b="1" dirty="0" smtClean="0"/>
              <a:t>Joseph Ackerson, PhD</a:t>
            </a:r>
            <a:r>
              <a:rPr lang="en-US" sz="1400" dirty="0" smtClean="0"/>
              <a:t> -  </a:t>
            </a:r>
            <a:r>
              <a:rPr lang="en-US" sz="1400" dirty="0" err="1" smtClean="0"/>
              <a:t>Neuropsych</a:t>
            </a:r>
            <a:r>
              <a:rPr lang="en-US" sz="1400" dirty="0" smtClean="0"/>
              <a:t>, Chair for Alabama Statewide Sports Concussion Taskforce</a:t>
            </a:r>
          </a:p>
          <a:p>
            <a:pPr>
              <a:spcBef>
                <a:spcPts val="0"/>
              </a:spcBef>
              <a:buNone/>
            </a:pPr>
            <a:r>
              <a:rPr lang="en-US" sz="1400" b="1" dirty="0" smtClean="0"/>
              <a:t>	Frank Messina, PhD</a:t>
            </a:r>
            <a:r>
              <a:rPr lang="en-US" sz="1400" dirty="0" smtClean="0"/>
              <a:t> - Asst Athletic Director, UAB</a:t>
            </a:r>
          </a:p>
          <a:p>
            <a:pPr>
              <a:spcBef>
                <a:spcPts val="0"/>
              </a:spcBef>
              <a:buNone/>
            </a:pPr>
            <a:endParaRPr lang="en-US" sz="1400" dirty="0" smtClean="0"/>
          </a:p>
          <a:p>
            <a:pPr>
              <a:spcBef>
                <a:spcPts val="0"/>
              </a:spcBef>
              <a:buNone/>
            </a:pPr>
            <a:r>
              <a:rPr lang="en-US" sz="1400" b="1" u="sng" dirty="0" smtClean="0">
                <a:solidFill>
                  <a:srgbClr val="669966"/>
                </a:solidFill>
              </a:rPr>
              <a:t>UAB Engineering and Biomedicine</a:t>
            </a:r>
          </a:p>
          <a:p>
            <a:pPr>
              <a:spcBef>
                <a:spcPts val="0"/>
              </a:spcBef>
              <a:buNone/>
            </a:pPr>
            <a:r>
              <a:rPr lang="en-US" sz="1400" b="1" dirty="0" smtClean="0"/>
              <a:t>	Larry DeLucas, OD, PhD </a:t>
            </a:r>
            <a:r>
              <a:rPr lang="en-US" sz="1400" dirty="0" smtClean="0"/>
              <a:t>– Center for Biophysical Sciences and Engineering/NASA</a:t>
            </a:r>
          </a:p>
          <a:p>
            <a:pPr>
              <a:spcBef>
                <a:spcPts val="0"/>
              </a:spcBef>
              <a:buNone/>
            </a:pPr>
            <a:r>
              <a:rPr lang="en-US" sz="1400" b="1" dirty="0" smtClean="0"/>
              <a:t>	Crawford Downs, PhD</a:t>
            </a:r>
            <a:r>
              <a:rPr lang="en-US" sz="1400" dirty="0" smtClean="0"/>
              <a:t>  - Center for Ocular Biomechanics and </a:t>
            </a:r>
            <a:r>
              <a:rPr lang="en-US" sz="1400" dirty="0" err="1" smtClean="0"/>
              <a:t>Biotransport</a:t>
            </a:r>
            <a:r>
              <a:rPr lang="en-US" sz="1400" dirty="0" smtClean="0"/>
              <a:t> (COBB)</a:t>
            </a:r>
          </a:p>
          <a:p>
            <a:pPr>
              <a:spcBef>
                <a:spcPts val="0"/>
              </a:spcBef>
              <a:buNone/>
            </a:pPr>
            <a:r>
              <a:rPr lang="en-US" sz="1400" dirty="0" smtClean="0"/>
              <a:t>	</a:t>
            </a:r>
            <a:r>
              <a:rPr lang="en-US" sz="1400" b="1" dirty="0" smtClean="0"/>
              <a:t>Cali </a:t>
            </a:r>
            <a:r>
              <a:rPr lang="en-US" sz="1400" b="1" dirty="0" err="1" smtClean="0"/>
              <a:t>Fidopiastis</a:t>
            </a:r>
            <a:r>
              <a:rPr lang="en-US" sz="1400" b="1" dirty="0" smtClean="0"/>
              <a:t>, PhD </a:t>
            </a:r>
            <a:r>
              <a:rPr lang="en-US" sz="1400" dirty="0" smtClean="0"/>
              <a:t>-  Virtual Cognitive Rehabilitation</a:t>
            </a:r>
          </a:p>
          <a:p>
            <a:pPr>
              <a:spcBef>
                <a:spcPts val="0"/>
              </a:spcBef>
              <a:buNone/>
            </a:pPr>
            <a:r>
              <a:rPr lang="en-US" sz="1400" dirty="0"/>
              <a:t> </a:t>
            </a:r>
            <a:r>
              <a:rPr lang="en-US" sz="1400" dirty="0" smtClean="0"/>
              <a:t>      </a:t>
            </a:r>
            <a:r>
              <a:rPr lang="en-US" sz="1400" b="1" dirty="0" smtClean="0"/>
              <a:t>Dean Sicking, PhD </a:t>
            </a:r>
            <a:r>
              <a:rPr lang="en-US" sz="1400" dirty="0" smtClean="0"/>
              <a:t>– Helmet design/field analysis</a:t>
            </a:r>
          </a:p>
          <a:p>
            <a:pPr>
              <a:spcBef>
                <a:spcPts val="0"/>
              </a:spcBef>
              <a:buNone/>
            </a:pPr>
            <a:endParaRPr lang="en-US" sz="1400" b="1" u="sng" dirty="0" smtClean="0">
              <a:solidFill>
                <a:srgbClr val="669966"/>
              </a:solidFill>
            </a:endParaRPr>
          </a:p>
          <a:p>
            <a:pPr>
              <a:spcBef>
                <a:spcPts val="0"/>
              </a:spcBef>
              <a:buNone/>
            </a:pPr>
            <a:r>
              <a:rPr lang="en-US" sz="1400" b="1" u="sng" dirty="0" smtClean="0">
                <a:solidFill>
                  <a:srgbClr val="669966"/>
                </a:solidFill>
              </a:rPr>
              <a:t>Other Key Collaborators</a:t>
            </a:r>
          </a:p>
          <a:p>
            <a:pPr>
              <a:spcBef>
                <a:spcPts val="0"/>
              </a:spcBef>
              <a:buNone/>
            </a:pPr>
            <a:r>
              <a:rPr lang="en-US" sz="1400" b="1" dirty="0" smtClean="0"/>
              <a:t>	Craig Formby,  MA, PhD</a:t>
            </a:r>
            <a:r>
              <a:rPr lang="en-US" sz="1400" dirty="0" smtClean="0"/>
              <a:t> – UA(T) Communicative Disorders </a:t>
            </a:r>
          </a:p>
          <a:p>
            <a:pPr>
              <a:spcBef>
                <a:spcPts val="0"/>
              </a:spcBef>
              <a:buNone/>
            </a:pPr>
            <a:r>
              <a:rPr lang="en-US" sz="1400" dirty="0" smtClean="0"/>
              <a:t>	</a:t>
            </a:r>
            <a:r>
              <a:rPr lang="en-US" sz="1400" b="1" dirty="0" smtClean="0"/>
              <a:t>Dennis Leonard </a:t>
            </a:r>
            <a:r>
              <a:rPr lang="en-US" sz="1400" dirty="0" smtClean="0"/>
              <a:t>– </a:t>
            </a:r>
            <a:r>
              <a:rPr lang="en-US" sz="1400" dirty="0" err="1" smtClean="0"/>
              <a:t>Legos</a:t>
            </a:r>
            <a:r>
              <a:rPr lang="en-US" sz="1400" dirty="0" smtClean="0"/>
              <a:t> of UAB </a:t>
            </a:r>
          </a:p>
          <a:p>
            <a:pPr>
              <a:spcBef>
                <a:spcPts val="0"/>
              </a:spcBef>
              <a:buNone/>
            </a:pPr>
            <a:r>
              <a:rPr lang="en-US" sz="1400" b="1" dirty="0" smtClean="0"/>
              <a:t>	Marsha Snow, OD </a:t>
            </a:r>
            <a:r>
              <a:rPr lang="en-US" sz="1400" dirty="0" smtClean="0"/>
              <a:t>– VAMC</a:t>
            </a:r>
          </a:p>
          <a:p>
            <a:pPr>
              <a:spcBef>
                <a:spcPts val="0"/>
              </a:spcBef>
              <a:buNone/>
            </a:pPr>
            <a:endParaRPr lang="en-US" sz="1400" b="1" dirty="0" smtClean="0"/>
          </a:p>
          <a:p>
            <a:pPr>
              <a:spcBef>
                <a:spcPts val="0"/>
              </a:spcBef>
              <a:buNone/>
            </a:pPr>
            <a:r>
              <a:rPr lang="en-US" sz="1400" b="1" dirty="0" smtClean="0"/>
              <a:t>      </a:t>
            </a:r>
          </a:p>
          <a:p>
            <a:pPr>
              <a:spcBef>
                <a:spcPts val="0"/>
              </a:spcBef>
              <a:buNone/>
            </a:pPr>
            <a:r>
              <a:rPr lang="en-US" sz="1400" b="1" dirty="0" smtClean="0"/>
              <a:t>Candace </a:t>
            </a:r>
            <a:r>
              <a:rPr lang="en-US" sz="1400" b="1" dirty="0"/>
              <a:t>Floyd, PhD</a:t>
            </a:r>
            <a:r>
              <a:rPr lang="en-US" sz="1400" dirty="0"/>
              <a:t> –National </a:t>
            </a:r>
            <a:r>
              <a:rPr lang="en-US" sz="1400" dirty="0" err="1"/>
              <a:t>Neurotrauma</a:t>
            </a:r>
            <a:r>
              <a:rPr lang="en-US" sz="1400" dirty="0"/>
              <a:t> Society</a:t>
            </a:r>
            <a:endParaRPr lang="en-US" sz="1200" b="1" u="sng" dirty="0"/>
          </a:p>
          <a:p>
            <a:pPr>
              <a:buNone/>
            </a:pPr>
            <a:endParaRPr lang="en-US" sz="1400" dirty="0" smtClean="0"/>
          </a:p>
        </p:txBody>
      </p:sp>
    </p:spTree>
    <p:extLst>
      <p:ext uri="{BB962C8B-B14F-4D97-AF65-F5344CB8AC3E}">
        <p14:creationId xmlns:p14="http://schemas.microsoft.com/office/powerpoint/2010/main" val="23202141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Convergence Insufficiency Treatment Trial</a:t>
            </a:r>
            <a:br>
              <a:rPr lang="en-US" dirty="0" smtClean="0"/>
            </a:br>
            <a:r>
              <a:rPr lang="en-US" dirty="0" smtClean="0"/>
              <a:t>(non-concussed kids)</a:t>
            </a:r>
            <a:endParaRPr lang="en-US" dirty="0"/>
          </a:p>
        </p:txBody>
      </p:sp>
      <p:sp>
        <p:nvSpPr>
          <p:cNvPr id="3" name="Content Placeholder 2"/>
          <p:cNvSpPr>
            <a:spLocks noGrp="1"/>
          </p:cNvSpPr>
          <p:nvPr>
            <p:ph idx="1"/>
          </p:nvPr>
        </p:nvSpPr>
        <p:spPr/>
        <p:txBody>
          <a:bodyPr/>
          <a:lstStyle/>
          <a:p>
            <a:r>
              <a:rPr lang="en-US" dirty="0" smtClean="0"/>
              <a:t>Convergence </a:t>
            </a:r>
            <a:r>
              <a:rPr lang="en-US" dirty="0"/>
              <a:t>Insufficiency Treatment Trial Study Group. </a:t>
            </a:r>
            <a:r>
              <a:rPr lang="en-US" i="1" dirty="0">
                <a:hlinkClick r:id="rId3"/>
              </a:rPr>
              <a:t>Randomized clinical trial of treatments for symptomatic convergence insufficiency in </a:t>
            </a:r>
            <a:r>
              <a:rPr lang="en-US" i="1" dirty="0" err="1">
                <a:hlinkClick r:id="rId3"/>
              </a:rPr>
              <a:t>children.</a:t>
            </a:r>
            <a:r>
              <a:rPr lang="en-US" dirty="0" err="1"/>
              <a:t>Arch</a:t>
            </a:r>
            <a:r>
              <a:rPr lang="en-US" dirty="0"/>
              <a:t> </a:t>
            </a:r>
            <a:r>
              <a:rPr lang="en-US" dirty="0" err="1"/>
              <a:t>Ophthalmol</a:t>
            </a:r>
            <a:r>
              <a:rPr lang="en-US" dirty="0"/>
              <a:t>. 2008 Oct;126(10):1336-49</a:t>
            </a:r>
            <a:r>
              <a:rPr lang="en-US" dirty="0" smtClean="0"/>
              <a:t>.</a:t>
            </a:r>
          </a:p>
          <a:p>
            <a:endParaRPr lang="en-US" dirty="0" smtClean="0"/>
          </a:p>
          <a:p>
            <a:r>
              <a:rPr lang="en-US" dirty="0" smtClean="0"/>
              <a:t>Most highly accessed article in 2008 for Archives of Ophthalmology</a:t>
            </a:r>
            <a:endParaRPr lang="en-US" dirty="0"/>
          </a:p>
        </p:txBody>
      </p:sp>
    </p:spTree>
    <p:extLst>
      <p:ext uri="{BB962C8B-B14F-4D97-AF65-F5344CB8AC3E}">
        <p14:creationId xmlns:p14="http://schemas.microsoft.com/office/powerpoint/2010/main" val="14021761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CITT-ART </a:t>
            </a:r>
            <a:r>
              <a:rPr lang="en-US" dirty="0" smtClean="0">
                <a:solidFill>
                  <a:srgbClr val="FF0000"/>
                </a:solidFill>
              </a:rPr>
              <a:t>2014-2019</a:t>
            </a:r>
            <a:endParaRPr lang="en-US" dirty="0"/>
          </a:p>
        </p:txBody>
      </p:sp>
      <p:sp>
        <p:nvSpPr>
          <p:cNvPr id="3" name="Content Placeholder 2"/>
          <p:cNvSpPr>
            <a:spLocks noGrp="1"/>
          </p:cNvSpPr>
          <p:nvPr>
            <p:ph idx="1"/>
          </p:nvPr>
        </p:nvSpPr>
        <p:spPr>
          <a:xfrm>
            <a:off x="457200" y="1094217"/>
            <a:ext cx="8229600" cy="4558860"/>
          </a:xfrm>
        </p:spPr>
        <p:txBody>
          <a:bodyPr/>
          <a:lstStyle/>
          <a:p>
            <a:r>
              <a:rPr lang="en-US" dirty="0" smtClean="0"/>
              <a:t>Convergence Insufficiency Treatment Trial – Attention and Reading Trial</a:t>
            </a:r>
          </a:p>
          <a:p>
            <a:pPr lvl="1"/>
            <a:r>
              <a:rPr lang="en-US" sz="2000" dirty="0" smtClean="0"/>
              <a:t>Southern </a:t>
            </a:r>
            <a:r>
              <a:rPr lang="en-US" sz="2000" dirty="0"/>
              <a:t>California College of Optometry at Marshall B Ketchum University</a:t>
            </a:r>
          </a:p>
          <a:p>
            <a:pPr lvl="1"/>
            <a:r>
              <a:rPr lang="en-US" sz="2000" dirty="0" smtClean="0"/>
              <a:t>Pennsylvania </a:t>
            </a:r>
            <a:r>
              <a:rPr lang="en-US" sz="2000" dirty="0"/>
              <a:t>College of Optometry at </a:t>
            </a:r>
            <a:r>
              <a:rPr lang="en-US" sz="2000" dirty="0" err="1"/>
              <a:t>Salus</a:t>
            </a:r>
            <a:r>
              <a:rPr lang="en-US" sz="2000" dirty="0"/>
              <a:t> University</a:t>
            </a:r>
          </a:p>
          <a:p>
            <a:pPr lvl="1"/>
            <a:r>
              <a:rPr lang="en-US" sz="2000" dirty="0" smtClean="0"/>
              <a:t>The </a:t>
            </a:r>
            <a:r>
              <a:rPr lang="en-US" sz="2000" dirty="0"/>
              <a:t>Ohio State University College of Optometry</a:t>
            </a:r>
          </a:p>
          <a:p>
            <a:pPr lvl="1"/>
            <a:r>
              <a:rPr lang="en-US" sz="2000" dirty="0" smtClean="0"/>
              <a:t>NOVA </a:t>
            </a:r>
            <a:r>
              <a:rPr lang="en-US" sz="2000" dirty="0"/>
              <a:t>Southeastern University College of Optometry</a:t>
            </a:r>
          </a:p>
          <a:p>
            <a:pPr lvl="1"/>
            <a:r>
              <a:rPr lang="en-US" sz="2000" dirty="0" smtClean="0">
                <a:solidFill>
                  <a:srgbClr val="FF0000"/>
                </a:solidFill>
              </a:rPr>
              <a:t>University </a:t>
            </a:r>
            <a:r>
              <a:rPr lang="en-US" sz="2000" dirty="0">
                <a:solidFill>
                  <a:srgbClr val="FF0000"/>
                </a:solidFill>
              </a:rPr>
              <a:t>of </a:t>
            </a:r>
            <a:r>
              <a:rPr lang="en-US" sz="2000" dirty="0" smtClean="0">
                <a:solidFill>
                  <a:srgbClr val="FF0000"/>
                </a:solidFill>
              </a:rPr>
              <a:t>Alabama at Birmingham </a:t>
            </a:r>
            <a:r>
              <a:rPr lang="en-US" sz="2000" dirty="0">
                <a:solidFill>
                  <a:srgbClr val="FF0000"/>
                </a:solidFill>
              </a:rPr>
              <a:t>School of Optometry</a:t>
            </a:r>
          </a:p>
          <a:p>
            <a:pPr lvl="1"/>
            <a:r>
              <a:rPr lang="en-US" sz="2000" dirty="0" smtClean="0"/>
              <a:t>State </a:t>
            </a:r>
            <a:r>
              <a:rPr lang="en-US" sz="2000" dirty="0"/>
              <a:t>University of New York College of Optometry</a:t>
            </a:r>
          </a:p>
          <a:p>
            <a:pPr lvl="1"/>
            <a:r>
              <a:rPr lang="en-US" sz="2000" dirty="0" smtClean="0"/>
              <a:t>Akron Children’s </a:t>
            </a:r>
            <a:r>
              <a:rPr lang="en-US" sz="2000" dirty="0"/>
              <a:t>Hospital</a:t>
            </a:r>
          </a:p>
          <a:p>
            <a:pPr lvl="1"/>
            <a:r>
              <a:rPr lang="en-US" sz="2000" dirty="0" smtClean="0"/>
              <a:t>Bascom </a:t>
            </a:r>
            <a:r>
              <a:rPr lang="en-US" sz="2000" dirty="0"/>
              <a:t>Palmer Eye </a:t>
            </a:r>
            <a:r>
              <a:rPr lang="en-US" sz="2000" dirty="0" smtClean="0"/>
              <a:t>Institute</a:t>
            </a:r>
            <a:endParaRPr lang="en-US" dirty="0" smtClean="0"/>
          </a:p>
          <a:p>
            <a:pPr lvl="1"/>
            <a:r>
              <a:rPr lang="en-US" dirty="0" smtClean="0">
                <a:hlinkClick r:id="rId2"/>
              </a:rPr>
              <a:t>www.clinicaltrials.gov</a:t>
            </a:r>
            <a:r>
              <a:rPr lang="en-US" dirty="0" smtClean="0"/>
              <a:t> </a:t>
            </a:r>
          </a:p>
          <a:p>
            <a:pPr lvl="1"/>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63410" y="4342437"/>
            <a:ext cx="2054086" cy="15291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5882689" y="1652622"/>
            <a:ext cx="877163" cy="369332"/>
          </a:xfrm>
          <a:prstGeom prst="rect">
            <a:avLst/>
          </a:prstGeom>
          <a:noFill/>
        </p:spPr>
        <p:txBody>
          <a:bodyPr wrap="none" rtlCol="0">
            <a:spAutoFit/>
          </a:bodyPr>
          <a:lstStyle/>
          <a:p>
            <a:r>
              <a:rPr lang="en-US" dirty="0" smtClean="0">
                <a:solidFill>
                  <a:srgbClr val="FF0000"/>
                </a:solidFill>
              </a:rPr>
              <a:t>n = 324</a:t>
            </a:r>
            <a:endParaRPr lang="en-US" dirty="0">
              <a:solidFill>
                <a:srgbClr val="FF0000"/>
              </a:solidFill>
            </a:endParaRPr>
          </a:p>
        </p:txBody>
      </p:sp>
    </p:spTree>
    <p:extLst>
      <p:ext uri="{BB962C8B-B14F-4D97-AF65-F5344CB8AC3E}">
        <p14:creationId xmlns:p14="http://schemas.microsoft.com/office/powerpoint/2010/main" val="2407766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396"/>
            <a:ext cx="8229600" cy="1133590"/>
          </a:xfrm>
        </p:spPr>
        <p:txBody>
          <a:bodyPr/>
          <a:lstStyle/>
          <a:p>
            <a:r>
              <a:rPr lang="en-US" dirty="0" smtClean="0"/>
              <a:t>CITT – Concussion (CICON) – UG1 proposal </a:t>
            </a:r>
            <a:r>
              <a:rPr lang="en-US" dirty="0">
                <a:solidFill>
                  <a:srgbClr val="FF0000"/>
                </a:solidFill>
              </a:rPr>
              <a:t/>
            </a:r>
            <a:br>
              <a:rPr lang="en-US" dirty="0">
                <a:solidFill>
                  <a:srgbClr val="FF0000"/>
                </a:solidFill>
              </a:rPr>
            </a:br>
            <a:r>
              <a:rPr lang="en-US" dirty="0" smtClean="0">
                <a:solidFill>
                  <a:srgbClr val="FF0000"/>
                </a:solidFill>
              </a:rPr>
              <a:t>2018 – 2022?</a:t>
            </a:r>
            <a:r>
              <a:rPr lang="en-US" dirty="0" smtClean="0"/>
              <a:t/>
            </a:r>
            <a:br>
              <a:rPr lang="en-US" dirty="0" smtClean="0"/>
            </a:br>
            <a:endParaRPr lang="en-US" dirty="0"/>
          </a:p>
        </p:txBody>
      </p:sp>
      <p:sp>
        <p:nvSpPr>
          <p:cNvPr id="3" name="Content Placeholder 2"/>
          <p:cNvSpPr>
            <a:spLocks noGrp="1"/>
          </p:cNvSpPr>
          <p:nvPr>
            <p:ph idx="1"/>
          </p:nvPr>
        </p:nvSpPr>
        <p:spPr>
          <a:xfrm>
            <a:off x="457200" y="1194322"/>
            <a:ext cx="8521427" cy="4791372"/>
          </a:xfrm>
        </p:spPr>
        <p:txBody>
          <a:bodyPr/>
          <a:lstStyle/>
          <a:p>
            <a:r>
              <a:rPr lang="en-US" sz="2000" b="1" dirty="0" err="1" smtClean="0"/>
              <a:t>Salus</a:t>
            </a:r>
            <a:r>
              <a:rPr lang="en-US" sz="2000" b="1" dirty="0" smtClean="0"/>
              <a:t> University (PCO) and Children’s of Philadelphia</a:t>
            </a:r>
            <a:endParaRPr lang="en-US" sz="2000" b="1" dirty="0"/>
          </a:p>
          <a:p>
            <a:pPr lvl="1"/>
            <a:r>
              <a:rPr lang="en-US" sz="1800" dirty="0" smtClean="0"/>
              <a:t>M. </a:t>
            </a:r>
            <a:r>
              <a:rPr lang="en-US" sz="1800" dirty="0" err="1" smtClean="0"/>
              <a:t>Scheiman</a:t>
            </a:r>
            <a:r>
              <a:rPr lang="en-US" sz="1800" dirty="0" smtClean="0"/>
              <a:t>, OD, PhD</a:t>
            </a:r>
            <a:r>
              <a:rPr lang="en-US" sz="1800" dirty="0"/>
              <a:t>	</a:t>
            </a:r>
            <a:r>
              <a:rPr lang="en-US" sz="1800" dirty="0" smtClean="0"/>
              <a:t>	C. Master, MD</a:t>
            </a:r>
          </a:p>
          <a:p>
            <a:pPr lvl="1"/>
            <a:r>
              <a:rPr lang="en-US" sz="1800" dirty="0" smtClean="0"/>
              <a:t>T. </a:t>
            </a:r>
            <a:r>
              <a:rPr lang="en-US" sz="1800" dirty="0" err="1" smtClean="0"/>
              <a:t>Alavarez</a:t>
            </a:r>
            <a:r>
              <a:rPr lang="en-US" sz="1800" dirty="0" smtClean="0"/>
              <a:t>, PhD</a:t>
            </a:r>
          </a:p>
          <a:p>
            <a:r>
              <a:rPr lang="en-US" sz="2000" b="1" dirty="0">
                <a:solidFill>
                  <a:srgbClr val="FF0000"/>
                </a:solidFill>
              </a:rPr>
              <a:t>UAB and Children’s of Alabama</a:t>
            </a:r>
          </a:p>
          <a:p>
            <a:pPr lvl="1"/>
            <a:r>
              <a:rPr lang="en-US" sz="1800" dirty="0"/>
              <a:t>K. Weise, OD, MBA	</a:t>
            </a:r>
            <a:r>
              <a:rPr lang="en-US" sz="1800" dirty="0" smtClean="0"/>
              <a:t>(PI-Vis)</a:t>
            </a:r>
            <a:r>
              <a:rPr lang="en-US" sz="1800" dirty="0"/>
              <a:t>	</a:t>
            </a:r>
            <a:r>
              <a:rPr lang="en-US" sz="1800" dirty="0" smtClean="0"/>
              <a:t>	M. Heath </a:t>
            </a:r>
            <a:r>
              <a:rPr lang="en-US" sz="1800" dirty="0"/>
              <a:t>Hale, </a:t>
            </a:r>
            <a:r>
              <a:rPr lang="en-US" sz="1800" dirty="0" smtClean="0"/>
              <a:t>MD (PI-Con)</a:t>
            </a:r>
          </a:p>
          <a:p>
            <a:pPr lvl="1"/>
            <a:r>
              <a:rPr lang="en-US" sz="1800" dirty="0"/>
              <a:t>C. Busettini, PhD</a:t>
            </a:r>
          </a:p>
          <a:p>
            <a:pPr lvl="1"/>
            <a:r>
              <a:rPr lang="en-US" sz="1800" dirty="0" smtClean="0"/>
              <a:t>J. Christy, PT/PhD			L. </a:t>
            </a:r>
            <a:r>
              <a:rPr lang="en-US" sz="1800" dirty="0" err="1" smtClean="0"/>
              <a:t>Dreer</a:t>
            </a:r>
            <a:r>
              <a:rPr lang="en-US" sz="1800" dirty="0" smtClean="0"/>
              <a:t>, PhD</a:t>
            </a:r>
          </a:p>
          <a:p>
            <a:r>
              <a:rPr lang="en-US" sz="2000" b="1" dirty="0" smtClean="0"/>
              <a:t>SCCO and Children’s of Orange County</a:t>
            </a:r>
          </a:p>
          <a:p>
            <a:pPr lvl="1"/>
            <a:r>
              <a:rPr lang="en-US" sz="1800" dirty="0" smtClean="0"/>
              <a:t>S. Cotter, OD</a:t>
            </a:r>
          </a:p>
          <a:p>
            <a:r>
              <a:rPr lang="en-US" sz="2000" b="1" dirty="0" smtClean="0"/>
              <a:t>Akron Children’s Hospital</a:t>
            </a:r>
          </a:p>
          <a:p>
            <a:pPr lvl="1"/>
            <a:r>
              <a:rPr lang="en-US" sz="1800" dirty="0"/>
              <a:t>R. </a:t>
            </a:r>
            <a:r>
              <a:rPr lang="en-US" sz="1800" dirty="0" err="1"/>
              <a:t>Hertle</a:t>
            </a:r>
            <a:r>
              <a:rPr lang="en-US" sz="1800" dirty="0"/>
              <a:t>, MD </a:t>
            </a:r>
            <a:r>
              <a:rPr lang="en-US" sz="1800" dirty="0" smtClean="0"/>
              <a:t>(ophthalmology)				</a:t>
            </a:r>
          </a:p>
          <a:p>
            <a:pPr lvl="1"/>
            <a:r>
              <a:rPr lang="en-US" sz="1800" dirty="0" err="1" smtClean="0"/>
              <a:t>Tawna</a:t>
            </a:r>
            <a:r>
              <a:rPr lang="en-US" sz="1800" dirty="0" smtClean="0"/>
              <a:t> Roberts, OD, PhD</a:t>
            </a:r>
          </a:p>
          <a:p>
            <a:r>
              <a:rPr lang="en-US" sz="2000" b="1" dirty="0" smtClean="0"/>
              <a:t>Harvard and Boston Children’s</a:t>
            </a:r>
            <a:endParaRPr lang="en-US" sz="2000" b="1" dirty="0"/>
          </a:p>
        </p:txBody>
      </p:sp>
    </p:spTree>
    <p:extLst>
      <p:ext uri="{BB962C8B-B14F-4D97-AF65-F5344CB8AC3E}">
        <p14:creationId xmlns:p14="http://schemas.microsoft.com/office/powerpoint/2010/main" val="25539756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Oechslin</a:t>
            </a:r>
            <a:r>
              <a:rPr lang="en-US" dirty="0" smtClean="0"/>
              <a:t> T (PhD OSU/UAB)</a:t>
            </a:r>
            <a:br>
              <a:rPr lang="en-US" dirty="0" smtClean="0"/>
            </a:br>
            <a:r>
              <a:rPr lang="en-US" dirty="0" smtClean="0"/>
              <a:t>Convergence in Normal binocular vision subjects</a:t>
            </a:r>
            <a:endParaRPr lang="en-US" dirty="0"/>
          </a:p>
        </p:txBody>
      </p:sp>
      <p:sp>
        <p:nvSpPr>
          <p:cNvPr id="3" name="Content Placeholder 2"/>
          <p:cNvSpPr>
            <a:spLocks noGrp="1"/>
          </p:cNvSpPr>
          <p:nvPr>
            <p:ph idx="1"/>
          </p:nvPr>
        </p:nvSpPr>
        <p:spPr>
          <a:xfrm>
            <a:off x="1276229" y="5345830"/>
            <a:ext cx="6591539" cy="838200"/>
          </a:xfrm>
        </p:spPr>
        <p:txBody>
          <a:bodyPr>
            <a:normAutofit fontScale="85000" lnSpcReduction="20000"/>
          </a:bodyPr>
          <a:lstStyle/>
          <a:p>
            <a:r>
              <a:rPr lang="en-US" sz="2400" dirty="0" smtClean="0"/>
              <a:t>Mean activation in normal binocular vision subjects </a:t>
            </a:r>
            <a:r>
              <a:rPr lang="en-US" sz="2400" dirty="0"/>
              <a:t>at the visual cortices </a:t>
            </a:r>
            <a:r>
              <a:rPr lang="en-US" sz="2400" dirty="0" smtClean="0"/>
              <a:t>during convergence </a:t>
            </a:r>
            <a:r>
              <a:rPr lang="en-US" sz="2400" dirty="0"/>
              <a:t>(8 PD </a:t>
            </a:r>
            <a:r>
              <a:rPr lang="en-US" sz="2400" dirty="0" smtClean="0"/>
              <a:t>BO; Z</a:t>
            </a:r>
            <a:r>
              <a:rPr lang="en-US" sz="2400" baseline="-25000" dirty="0" smtClean="0"/>
              <a:t>max@V2</a:t>
            </a:r>
            <a:r>
              <a:rPr lang="en-US" sz="2400" dirty="0" smtClean="0"/>
              <a:t> </a:t>
            </a:r>
            <a:r>
              <a:rPr lang="en-US" sz="2400" dirty="0"/>
              <a:t>= 9.42)    </a:t>
            </a:r>
          </a:p>
        </p:txBody>
      </p:sp>
      <p:sp>
        <p:nvSpPr>
          <p:cNvPr id="4" name="Date Placeholder 3"/>
          <p:cNvSpPr>
            <a:spLocks noGrp="1"/>
          </p:cNvSpPr>
          <p:nvPr>
            <p:ph type="dt" sz="half" idx="4294967295"/>
          </p:nvPr>
        </p:nvSpPr>
        <p:spPr>
          <a:xfrm>
            <a:off x="822961" y="6459786"/>
            <a:ext cx="1854203" cy="365125"/>
          </a:xfrm>
          <a:prstGeom prst="rect">
            <a:avLst/>
          </a:prstGeom>
        </p:spPr>
        <p:txBody>
          <a:bodyPr/>
          <a:lstStyle/>
          <a:p>
            <a:pPr>
              <a:defRPr/>
            </a:pPr>
            <a:r>
              <a:rPr lang="en-US" smtClean="0"/>
              <a:t>07/22/2017</a:t>
            </a:r>
            <a:endParaRPr lang="en-US" dirty="0"/>
          </a:p>
        </p:txBody>
      </p:sp>
      <p:sp>
        <p:nvSpPr>
          <p:cNvPr id="5" name="Slide Number Placeholder 4"/>
          <p:cNvSpPr>
            <a:spLocks noGrp="1"/>
          </p:cNvSpPr>
          <p:nvPr>
            <p:ph type="sldNum" sz="quarter" idx="4294967295"/>
          </p:nvPr>
        </p:nvSpPr>
        <p:spPr>
          <a:xfrm>
            <a:off x="7425344" y="6459786"/>
            <a:ext cx="984019" cy="365125"/>
          </a:xfrm>
          <a:prstGeom prst="rect">
            <a:avLst/>
          </a:prstGeom>
        </p:spPr>
        <p:txBody>
          <a:bodyPr/>
          <a:lstStyle/>
          <a:p>
            <a:pPr>
              <a:defRPr/>
            </a:pPr>
            <a:fld id="{A12EC578-548C-441A-BD2A-9A735FEB0B58}" type="slidenum">
              <a:rPr lang="en-US" smtClean="0"/>
              <a:pPr>
                <a:defRPr/>
              </a:pPr>
              <a:t>63</a:t>
            </a:fld>
            <a:endParaRPr lang="en-US"/>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l="-3"/>
          <a:stretch/>
        </p:blipFill>
        <p:spPr>
          <a:xfrm>
            <a:off x="3541055" y="1962273"/>
            <a:ext cx="2061886" cy="3158644"/>
          </a:xfrm>
          <a:prstGeom prst="rect">
            <a:avLst/>
          </a:prstGeom>
        </p:spPr>
      </p:pic>
    </p:spTree>
    <p:extLst>
      <p:ext uri="{BB962C8B-B14F-4D97-AF65-F5344CB8AC3E}">
        <p14:creationId xmlns:p14="http://schemas.microsoft.com/office/powerpoint/2010/main" val="36617410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Convergence in Convergence Insufficient subjects</a:t>
            </a:r>
            <a:endParaRPr lang="en-US" dirty="0"/>
          </a:p>
        </p:txBody>
      </p:sp>
      <p:sp>
        <p:nvSpPr>
          <p:cNvPr id="3" name="Content Placeholder 2"/>
          <p:cNvSpPr>
            <a:spLocks noGrp="1"/>
          </p:cNvSpPr>
          <p:nvPr>
            <p:ph idx="1"/>
          </p:nvPr>
        </p:nvSpPr>
        <p:spPr>
          <a:xfrm>
            <a:off x="1429797" y="5292353"/>
            <a:ext cx="6330124" cy="1143001"/>
          </a:xfrm>
        </p:spPr>
        <p:txBody>
          <a:bodyPr>
            <a:normAutofit/>
          </a:bodyPr>
          <a:lstStyle/>
          <a:p>
            <a:r>
              <a:rPr lang="en-US" sz="2400" dirty="0"/>
              <a:t>Mean CI activation at the visual cortices </a:t>
            </a:r>
            <a:r>
              <a:rPr lang="en-US" sz="2400" dirty="0" smtClean="0"/>
              <a:t>during convergence </a:t>
            </a:r>
            <a:r>
              <a:rPr lang="en-US" sz="2400" dirty="0"/>
              <a:t>(8 PD </a:t>
            </a:r>
            <a:r>
              <a:rPr lang="en-US" sz="2400" dirty="0" smtClean="0"/>
              <a:t>BO; Z</a:t>
            </a:r>
            <a:r>
              <a:rPr lang="en-US" sz="2400" baseline="-25000" dirty="0" smtClean="0"/>
              <a:t>max@V2 </a:t>
            </a:r>
            <a:r>
              <a:rPr lang="en-US" sz="2400" dirty="0"/>
              <a:t>= 14.72)    </a:t>
            </a:r>
          </a:p>
        </p:txBody>
      </p:sp>
      <p:sp>
        <p:nvSpPr>
          <p:cNvPr id="4" name="Date Placeholder 3"/>
          <p:cNvSpPr>
            <a:spLocks noGrp="1"/>
          </p:cNvSpPr>
          <p:nvPr>
            <p:ph type="dt" sz="half" idx="4294967295"/>
          </p:nvPr>
        </p:nvSpPr>
        <p:spPr>
          <a:xfrm>
            <a:off x="822961" y="6459786"/>
            <a:ext cx="1854203" cy="365125"/>
          </a:xfrm>
          <a:prstGeom prst="rect">
            <a:avLst/>
          </a:prstGeom>
        </p:spPr>
        <p:txBody>
          <a:bodyPr/>
          <a:lstStyle/>
          <a:p>
            <a:pPr>
              <a:defRPr/>
            </a:pPr>
            <a:r>
              <a:rPr lang="en-US" smtClean="0"/>
              <a:t>07/22/2017</a:t>
            </a:r>
            <a:endParaRPr lang="en-US"/>
          </a:p>
        </p:txBody>
      </p:sp>
      <p:sp>
        <p:nvSpPr>
          <p:cNvPr id="5" name="Slide Number Placeholder 4"/>
          <p:cNvSpPr>
            <a:spLocks noGrp="1"/>
          </p:cNvSpPr>
          <p:nvPr>
            <p:ph type="sldNum" sz="quarter" idx="4294967295"/>
          </p:nvPr>
        </p:nvSpPr>
        <p:spPr>
          <a:xfrm>
            <a:off x="7425344" y="6459786"/>
            <a:ext cx="984019" cy="365125"/>
          </a:xfrm>
          <a:prstGeom prst="rect">
            <a:avLst/>
          </a:prstGeom>
        </p:spPr>
        <p:txBody>
          <a:bodyPr/>
          <a:lstStyle/>
          <a:p>
            <a:pPr>
              <a:defRPr/>
            </a:pPr>
            <a:fld id="{A12EC578-548C-441A-BD2A-9A735FEB0B58}" type="slidenum">
              <a:rPr lang="en-US" smtClean="0"/>
              <a:pPr>
                <a:defRPr/>
              </a:pPr>
              <a:t>64</a:t>
            </a:fld>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92952" y="1931110"/>
            <a:ext cx="6203816" cy="3167492"/>
          </a:xfrm>
          <a:prstGeom prst="rect">
            <a:avLst/>
          </a:prstGeom>
        </p:spPr>
      </p:pic>
    </p:spTree>
    <p:extLst>
      <p:ext uri="{BB962C8B-B14F-4D97-AF65-F5344CB8AC3E}">
        <p14:creationId xmlns:p14="http://schemas.microsoft.com/office/powerpoint/2010/main" val="23055690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Easy convergence ste</a:t>
            </a:r>
            <a:r>
              <a:rPr lang="en-US" dirty="0"/>
              <a:t>p</a:t>
            </a:r>
            <a:r>
              <a:rPr lang="en-US" dirty="0" smtClean="0"/>
              <a:t> task</a:t>
            </a:r>
            <a:endParaRPr lang="en-US" dirty="0"/>
          </a:p>
        </p:txBody>
      </p:sp>
      <p:sp>
        <p:nvSpPr>
          <p:cNvPr id="7" name="TextBox 6"/>
          <p:cNvSpPr txBox="1"/>
          <p:nvPr/>
        </p:nvSpPr>
        <p:spPr>
          <a:xfrm>
            <a:off x="1913329" y="5623485"/>
            <a:ext cx="2596781" cy="369332"/>
          </a:xfrm>
          <a:prstGeom prst="rect">
            <a:avLst/>
          </a:prstGeom>
          <a:noFill/>
        </p:spPr>
        <p:txBody>
          <a:bodyPr wrap="square" rtlCol="0">
            <a:spAutoFit/>
          </a:bodyPr>
          <a:lstStyle/>
          <a:p>
            <a:pPr algn="ctr"/>
            <a:r>
              <a:rPr lang="en-US" dirty="0"/>
              <a:t>NBV mean</a:t>
            </a:r>
          </a:p>
        </p:txBody>
      </p:sp>
      <p:sp>
        <p:nvSpPr>
          <p:cNvPr id="8" name="TextBox 7"/>
          <p:cNvSpPr txBox="1"/>
          <p:nvPr/>
        </p:nvSpPr>
        <p:spPr>
          <a:xfrm>
            <a:off x="4772228" y="5627132"/>
            <a:ext cx="2596781" cy="369332"/>
          </a:xfrm>
          <a:prstGeom prst="rect">
            <a:avLst/>
          </a:prstGeom>
          <a:noFill/>
        </p:spPr>
        <p:txBody>
          <a:bodyPr wrap="square" rtlCol="0">
            <a:spAutoFit/>
          </a:bodyPr>
          <a:lstStyle/>
          <a:p>
            <a:pPr algn="ctr"/>
            <a:r>
              <a:rPr lang="en-US" dirty="0"/>
              <a:t>Pre-VT CI mean</a:t>
            </a:r>
          </a:p>
        </p:txBody>
      </p:sp>
      <p:sp>
        <p:nvSpPr>
          <p:cNvPr id="5" name="Date Placeholder 4"/>
          <p:cNvSpPr>
            <a:spLocks noGrp="1"/>
          </p:cNvSpPr>
          <p:nvPr>
            <p:ph type="dt" sz="half" idx="4294967295"/>
          </p:nvPr>
        </p:nvSpPr>
        <p:spPr>
          <a:xfrm>
            <a:off x="822961" y="6459786"/>
            <a:ext cx="1854203" cy="365125"/>
          </a:xfrm>
          <a:prstGeom prst="rect">
            <a:avLst/>
          </a:prstGeom>
        </p:spPr>
        <p:txBody>
          <a:bodyPr/>
          <a:lstStyle/>
          <a:p>
            <a:pPr>
              <a:defRPr/>
            </a:pPr>
            <a:r>
              <a:rPr lang="en-US" smtClean="0"/>
              <a:t>07/22/2017</a:t>
            </a:r>
            <a:endParaRPr lang="en-US"/>
          </a:p>
        </p:txBody>
      </p:sp>
      <p:sp>
        <p:nvSpPr>
          <p:cNvPr id="6" name="Slide Number Placeholder 5"/>
          <p:cNvSpPr>
            <a:spLocks noGrp="1"/>
          </p:cNvSpPr>
          <p:nvPr>
            <p:ph type="sldNum" sz="quarter" idx="4294967295"/>
          </p:nvPr>
        </p:nvSpPr>
        <p:spPr>
          <a:xfrm>
            <a:off x="7425344" y="6459786"/>
            <a:ext cx="984019" cy="365125"/>
          </a:xfrm>
          <a:prstGeom prst="rect">
            <a:avLst/>
          </a:prstGeom>
        </p:spPr>
        <p:txBody>
          <a:bodyPr/>
          <a:lstStyle/>
          <a:p>
            <a:pPr>
              <a:defRPr/>
            </a:pPr>
            <a:fld id="{A12EC578-548C-441A-BD2A-9A735FEB0B58}" type="slidenum">
              <a:rPr lang="en-US" smtClean="0"/>
              <a:pPr>
                <a:defRPr/>
              </a:pPr>
              <a:t>65</a:t>
            </a:fld>
            <a:endParaRPr lang="en-US"/>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8239" y="1807006"/>
            <a:ext cx="3186236" cy="3816481"/>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0672" y="1827214"/>
            <a:ext cx="3169366" cy="3796273"/>
          </a:xfrm>
          <a:prstGeom prst="rect">
            <a:avLst/>
          </a:prstGeom>
        </p:spPr>
      </p:pic>
    </p:spTree>
    <p:extLst>
      <p:ext uri="{BB962C8B-B14F-4D97-AF65-F5344CB8AC3E}">
        <p14:creationId xmlns:p14="http://schemas.microsoft.com/office/powerpoint/2010/main" val="41472482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043"/>
            <a:ext cx="8229600" cy="1029368"/>
          </a:xfrm>
        </p:spPr>
        <p:txBody>
          <a:bodyPr/>
          <a:lstStyle/>
          <a:p>
            <a:r>
              <a:rPr lang="en-US" sz="2000" dirty="0">
                <a:hlinkClick r:id="rId3"/>
              </a:rPr>
              <a:t>Post-therapy Functional Magnetic Resonance Imaging in Adults with Symptomatic Convergence Insufficiency.</a:t>
            </a:r>
            <a:r>
              <a:rPr lang="en-US" sz="2000" dirty="0"/>
              <a:t/>
            </a:r>
            <a:br>
              <a:rPr lang="en-US" sz="2000" dirty="0"/>
            </a:br>
            <a:r>
              <a:rPr lang="en-US" sz="2000" dirty="0" err="1"/>
              <a:t>Widmer</a:t>
            </a:r>
            <a:r>
              <a:rPr lang="en-US" sz="2000" dirty="0"/>
              <a:t> DE, </a:t>
            </a:r>
            <a:r>
              <a:rPr lang="en-US" sz="2000" dirty="0" err="1"/>
              <a:t>Oechslin</a:t>
            </a:r>
            <a:r>
              <a:rPr lang="en-US" sz="2000" dirty="0"/>
              <a:t> TS, </a:t>
            </a:r>
            <a:r>
              <a:rPr lang="en-US" sz="2000" dirty="0" err="1"/>
              <a:t>Limbachia</a:t>
            </a:r>
            <a:r>
              <a:rPr lang="en-US" sz="2000" dirty="0"/>
              <a:t> C, </a:t>
            </a:r>
            <a:r>
              <a:rPr lang="en-US" sz="2000" dirty="0" err="1"/>
              <a:t>Kulp</a:t>
            </a:r>
            <a:r>
              <a:rPr lang="en-US" sz="2000" dirty="0"/>
              <a:t> MT, Toole AJ, </a:t>
            </a:r>
            <a:r>
              <a:rPr lang="en-US" sz="2000" dirty="0" err="1"/>
              <a:t>Kashou</a:t>
            </a:r>
            <a:r>
              <a:rPr lang="en-US" sz="2000" dirty="0"/>
              <a:t> NH, </a:t>
            </a:r>
            <a:r>
              <a:rPr lang="en-US" sz="2000" dirty="0" err="1"/>
              <a:t>Fogt</a:t>
            </a:r>
            <a:r>
              <a:rPr lang="en-US" sz="2000" dirty="0"/>
              <a:t> N.</a:t>
            </a:r>
            <a:br>
              <a:rPr lang="en-US" sz="2000" dirty="0"/>
            </a:br>
            <a:r>
              <a:rPr lang="en-US" sz="2000" dirty="0" err="1"/>
              <a:t>Optom</a:t>
            </a:r>
            <a:r>
              <a:rPr lang="en-US" sz="2000" dirty="0"/>
              <a:t> Vis Sci. 2018 Jun;95(6):505-514. </a:t>
            </a:r>
            <a:br>
              <a:rPr lang="en-US" sz="2000" dirty="0"/>
            </a:br>
            <a:endParaRPr lang="en-US" sz="2000" dirty="0"/>
          </a:p>
        </p:txBody>
      </p:sp>
      <p:pic>
        <p:nvPicPr>
          <p:cNvPr id="4" name="Content Placeholder 3" descr="post OBVT - Oechslin 2018.jpeg"/>
          <p:cNvPicPr>
            <a:picLocks noGrp="1" noChangeAspect="1"/>
          </p:cNvPicPr>
          <p:nvPr>
            <p:ph idx="1"/>
          </p:nvPr>
        </p:nvPicPr>
        <p:blipFill>
          <a:blip r:embed="rId4" cstate="email">
            <a:extLst>
              <a:ext uri="{28A0092B-C50C-407E-A947-70E740481C1C}">
                <a14:useLocalDpi xmlns:a14="http://schemas.microsoft.com/office/drawing/2010/main"/>
              </a:ext>
            </a:extLst>
          </a:blip>
          <a:srcRect l="-16500" r="-16500"/>
          <a:stretch>
            <a:fillRect/>
          </a:stretch>
        </p:blipFill>
        <p:spPr/>
      </p:pic>
    </p:spTree>
    <p:extLst>
      <p:ext uri="{BB962C8B-B14F-4D97-AF65-F5344CB8AC3E}">
        <p14:creationId xmlns:p14="http://schemas.microsoft.com/office/powerpoint/2010/main" val="33121809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NPC Post Concussion?</a:t>
            </a:r>
            <a:br>
              <a:rPr lang="en-US" dirty="0" smtClean="0"/>
            </a:br>
            <a:r>
              <a:rPr lang="en-US" dirty="0" smtClean="0"/>
              <a:t>Sidelines 2017 - UAB</a:t>
            </a:r>
            <a:endParaRPr lang="en-US" dirty="0"/>
          </a:p>
        </p:txBody>
      </p:sp>
      <p:pic>
        <p:nvPicPr>
          <p:cNvPr id="4" name="Content Placeholder 3" descr="KW_NPC_Sweet 16.jpg"/>
          <p:cNvPicPr>
            <a:picLocks noGrp="1" noChangeAspect="1"/>
          </p:cNvPicPr>
          <p:nvPr>
            <p:ph idx="1"/>
          </p:nvPr>
        </p:nvPicPr>
        <p:blipFill>
          <a:blip r:embed="rId2" cstate="email">
            <a:extLst>
              <a:ext uri="{28A0092B-C50C-407E-A947-70E740481C1C}">
                <a14:useLocalDpi xmlns:a14="http://schemas.microsoft.com/office/drawing/2010/main"/>
              </a:ext>
            </a:extLst>
          </a:blip>
          <a:srcRect l="-73148" r="-73148"/>
          <a:stretch>
            <a:fillRect/>
          </a:stretch>
        </p:blipFill>
        <p:spPr>
          <a:prstGeom prst="rect">
            <a:avLst/>
          </a:prstGeom>
        </p:spPr>
      </p:pic>
    </p:spTree>
    <p:extLst>
      <p:ext uri="{BB962C8B-B14F-4D97-AF65-F5344CB8AC3E}">
        <p14:creationId xmlns:p14="http://schemas.microsoft.com/office/powerpoint/2010/main" val="38672634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NPC Post Concussion Fall 2017 – Player 1: </a:t>
            </a:r>
            <a:br>
              <a:rPr lang="en-US" dirty="0" smtClean="0"/>
            </a:br>
            <a:r>
              <a:rPr lang="en-US" dirty="0" smtClean="0"/>
              <a:t>Baseline, Day 1, 2,…40 </a:t>
            </a:r>
            <a:endParaRPr lang="en-US" dirty="0"/>
          </a:p>
        </p:txBody>
      </p:sp>
      <p:pic>
        <p:nvPicPr>
          <p:cNvPr id="4" name="Content Placeholder 3" descr="Metabollic NPC - day 1 vs. day 40.pn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469404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NPC Post Concussion Fall 2017 – Player 2</a:t>
            </a:r>
            <a:br>
              <a:rPr lang="en-US" dirty="0" smtClean="0"/>
            </a:br>
            <a:r>
              <a:rPr lang="en-US" dirty="0" smtClean="0"/>
              <a:t>BL, Day 1, 2, … Day 40; Plateau day 18</a:t>
            </a:r>
            <a:endParaRPr lang="en-US" dirty="0"/>
          </a:p>
        </p:txBody>
      </p:sp>
      <p:pic>
        <p:nvPicPr>
          <p:cNvPr id="4" name="Content Placeholder 3" descr="Player 2 - BL-Day 1 to Day 47 - plateau day 18.png"/>
          <p:cNvPicPr>
            <a:picLocks noGrp="1" noChangeAspect="1"/>
          </p:cNvPicPr>
          <p:nvPr>
            <p:ph idx="1"/>
          </p:nvPr>
        </p:nvPicPr>
        <p:blipFill>
          <a:blip r:embed="rId2" cstate="email">
            <a:extLst>
              <a:ext uri="{28A0092B-C50C-407E-A947-70E740481C1C}">
                <a14:useLocalDpi xmlns:a14="http://schemas.microsoft.com/office/drawing/2010/main"/>
              </a:ext>
            </a:extLst>
          </a:blip>
          <a:srcRect l="-5515" r="-5515"/>
          <a:stretch>
            <a:fillRect/>
          </a:stretch>
        </p:blipFill>
        <p:spPr/>
      </p:pic>
    </p:spTree>
    <p:extLst>
      <p:ext uri="{BB962C8B-B14F-4D97-AF65-F5344CB8AC3E}">
        <p14:creationId xmlns:p14="http://schemas.microsoft.com/office/powerpoint/2010/main" val="1607215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UAB/COA </a:t>
            </a:r>
            <a:r>
              <a:rPr lang="en-US" dirty="0" err="1" smtClean="0"/>
              <a:t>VORClinic</a:t>
            </a:r>
            <a:r>
              <a:rPr lang="en-US" dirty="0" smtClean="0"/>
              <a:t> 2014 </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l="-73165" r="-73165"/>
          <a:stretch>
            <a:fillRect/>
          </a:stretch>
        </p:blipFill>
        <p:spPr>
          <a:xfrm>
            <a:off x="2052738" y="967588"/>
            <a:ext cx="9099976" cy="4925643"/>
          </a:xfr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6703" y="967588"/>
            <a:ext cx="3467100" cy="5054600"/>
          </a:xfrm>
          <a:prstGeom prst="rect">
            <a:avLst/>
          </a:prstGeom>
        </p:spPr>
      </p:pic>
    </p:spTree>
    <p:extLst>
      <p:ext uri="{BB962C8B-B14F-4D97-AF65-F5344CB8AC3E}">
        <p14:creationId xmlns:p14="http://schemas.microsoft.com/office/powerpoint/2010/main" val="7006148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Metabolic Cascade Theory of </a:t>
            </a:r>
            <a:r>
              <a:rPr lang="en-US" dirty="0" smtClean="0"/>
              <a:t>Concussion:</a:t>
            </a:r>
            <a:br>
              <a:rPr lang="en-US" dirty="0" smtClean="0"/>
            </a:br>
            <a:r>
              <a:rPr lang="en-US" dirty="0" smtClean="0"/>
              <a:t>Will the injured brain catch up with itself?</a:t>
            </a:r>
            <a:endParaRPr lang="en-US" dirty="0"/>
          </a:p>
        </p:txBody>
      </p:sp>
      <p:pic>
        <p:nvPicPr>
          <p:cNvPr id="6" name="Content Placeholder 5" descr="Treadmill race gif.gif"/>
          <p:cNvPicPr>
            <a:picLocks noGrp="1" noChangeAspect="1"/>
          </p:cNvPicPr>
          <p:nvPr>
            <p:ph idx="1"/>
          </p:nvPr>
        </p:nvPicPr>
        <p:blipFill>
          <a:blip r:embed="rId2" cstate="email">
            <a:extLst>
              <a:ext uri="{28A0092B-C50C-407E-A947-70E740481C1C}">
                <a14:useLocalDpi xmlns:a14="http://schemas.microsoft.com/office/drawing/2010/main"/>
              </a:ext>
            </a:extLst>
          </a:blip>
          <a:srcRect l="-1953" r="-1953"/>
          <a:stretch>
            <a:fillRect/>
          </a:stretch>
        </p:blipFill>
        <p:spPr/>
      </p:pic>
    </p:spTree>
    <p:extLst>
      <p:ext uri="{BB962C8B-B14F-4D97-AF65-F5344CB8AC3E}">
        <p14:creationId xmlns:p14="http://schemas.microsoft.com/office/powerpoint/2010/main" val="35600246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Joe Ackerson, PhD (Chair, ASCT):</a:t>
            </a:r>
            <a:r>
              <a:rPr lang="en-US" dirty="0"/>
              <a:t/>
            </a:r>
            <a:br>
              <a:rPr lang="en-US" dirty="0"/>
            </a:br>
            <a:r>
              <a:rPr lang="en-US" dirty="0" smtClean="0">
                <a:solidFill>
                  <a:srgbClr val="1E1C11"/>
                </a:solidFill>
              </a:rPr>
              <a:t>“Never use a single test to determine concussion or no concussion.”</a:t>
            </a:r>
            <a:endParaRPr lang="en-US" dirty="0"/>
          </a:p>
        </p:txBody>
      </p:sp>
      <p:sp>
        <p:nvSpPr>
          <p:cNvPr id="3" name="Content Placeholder 2"/>
          <p:cNvSpPr>
            <a:spLocks noGrp="1"/>
          </p:cNvSpPr>
          <p:nvPr>
            <p:ph idx="1"/>
          </p:nvPr>
        </p:nvSpPr>
        <p:spPr>
          <a:xfrm>
            <a:off x="243550" y="1901418"/>
            <a:ext cx="8767802" cy="4852091"/>
          </a:xfrm>
          <a:ln>
            <a:solidFill>
              <a:srgbClr val="4F81BD"/>
            </a:solidFill>
          </a:ln>
        </p:spPr>
        <p:txBody>
          <a:bodyPr/>
          <a:lstStyle/>
          <a:p>
            <a:r>
              <a:rPr lang="en-US" sz="2000" b="1" dirty="0"/>
              <a:t>Alabama</a:t>
            </a:r>
            <a:r>
              <a:rPr lang="en-US" sz="2000" dirty="0"/>
              <a:t> Statewide </a:t>
            </a:r>
            <a:r>
              <a:rPr lang="en-US" sz="2000" b="1" dirty="0"/>
              <a:t>Sports Concussion Taskforce</a:t>
            </a:r>
            <a:r>
              <a:rPr lang="en-US" sz="2000" dirty="0"/>
              <a:t> (ASCT</a:t>
            </a:r>
            <a:r>
              <a:rPr lang="en-US" sz="2000" dirty="0" smtClean="0"/>
              <a:t>)</a:t>
            </a:r>
            <a:endParaRPr lang="en-US" sz="2000" dirty="0"/>
          </a:p>
          <a:p>
            <a:pPr lvl="1"/>
            <a:r>
              <a:rPr lang="en-US" sz="1600" dirty="0" smtClean="0"/>
              <a:t>chaired </a:t>
            </a:r>
            <a:r>
              <a:rPr lang="en-US" sz="1600" dirty="0"/>
              <a:t>by Dr. Joe </a:t>
            </a:r>
            <a:r>
              <a:rPr lang="en-US" sz="1600" b="1" dirty="0" smtClean="0"/>
              <a:t>Ackerson</a:t>
            </a:r>
            <a:endParaRPr lang="en-US" sz="1600" dirty="0" smtClean="0"/>
          </a:p>
          <a:p>
            <a:r>
              <a:rPr lang="en-US" sz="1600" dirty="0" smtClean="0"/>
              <a:t>With </a:t>
            </a:r>
            <a:r>
              <a:rPr lang="en-US" sz="1600" dirty="0"/>
              <a:t>the assistance of Alabama State Representative Paul </a:t>
            </a:r>
            <a:r>
              <a:rPr lang="en-US" sz="1600" dirty="0" err="1"/>
              <a:t>DeMarco</a:t>
            </a:r>
            <a:r>
              <a:rPr lang="en-US" sz="1600" dirty="0"/>
              <a:t> and the sponsorship of State Representative Ron Johnson and State Senator Greg Reed, and the advocacy efforts and of Steve </a:t>
            </a:r>
            <a:r>
              <a:rPr lang="en-US" sz="1600" dirty="0" err="1"/>
              <a:t>Savarese</a:t>
            </a:r>
            <a:r>
              <a:rPr lang="en-US" sz="1600" dirty="0"/>
              <a:t>, director of the Alabama High School Athletic Association (AHSAA). </a:t>
            </a:r>
            <a:r>
              <a:rPr lang="en-US" sz="1600" b="1" dirty="0"/>
              <a:t>2011-541 HB 108 </a:t>
            </a:r>
            <a:r>
              <a:rPr lang="en-US" sz="1600" dirty="0"/>
              <a:t>(passed and signed into law </a:t>
            </a:r>
            <a:r>
              <a:rPr lang="en-US" sz="1600" b="1" dirty="0"/>
              <a:t>in 2011 </a:t>
            </a:r>
            <a:r>
              <a:rPr lang="en-US" sz="1600" dirty="0"/>
              <a:t>with a technical amendment added in 2012) </a:t>
            </a:r>
            <a:endParaRPr lang="en-US" sz="1600" dirty="0" smtClean="0"/>
          </a:p>
          <a:p>
            <a:r>
              <a:rPr lang="en-US" sz="2000" dirty="0" smtClean="0"/>
              <a:t>helps </a:t>
            </a:r>
            <a:r>
              <a:rPr lang="en-US" sz="2000" dirty="0"/>
              <a:t>to prevent the long-term adverse consequences of youth concussions by requiring all schools and athletic organizations to: </a:t>
            </a:r>
          </a:p>
          <a:p>
            <a:pPr lvl="1"/>
            <a:r>
              <a:rPr lang="en-US" sz="1600" b="1" dirty="0" smtClean="0"/>
              <a:t>provide </a:t>
            </a:r>
            <a:r>
              <a:rPr lang="en-US" sz="1600" b="1" dirty="0"/>
              <a:t>information on sports concussions to all athletic participants and their families; </a:t>
            </a:r>
            <a:endParaRPr lang="en-US" sz="1600" b="1" dirty="0" smtClean="0"/>
          </a:p>
          <a:p>
            <a:pPr lvl="1"/>
            <a:r>
              <a:rPr lang="en-US" sz="1600" b="1" dirty="0" smtClean="0"/>
              <a:t>ensure </a:t>
            </a:r>
            <a:r>
              <a:rPr lang="en-US" sz="1600" b="1" dirty="0"/>
              <a:t>that all coaches have training in the recognition of concussions; </a:t>
            </a:r>
            <a:endParaRPr lang="en-US" sz="1600" b="1" dirty="0" smtClean="0"/>
          </a:p>
          <a:p>
            <a:pPr lvl="1"/>
            <a:r>
              <a:rPr lang="en-US" sz="1600" b="1" dirty="0" smtClean="0"/>
              <a:t>the </a:t>
            </a:r>
            <a:r>
              <a:rPr lang="en-US" sz="1600" b="1" dirty="0"/>
              <a:t>immediate removal of any athletic participant suspected of having a concussion from participation and not allow him/her to return the same day they are injured </a:t>
            </a:r>
            <a:r>
              <a:rPr lang="en-US" sz="1600" b="1" i="1" u="sng" dirty="0"/>
              <a:t>and until cleared by a physician</a:t>
            </a:r>
            <a:r>
              <a:rPr lang="en-US" sz="1600" b="1" u="sng" dirty="0" smtClean="0"/>
              <a:t>.</a:t>
            </a:r>
          </a:p>
          <a:p>
            <a:pPr lvl="2"/>
            <a:r>
              <a:rPr lang="en-US" sz="1600" b="1" u="sng" dirty="0" smtClean="0">
                <a:cs typeface="Times New Roman" pitchFamily="18" charset="0"/>
              </a:rPr>
              <a:t>Children’s of Alabama (COA) </a:t>
            </a:r>
            <a:r>
              <a:rPr lang="en-US" sz="1600" b="1" u="sng" dirty="0">
                <a:cs typeface="Times New Roman" pitchFamily="18" charset="0"/>
              </a:rPr>
              <a:t>Concussion </a:t>
            </a:r>
            <a:r>
              <a:rPr lang="en-US" sz="1600" b="1" u="sng" dirty="0" smtClean="0">
                <a:cs typeface="Times New Roman" pitchFamily="18" charset="0"/>
              </a:rPr>
              <a:t>Clinic - </a:t>
            </a:r>
            <a:r>
              <a:rPr lang="en-US" sz="1600" b="1" u="sng" dirty="0" smtClean="0">
                <a:cs typeface="Times New Roman" pitchFamily="18" charset="0"/>
                <a:hlinkClick r:id="rId2"/>
              </a:rPr>
              <a:t>https</a:t>
            </a:r>
            <a:r>
              <a:rPr lang="en-US" sz="1600" b="1" u="sng" dirty="0">
                <a:cs typeface="Times New Roman" pitchFamily="18" charset="0"/>
                <a:hlinkClick r:id="rId2"/>
              </a:rPr>
              <a:t>://www.childrensal.org/</a:t>
            </a:r>
            <a:r>
              <a:rPr lang="en-US" sz="1600" b="1" u="sng" dirty="0" smtClean="0">
                <a:cs typeface="Times New Roman" pitchFamily="18" charset="0"/>
                <a:hlinkClick r:id="rId2"/>
              </a:rPr>
              <a:t>concussion</a:t>
            </a:r>
            <a:r>
              <a:rPr lang="en-US" sz="1600" b="1" u="sng" dirty="0" smtClean="0">
                <a:cs typeface="Times New Roman" pitchFamily="18" charset="0"/>
              </a:rPr>
              <a:t> </a:t>
            </a:r>
            <a:endParaRPr lang="en-US" sz="1600" b="1" u="sng" dirty="0">
              <a:cs typeface="Times New Roman" pitchFamily="18" charset="0"/>
            </a:endParaRPr>
          </a:p>
          <a:p>
            <a:pPr marL="457200" lvl="1" indent="0">
              <a:buNone/>
            </a:pPr>
            <a:endParaRPr lang="hu-HU" u="sng" dirty="0"/>
          </a:p>
          <a:p>
            <a:endParaRPr lang="en-US" dirty="0"/>
          </a:p>
        </p:txBody>
      </p:sp>
      <p:pic>
        <p:nvPicPr>
          <p:cNvPr id="4" name="Picture 3" descr="JoeAckerso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93789" y="740396"/>
            <a:ext cx="976549" cy="1460260"/>
          </a:xfrm>
          <a:prstGeom prst="rect">
            <a:avLst/>
          </a:prstGeom>
        </p:spPr>
      </p:pic>
    </p:spTree>
    <p:extLst>
      <p:ext uri="{BB962C8B-B14F-4D97-AF65-F5344CB8AC3E}">
        <p14:creationId xmlns:p14="http://schemas.microsoft.com/office/powerpoint/2010/main" val="34753012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Design and Specific Aims –</a:t>
            </a:r>
            <a:br>
              <a:rPr lang="en-US" dirty="0" smtClean="0"/>
            </a:br>
            <a:r>
              <a:rPr lang="en-US" dirty="0" smtClean="0"/>
              <a:t>Based on Evidence and In-the-Trenches Experts</a:t>
            </a:r>
            <a:endParaRPr lang="en-US" dirty="0"/>
          </a:p>
        </p:txBody>
      </p:sp>
      <p:sp>
        <p:nvSpPr>
          <p:cNvPr id="3" name="Content Placeholder 2"/>
          <p:cNvSpPr>
            <a:spLocks noGrp="1"/>
          </p:cNvSpPr>
          <p:nvPr>
            <p:ph idx="1"/>
          </p:nvPr>
        </p:nvSpPr>
        <p:spPr>
          <a:xfrm>
            <a:off x="457200" y="1470526"/>
            <a:ext cx="8229600" cy="4455110"/>
          </a:xfrm>
        </p:spPr>
        <p:txBody>
          <a:bodyPr/>
          <a:lstStyle/>
          <a:p>
            <a:r>
              <a:rPr lang="en-US" sz="2000" dirty="0" smtClean="0"/>
              <a:t>4 diverse clinical (sideline) tests covering many systems</a:t>
            </a:r>
          </a:p>
          <a:p>
            <a:pPr lvl="1"/>
            <a:r>
              <a:rPr lang="en-US" sz="2000" dirty="0" smtClean="0"/>
              <a:t>1. </a:t>
            </a:r>
            <a:r>
              <a:rPr lang="en-US" sz="2000" dirty="0" smtClean="0">
                <a:solidFill>
                  <a:srgbClr val="FF0000"/>
                </a:solidFill>
              </a:rPr>
              <a:t>Pupillometer</a:t>
            </a:r>
            <a:r>
              <a:rPr lang="en-US" sz="2000" dirty="0" smtClean="0"/>
              <a:t> (measureable, objective!)</a:t>
            </a:r>
          </a:p>
          <a:p>
            <a:pPr lvl="2"/>
            <a:r>
              <a:rPr lang="en-US" sz="1600" dirty="0" smtClean="0"/>
              <a:t>CN II </a:t>
            </a:r>
          </a:p>
          <a:p>
            <a:pPr lvl="2"/>
            <a:r>
              <a:rPr lang="en-US" sz="1600" dirty="0" smtClean="0"/>
              <a:t>15 seconds</a:t>
            </a:r>
          </a:p>
          <a:p>
            <a:pPr lvl="1"/>
            <a:r>
              <a:rPr lang="en-US" sz="2000" dirty="0" smtClean="0"/>
              <a:t>2.  </a:t>
            </a:r>
            <a:r>
              <a:rPr lang="en-US" sz="2000" dirty="0" smtClean="0">
                <a:solidFill>
                  <a:srgbClr val="FF0000"/>
                </a:solidFill>
              </a:rPr>
              <a:t>NPC </a:t>
            </a:r>
            <a:r>
              <a:rPr lang="en-US" sz="2000" dirty="0" smtClean="0"/>
              <a:t>(measureable biomarker of prolonged recovery?)</a:t>
            </a:r>
          </a:p>
          <a:p>
            <a:pPr lvl="2"/>
            <a:r>
              <a:rPr lang="en-US" sz="1600" dirty="0" smtClean="0"/>
              <a:t>CN II, III, VI; Dorsal, ventral pathways, brainstem/midbrain, EW nucleus</a:t>
            </a:r>
          </a:p>
          <a:p>
            <a:pPr lvl="2"/>
            <a:r>
              <a:rPr lang="en-US" sz="1600" dirty="0" smtClean="0"/>
              <a:t>15 seconds</a:t>
            </a:r>
          </a:p>
          <a:p>
            <a:pPr lvl="1"/>
            <a:r>
              <a:rPr lang="en-US" sz="2000" dirty="0" smtClean="0"/>
              <a:t>3.  </a:t>
            </a:r>
            <a:r>
              <a:rPr lang="en-US" sz="2000" dirty="0" err="1">
                <a:solidFill>
                  <a:srgbClr val="FF0000"/>
                </a:solidFill>
              </a:rPr>
              <a:t>iPad</a:t>
            </a:r>
            <a:r>
              <a:rPr lang="en-US" sz="2000" dirty="0"/>
              <a:t> (A. </a:t>
            </a:r>
            <a:r>
              <a:rPr lang="en-US" sz="2000" dirty="0" err="1"/>
              <a:t>Sereno</a:t>
            </a:r>
            <a:r>
              <a:rPr lang="en-US" sz="2000" dirty="0"/>
              <a:t>, PhD!)</a:t>
            </a:r>
          </a:p>
          <a:p>
            <a:pPr lvl="2"/>
            <a:r>
              <a:rPr lang="en-US" sz="1600" dirty="0"/>
              <a:t>45 seconds </a:t>
            </a:r>
          </a:p>
          <a:p>
            <a:pPr lvl="2"/>
            <a:r>
              <a:rPr lang="en-US" sz="1600" dirty="0"/>
              <a:t>Reaction time and executive function (anti-pointing)</a:t>
            </a:r>
          </a:p>
          <a:p>
            <a:pPr lvl="1"/>
            <a:r>
              <a:rPr lang="en-US" sz="2000" dirty="0"/>
              <a:t>4</a:t>
            </a:r>
            <a:r>
              <a:rPr lang="en-US" sz="2000" dirty="0" smtClean="0"/>
              <a:t>.  </a:t>
            </a:r>
            <a:r>
              <a:rPr lang="en-US" sz="2000" dirty="0" smtClean="0">
                <a:solidFill>
                  <a:srgbClr val="FF0000"/>
                </a:solidFill>
              </a:rPr>
              <a:t>SVV/SVH </a:t>
            </a:r>
            <a:r>
              <a:rPr lang="en-US" sz="2000" dirty="0" smtClean="0"/>
              <a:t>(chair + sideline testing)</a:t>
            </a:r>
          </a:p>
          <a:p>
            <a:pPr lvl="2"/>
            <a:r>
              <a:rPr lang="en-US" sz="1600" dirty="0" smtClean="0"/>
              <a:t>15 seconds</a:t>
            </a:r>
          </a:p>
          <a:p>
            <a:pPr lvl="2"/>
            <a:r>
              <a:rPr lang="en-US" sz="1600" dirty="0" smtClean="0"/>
              <a:t>Vestibular</a:t>
            </a:r>
          </a:p>
        </p:txBody>
      </p:sp>
    </p:spTree>
    <p:extLst>
      <p:ext uri="{BB962C8B-B14F-4D97-AF65-F5344CB8AC3E}">
        <p14:creationId xmlns:p14="http://schemas.microsoft.com/office/powerpoint/2010/main" val="39352533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Anne </a:t>
            </a:r>
            <a:r>
              <a:rPr lang="en-US" dirty="0" err="1" smtClean="0"/>
              <a:t>Sereno</a:t>
            </a:r>
            <a:r>
              <a:rPr lang="en-US" dirty="0" smtClean="0"/>
              <a:t>, PhD </a:t>
            </a:r>
            <a:br>
              <a:rPr lang="en-US" dirty="0" smtClean="0"/>
            </a:br>
            <a:r>
              <a:rPr lang="en-US" sz="2000" dirty="0" smtClean="0"/>
              <a:t>Purdue University/Univ. Texas Houston</a:t>
            </a:r>
            <a:endParaRPr lang="en-US" sz="2000"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96254" y="1631359"/>
            <a:ext cx="7790546" cy="4382182"/>
          </a:xfr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22038" y="185738"/>
            <a:ext cx="1438275" cy="2162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046252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27"/>
            <a:ext cx="8229600" cy="1133590"/>
          </a:xfrm>
        </p:spPr>
        <p:txBody>
          <a:bodyPr/>
          <a:lstStyle/>
          <a:p>
            <a:pPr marL="342900" lvl="0" indent="-342900">
              <a:spcBef>
                <a:spcPts val="800"/>
              </a:spcBef>
            </a:pPr>
            <a:r>
              <a:rPr lang="en-US" sz="2400" b="0" dirty="0" smtClean="0">
                <a:solidFill>
                  <a:prstClr val="black"/>
                </a:solidFill>
                <a:ea typeface="+mn-ea"/>
              </a:rPr>
              <a:t>    Detection </a:t>
            </a:r>
            <a:r>
              <a:rPr lang="en-US" sz="2400" b="0" dirty="0">
                <a:solidFill>
                  <a:prstClr val="black"/>
                </a:solidFill>
                <a:ea typeface="+mn-ea"/>
              </a:rPr>
              <a:t>of Subtle Cognitive Changes after </a:t>
            </a:r>
            <a:r>
              <a:rPr lang="en-US" sz="2400" b="0" dirty="0" err="1" smtClean="0">
                <a:solidFill>
                  <a:prstClr val="black"/>
                </a:solidFill>
                <a:ea typeface="+mn-ea"/>
              </a:rPr>
              <a:t>mTBI</a:t>
            </a:r>
            <a:r>
              <a:rPr lang="en-US" sz="2400" b="0" dirty="0" smtClean="0">
                <a:solidFill>
                  <a:prstClr val="black"/>
                </a:solidFill>
                <a:ea typeface="+mn-ea"/>
              </a:rPr>
              <a:t> Using </a:t>
            </a:r>
            <a:r>
              <a:rPr lang="en-US" sz="2400" b="0" dirty="0">
                <a:solidFill>
                  <a:prstClr val="black"/>
                </a:solidFill>
                <a:ea typeface="+mn-ea"/>
              </a:rPr>
              <a:t>a Novel Tablet-Based </a:t>
            </a:r>
            <a:r>
              <a:rPr lang="en-US" sz="2400" b="0" dirty="0" smtClean="0">
                <a:solidFill>
                  <a:prstClr val="black"/>
                </a:solidFill>
                <a:ea typeface="+mn-ea"/>
              </a:rPr>
              <a:t>Task</a:t>
            </a:r>
            <a:br>
              <a:rPr lang="en-US" sz="2400" b="0" dirty="0" smtClean="0">
                <a:solidFill>
                  <a:prstClr val="black"/>
                </a:solidFill>
                <a:ea typeface="+mn-ea"/>
              </a:rPr>
            </a:br>
            <a:r>
              <a:rPr lang="en-US" sz="2000" dirty="0" smtClean="0"/>
              <a:t>Fischer TD…</a:t>
            </a:r>
            <a:r>
              <a:rPr lang="en-US" sz="2000" dirty="0" err="1" smtClean="0"/>
              <a:t>Sereno</a:t>
            </a:r>
            <a:r>
              <a:rPr lang="en-US" sz="2000" dirty="0" smtClean="0"/>
              <a:t> AB, 2016</a:t>
            </a:r>
            <a:endParaRPr lang="en-US" sz="2000" dirty="0"/>
          </a:p>
        </p:txBody>
      </p:sp>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51355" y="1881780"/>
            <a:ext cx="4687043" cy="2146209"/>
          </a:xfrm>
          <a:prstGeom prst="rect">
            <a:avLst/>
          </a:prstGeom>
        </p:spPr>
      </p:pic>
      <p:pic>
        <p:nvPicPr>
          <p:cNvPr id="1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7456" y="1647004"/>
            <a:ext cx="4728554" cy="29144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97237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UAB/COA </a:t>
            </a:r>
            <a:r>
              <a:rPr lang="en-US" dirty="0" err="1" smtClean="0"/>
              <a:t>VORClinic</a:t>
            </a:r>
            <a:r>
              <a:rPr lang="en-US" dirty="0" smtClean="0"/>
              <a:t> </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l="-73165" r="-73165"/>
          <a:stretch>
            <a:fillRect/>
          </a:stretch>
        </p:blipFill>
        <p:spPr>
          <a:xfrm>
            <a:off x="2052738" y="967588"/>
            <a:ext cx="9099976" cy="4925643"/>
          </a:xfr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6703" y="967588"/>
            <a:ext cx="3467100" cy="5054600"/>
          </a:xfrm>
          <a:prstGeom prst="rect">
            <a:avLst/>
          </a:prstGeom>
        </p:spPr>
      </p:pic>
    </p:spTree>
    <p:extLst>
      <p:ext uri="{BB962C8B-B14F-4D97-AF65-F5344CB8AC3E}">
        <p14:creationId xmlns:p14="http://schemas.microsoft.com/office/powerpoint/2010/main" val="158562008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298"/>
            <a:ext cx="8229600" cy="1133590"/>
          </a:xfrm>
        </p:spPr>
        <p:txBody>
          <a:bodyPr/>
          <a:lstStyle/>
          <a:p>
            <a:r>
              <a:rPr lang="en-US" dirty="0" smtClean="0"/>
              <a:t>1.28 Hz sinusoid</a:t>
            </a:r>
            <a:endParaRPr lang="en-US" dirty="0"/>
          </a:p>
        </p:txBody>
      </p:sp>
      <p:pic>
        <p:nvPicPr>
          <p:cNvPr id="4" name="Video Nov 06, 11 27 09 AM.mov">
            <a:hlinkClick r:id="" action="ppaction://media"/>
          </p:cNvPr>
          <p:cNvPicPr>
            <a:picLocks noGrp="1" noChangeAspect="1"/>
          </p:cNvPicPr>
          <p:nvPr>
            <p:ph idx="1"/>
            <a:videoFile r:link="rId1"/>
            <p:extLst>
              <p:ext uri="{DAA4B4D4-6D71-4841-9C94-3DE7FCFB9230}">
                <p14:media xmlns:p14="http://schemas.microsoft.com/office/powerpoint/2010/main" r:embed="rId2">
                  <p14:trim st="5215" end="1015.8775"/>
                </p14:media>
              </p:ext>
            </p:extLst>
          </p:nvPr>
        </p:nvPicPr>
        <p:blipFill>
          <a:blip r:embed="rId6"/>
          <a:stretch>
            <a:fillRect/>
          </a:stretch>
        </p:blipFill>
        <p:spPr>
          <a:xfrm>
            <a:off x="319414" y="868807"/>
            <a:ext cx="2907476" cy="5167247"/>
          </a:xfrm>
        </p:spPr>
      </p:pic>
      <p:pic>
        <p:nvPicPr>
          <p:cNvPr id="7" name="22Chair Rotation Sinusoidal.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706518" y="1461587"/>
            <a:ext cx="4980282" cy="3548824"/>
          </a:xfrm>
          <a:prstGeom prst="rect">
            <a:avLst/>
          </a:prstGeom>
        </p:spPr>
      </p:pic>
    </p:spTree>
    <p:extLst>
      <p:ext uri="{BB962C8B-B14F-4D97-AF65-F5344CB8AC3E}">
        <p14:creationId xmlns:p14="http://schemas.microsoft.com/office/powerpoint/2010/main" val="211291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83" fill="hold"/>
                                        <p:tgtEl>
                                          <p:spTgt spid="4"/>
                                        </p:tgtEl>
                                      </p:cBhvr>
                                    </p:cmd>
                                  </p:childTnLst>
                                </p:cTn>
                              </p:par>
                            </p:childTnLst>
                          </p:cTn>
                        </p:par>
                        <p:par>
                          <p:cTn id="7" fill="hold">
                            <p:stCondLst>
                              <p:cond delay="12483"/>
                            </p:stCondLst>
                            <p:childTnLst>
                              <p:par>
                                <p:cTn id="8" presetID="1" presetClass="mediacall" presetSubtype="0" fill="hold" nodeType="afterEffect">
                                  <p:stCondLst>
                                    <p:cond delay="0"/>
                                  </p:stCondLst>
                                  <p:childTnLst>
                                    <p:cmd type="call" cmd="playFrom(0.0)">
                                      <p:cBhvr>
                                        <p:cTn id="9" dur="198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78352"/>
            <a:ext cx="8799759" cy="1133590"/>
          </a:xfrm>
        </p:spPr>
        <p:txBody>
          <a:bodyPr/>
          <a:lstStyle/>
          <a:p>
            <a:r>
              <a:rPr lang="en-US" dirty="0" smtClean="0"/>
              <a:t>BASELINE: HORIZONTAL SMOOTH PURSUIT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45147"/>
            <a:ext cx="5735871" cy="556508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35871" y="1557065"/>
            <a:ext cx="3063888" cy="3285099"/>
          </a:xfrm>
          <a:prstGeom prst="rect">
            <a:avLst/>
          </a:prstGeom>
        </p:spPr>
      </p:pic>
    </p:spTree>
    <p:extLst>
      <p:ext uri="{BB962C8B-B14F-4D97-AF65-F5344CB8AC3E}">
        <p14:creationId xmlns:p14="http://schemas.microsoft.com/office/powerpoint/2010/main" val="297156501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6848"/>
            <a:ext cx="8686800" cy="1133590"/>
          </a:xfrm>
        </p:spPr>
        <p:txBody>
          <a:bodyPr/>
          <a:lstStyle/>
          <a:p>
            <a:r>
              <a:rPr lang="en-US" dirty="0" smtClean="0"/>
              <a:t>POST mTBI: SMOOTH PURSUIT HORIZONTAL</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93643"/>
            <a:ext cx="6298969" cy="581890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27197" y="2098964"/>
            <a:ext cx="2559974" cy="2790322"/>
          </a:xfrm>
          <a:prstGeom prst="rect">
            <a:avLst/>
          </a:prstGeom>
        </p:spPr>
      </p:pic>
      <p:sp>
        <p:nvSpPr>
          <p:cNvPr id="3" name="Rectangle 2"/>
          <p:cNvSpPr/>
          <p:nvPr/>
        </p:nvSpPr>
        <p:spPr>
          <a:xfrm>
            <a:off x="0" y="2709949"/>
            <a:ext cx="6327197" cy="1928553"/>
          </a:xfrm>
          <a:prstGeom prst="rect">
            <a:avLst/>
          </a:prstGeom>
          <a:gradFill>
            <a:gsLst>
              <a:gs pos="0">
                <a:schemeClr val="tx2"/>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4790902"/>
            <a:ext cx="6327197" cy="1928553"/>
          </a:xfrm>
          <a:prstGeom prst="rect">
            <a:avLst/>
          </a:prstGeom>
          <a:gradFill>
            <a:gsLst>
              <a:gs pos="0">
                <a:schemeClr val="tx2"/>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5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9382" y="742818"/>
            <a:ext cx="3289658" cy="301403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0265" y="3896567"/>
            <a:ext cx="2867891" cy="254229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71834" y="742818"/>
            <a:ext cx="3105996" cy="262558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59921" y="3617142"/>
            <a:ext cx="3329821" cy="2821720"/>
          </a:xfrm>
          <a:prstGeom prst="rect">
            <a:avLst/>
          </a:prstGeom>
        </p:spPr>
      </p:pic>
      <p:sp>
        <p:nvSpPr>
          <p:cNvPr id="2" name="TextBox 1"/>
          <p:cNvSpPr txBox="1"/>
          <p:nvPr/>
        </p:nvSpPr>
        <p:spPr>
          <a:xfrm>
            <a:off x="344521" y="0"/>
            <a:ext cx="3289658" cy="707886"/>
          </a:xfrm>
          <a:prstGeom prst="rect">
            <a:avLst/>
          </a:prstGeom>
          <a:noFill/>
        </p:spPr>
        <p:txBody>
          <a:bodyPr wrap="square" rtlCol="0">
            <a:spAutoFit/>
          </a:bodyPr>
          <a:lstStyle/>
          <a:p>
            <a:pPr algn="ctr"/>
            <a:r>
              <a:rPr lang="en-US" sz="4000" dirty="0" smtClean="0">
                <a:latin typeface="Arial" panose="020B0604020202020204" pitchFamily="34" charset="0"/>
                <a:cs typeface="Arial" panose="020B0604020202020204" pitchFamily="34" charset="0"/>
              </a:rPr>
              <a:t>BASELINE</a:t>
            </a:r>
            <a:endParaRPr lang="en-US" sz="4000" dirty="0">
              <a:latin typeface="Arial" panose="020B0604020202020204" pitchFamily="34" charset="0"/>
              <a:cs typeface="Arial" panose="020B0604020202020204" pitchFamily="34" charset="0"/>
            </a:endParaRPr>
          </a:p>
        </p:txBody>
      </p:sp>
      <p:sp>
        <p:nvSpPr>
          <p:cNvPr id="9" name="TextBox 8"/>
          <p:cNvSpPr txBox="1"/>
          <p:nvPr/>
        </p:nvSpPr>
        <p:spPr>
          <a:xfrm>
            <a:off x="4488172" y="-9290"/>
            <a:ext cx="3289658" cy="707886"/>
          </a:xfrm>
          <a:prstGeom prst="rect">
            <a:avLst/>
          </a:prstGeom>
          <a:noFill/>
        </p:spPr>
        <p:txBody>
          <a:bodyPr wrap="square" rtlCol="0">
            <a:spAutoFit/>
          </a:bodyPr>
          <a:lstStyle/>
          <a:p>
            <a:pPr algn="ctr"/>
            <a:r>
              <a:rPr lang="en-US" sz="4000" dirty="0" smtClean="0">
                <a:latin typeface="Arial" panose="020B0604020202020204" pitchFamily="34" charset="0"/>
                <a:cs typeface="Arial" panose="020B0604020202020204" pitchFamily="34" charset="0"/>
              </a:rPr>
              <a:t>mTBI</a:t>
            </a:r>
            <a:endParaRPr lang="en-US" sz="4000" dirty="0">
              <a:latin typeface="Arial" panose="020B0604020202020204" pitchFamily="34" charset="0"/>
              <a:cs typeface="Arial" panose="020B0604020202020204" pitchFamily="34" charset="0"/>
            </a:endParaRPr>
          </a:p>
        </p:txBody>
      </p:sp>
      <p:sp>
        <p:nvSpPr>
          <p:cNvPr id="3" name="Rectangle 2"/>
          <p:cNvSpPr/>
          <p:nvPr/>
        </p:nvSpPr>
        <p:spPr>
          <a:xfrm>
            <a:off x="249382" y="707886"/>
            <a:ext cx="3479936" cy="5979785"/>
          </a:xfrm>
          <a:prstGeom prst="rect">
            <a:avLst/>
          </a:prstGeom>
          <a:noFill/>
          <a:ln w="1079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576695" y="743419"/>
            <a:ext cx="3479936" cy="5979785"/>
          </a:xfrm>
          <a:prstGeom prst="rect">
            <a:avLst/>
          </a:prstGeom>
          <a:noFill/>
          <a:ln w="1079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5400000">
            <a:off x="3287660" y="1799044"/>
            <a:ext cx="6082144" cy="3881247"/>
          </a:xfrm>
          <a:prstGeom prst="rect">
            <a:avLst/>
          </a:prstGeom>
          <a:gradFill>
            <a:gsLst>
              <a:gs pos="0">
                <a:schemeClr val="tx2"/>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24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7574"/>
            <a:ext cx="8229600" cy="1133590"/>
          </a:xfrm>
        </p:spPr>
        <p:txBody>
          <a:bodyPr/>
          <a:lstStyle/>
          <a:p>
            <a:r>
              <a:rPr lang="en-US" dirty="0" smtClean="0"/>
              <a:t>UAB/COA </a:t>
            </a:r>
            <a:r>
              <a:rPr lang="en-US" dirty="0" err="1" smtClean="0"/>
              <a:t>VORClinic</a:t>
            </a:r>
            <a:r>
              <a:rPr lang="en-US" dirty="0" smtClean="0"/>
              <a:t> 			  UAB/COA </a:t>
            </a:r>
            <a:r>
              <a:rPr lang="en-US" dirty="0" err="1"/>
              <a:t>VORClinic</a:t>
            </a:r>
            <a:r>
              <a:rPr lang="en-US" dirty="0"/>
              <a:t> </a:t>
            </a:r>
            <a:r>
              <a:rPr lang="en-US" dirty="0" smtClean="0"/>
              <a:t/>
            </a:r>
            <a:br>
              <a:rPr lang="en-US" dirty="0" smtClean="0"/>
            </a:br>
            <a:r>
              <a:rPr lang="en-US" dirty="0" smtClean="0"/>
              <a:t>2015								  2016</a:t>
            </a:r>
            <a:endParaRPr lang="en-US" dirty="0"/>
          </a:p>
        </p:txBody>
      </p:sp>
      <p:pic>
        <p:nvPicPr>
          <p:cNvPr id="4"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607671" y="1426992"/>
            <a:ext cx="3633564" cy="455930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0361" y="1399275"/>
            <a:ext cx="3440262" cy="4587017"/>
          </a:xfrm>
          <a:prstGeom prst="rect">
            <a:avLst/>
          </a:prstGeom>
        </p:spPr>
      </p:pic>
    </p:spTree>
    <p:extLst>
      <p:ext uri="{BB962C8B-B14F-4D97-AF65-F5344CB8AC3E}">
        <p14:creationId xmlns:p14="http://schemas.microsoft.com/office/powerpoint/2010/main" val="184858951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a:t>
            </a:r>
            <a:r>
              <a:rPr lang="en-US" dirty="0" err="1" smtClean="0"/>
              <a:t>yo</a:t>
            </a:r>
            <a:r>
              <a:rPr lang="en-US" dirty="0" smtClean="0"/>
              <a:t> WF post concussion</a:t>
            </a:r>
            <a:br>
              <a:rPr lang="en-US" dirty="0" smtClean="0"/>
            </a:br>
            <a:r>
              <a:rPr lang="en-US" dirty="0" smtClean="0"/>
              <a:t>May vs. July 2018 – Gabapentin 100 mg </a:t>
            </a:r>
            <a:r>
              <a:rPr lang="en-US" dirty="0" err="1" smtClean="0"/>
              <a:t>tid</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3522952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t="6040"/>
          <a:stretch/>
        </p:blipFill>
        <p:spPr>
          <a:xfrm>
            <a:off x="67865" y="1280160"/>
            <a:ext cx="4540774" cy="444492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t="5272"/>
          <a:stretch/>
        </p:blipFill>
        <p:spPr>
          <a:xfrm>
            <a:off x="4592308" y="1268731"/>
            <a:ext cx="4551692" cy="4438559"/>
          </a:xfrm>
          <a:prstGeom prst="rect">
            <a:avLst/>
          </a:prstGeom>
        </p:spPr>
      </p:pic>
      <p:sp>
        <p:nvSpPr>
          <p:cNvPr id="6" name="Rectangle 5"/>
          <p:cNvSpPr/>
          <p:nvPr/>
        </p:nvSpPr>
        <p:spPr>
          <a:xfrm>
            <a:off x="540068" y="1200150"/>
            <a:ext cx="754380" cy="32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03495" y="1261110"/>
            <a:ext cx="754380" cy="32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34365" y="1223010"/>
            <a:ext cx="625793" cy="369332"/>
          </a:xfrm>
          <a:prstGeom prst="rect">
            <a:avLst/>
          </a:prstGeom>
          <a:noFill/>
        </p:spPr>
        <p:txBody>
          <a:bodyPr wrap="square" rtlCol="0">
            <a:spAutoFit/>
          </a:bodyPr>
          <a:lstStyle/>
          <a:p>
            <a:r>
              <a:rPr lang="en-US" dirty="0" smtClean="0"/>
              <a:t>5/30</a:t>
            </a:r>
            <a:endParaRPr lang="en-US" dirty="0"/>
          </a:p>
        </p:txBody>
      </p:sp>
      <p:sp>
        <p:nvSpPr>
          <p:cNvPr id="9" name="TextBox 8"/>
          <p:cNvSpPr txBox="1"/>
          <p:nvPr/>
        </p:nvSpPr>
        <p:spPr>
          <a:xfrm>
            <a:off x="5229225" y="1257300"/>
            <a:ext cx="737235" cy="369332"/>
          </a:xfrm>
          <a:prstGeom prst="rect">
            <a:avLst/>
          </a:prstGeom>
          <a:noFill/>
        </p:spPr>
        <p:txBody>
          <a:bodyPr wrap="square" rtlCol="0">
            <a:spAutoFit/>
          </a:bodyPr>
          <a:lstStyle/>
          <a:p>
            <a:r>
              <a:rPr lang="en-US" dirty="0" smtClean="0"/>
              <a:t>7/26</a:t>
            </a:r>
            <a:endParaRPr lang="en-US" dirty="0"/>
          </a:p>
        </p:txBody>
      </p:sp>
    </p:spTree>
    <p:extLst>
      <p:ext uri="{BB962C8B-B14F-4D97-AF65-F5344CB8AC3E}">
        <p14:creationId xmlns:p14="http://schemas.microsoft.com/office/powerpoint/2010/main" val="38157616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58684" y="280633"/>
            <a:ext cx="1431772" cy="5908115"/>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2096" y="269190"/>
            <a:ext cx="1362832" cy="5939890"/>
          </a:xfrm>
          <a:prstGeom prst="rect">
            <a:avLst/>
          </a:prstGeom>
        </p:spPr>
      </p:pic>
      <p:sp>
        <p:nvSpPr>
          <p:cNvPr id="4" name="TextBox 3"/>
          <p:cNvSpPr txBox="1"/>
          <p:nvPr/>
        </p:nvSpPr>
        <p:spPr>
          <a:xfrm>
            <a:off x="634365" y="1223010"/>
            <a:ext cx="625793" cy="369332"/>
          </a:xfrm>
          <a:prstGeom prst="rect">
            <a:avLst/>
          </a:prstGeom>
          <a:noFill/>
        </p:spPr>
        <p:txBody>
          <a:bodyPr wrap="square" rtlCol="0">
            <a:spAutoFit/>
          </a:bodyPr>
          <a:lstStyle/>
          <a:p>
            <a:r>
              <a:rPr lang="en-US" dirty="0" smtClean="0"/>
              <a:t>5/30</a:t>
            </a:r>
            <a:endParaRPr lang="en-US" dirty="0"/>
          </a:p>
        </p:txBody>
      </p:sp>
      <p:sp>
        <p:nvSpPr>
          <p:cNvPr id="5" name="TextBox 4"/>
          <p:cNvSpPr txBox="1"/>
          <p:nvPr/>
        </p:nvSpPr>
        <p:spPr>
          <a:xfrm>
            <a:off x="5366385" y="1040130"/>
            <a:ext cx="737235" cy="369332"/>
          </a:xfrm>
          <a:prstGeom prst="rect">
            <a:avLst/>
          </a:prstGeom>
          <a:noFill/>
        </p:spPr>
        <p:txBody>
          <a:bodyPr wrap="square" rtlCol="0">
            <a:spAutoFit/>
          </a:bodyPr>
          <a:lstStyle/>
          <a:p>
            <a:r>
              <a:rPr lang="en-US" dirty="0" smtClean="0"/>
              <a:t>7/26</a:t>
            </a:r>
            <a:endParaRPr lang="en-US" dirty="0"/>
          </a:p>
        </p:txBody>
      </p:sp>
      <p:sp>
        <p:nvSpPr>
          <p:cNvPr id="7" name="Right Arrow 6"/>
          <p:cNvSpPr/>
          <p:nvPr/>
        </p:nvSpPr>
        <p:spPr>
          <a:xfrm rot="10800000">
            <a:off x="3008947" y="2880360"/>
            <a:ext cx="488633"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0800000">
            <a:off x="5137785" y="2849880"/>
            <a:ext cx="488633" cy="179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0062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SVV – From </a:t>
            </a:r>
            <a:r>
              <a:rPr lang="en-US" dirty="0" err="1" smtClean="0"/>
              <a:t>VORClinic</a:t>
            </a:r>
            <a:r>
              <a:rPr lang="en-US" dirty="0" smtClean="0"/>
              <a:t> to Sidelines 2017</a:t>
            </a:r>
            <a:endParaRPr lang="en-US" dirty="0"/>
          </a:p>
        </p:txBody>
      </p:sp>
      <p:pic>
        <p:nvPicPr>
          <p:cNvPr id="4" name="Content Placeholder 3" descr="SVV_Graham_Sweet 16.jpg"/>
          <p:cNvPicPr>
            <a:picLocks noGrp="1" noChangeAspect="1"/>
          </p:cNvPicPr>
          <p:nvPr>
            <p:ph idx="1"/>
          </p:nvPr>
        </p:nvPicPr>
        <p:blipFill>
          <a:blip r:embed="rId2" cstate="email">
            <a:extLst>
              <a:ext uri="{28A0092B-C50C-407E-A947-70E740481C1C}">
                <a14:useLocalDpi xmlns:a14="http://schemas.microsoft.com/office/drawing/2010/main"/>
              </a:ext>
            </a:extLst>
          </a:blip>
          <a:srcRect l="-19271" r="-19271"/>
          <a:stretch>
            <a:fillRect/>
          </a:stretch>
        </p:blipFill>
        <p:spPr>
          <a:xfrm>
            <a:off x="-578758" y="1774908"/>
            <a:ext cx="6099383" cy="3301913"/>
          </a:xfrm>
          <a:prstGeom prst="rect">
            <a:avLst/>
          </a:prstGeom>
        </p:spPr>
      </p:pic>
      <p:pic>
        <p:nvPicPr>
          <p:cNvPr id="5" name="Picture 4" descr="SVV Bucket insid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9408" y="1173293"/>
            <a:ext cx="3559017" cy="4745356"/>
          </a:xfrm>
          <a:prstGeom prst="rect">
            <a:avLst/>
          </a:prstGeom>
        </p:spPr>
      </p:pic>
    </p:spTree>
    <p:extLst>
      <p:ext uri="{BB962C8B-B14F-4D97-AF65-F5344CB8AC3E}">
        <p14:creationId xmlns:p14="http://schemas.microsoft.com/office/powerpoint/2010/main" val="80193467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SVV Sidelines 2017: Day 1 - 6</a:t>
            </a:r>
            <a:endParaRPr lang="en-US" dirty="0"/>
          </a:p>
        </p:txBody>
      </p:sp>
      <p:pic>
        <p:nvPicPr>
          <p:cNvPr id="4" name="Content Placeholder 3" descr="SVV - overall fall 2017.jpg"/>
          <p:cNvPicPr>
            <a:picLocks noGrp="1" noChangeAspect="1"/>
          </p:cNvPicPr>
          <p:nvPr>
            <p:ph idx="1"/>
          </p:nvPr>
        </p:nvPicPr>
        <p:blipFill>
          <a:blip r:embed="rId2" cstate="email">
            <a:extLst>
              <a:ext uri="{28A0092B-C50C-407E-A947-70E740481C1C}">
                <a14:useLocalDpi xmlns:a14="http://schemas.microsoft.com/office/drawing/2010/main"/>
              </a:ext>
            </a:extLst>
          </a:blip>
          <a:srcRect l="-19271" r="-19271"/>
          <a:stretch>
            <a:fillRect/>
          </a:stretch>
        </p:blipFill>
        <p:spPr>
          <a:xfrm>
            <a:off x="-294706" y="994227"/>
            <a:ext cx="9672632" cy="5236298"/>
          </a:xfrm>
        </p:spPr>
      </p:pic>
    </p:spTree>
    <p:extLst>
      <p:ext uri="{BB962C8B-B14F-4D97-AF65-F5344CB8AC3E}">
        <p14:creationId xmlns:p14="http://schemas.microsoft.com/office/powerpoint/2010/main" val="36539684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Metabolic Cascade Theory of </a:t>
            </a:r>
            <a:r>
              <a:rPr lang="en-US" dirty="0" smtClean="0"/>
              <a:t>Concussion:</a:t>
            </a:r>
            <a:br>
              <a:rPr lang="en-US" dirty="0" smtClean="0"/>
            </a:br>
            <a:r>
              <a:rPr lang="en-US" dirty="0" smtClean="0"/>
              <a:t>Will the injured brain catch up with itself?</a:t>
            </a:r>
            <a:endParaRPr lang="en-US" dirty="0"/>
          </a:p>
        </p:txBody>
      </p:sp>
      <p:pic>
        <p:nvPicPr>
          <p:cNvPr id="6" name="Content Placeholder 5" descr="Treadmill race gif.gif"/>
          <p:cNvPicPr>
            <a:picLocks noGrp="1" noChangeAspect="1"/>
          </p:cNvPicPr>
          <p:nvPr>
            <p:ph idx="1"/>
          </p:nvPr>
        </p:nvPicPr>
        <p:blipFill>
          <a:blip r:embed="rId2" cstate="email">
            <a:extLst>
              <a:ext uri="{28A0092B-C50C-407E-A947-70E740481C1C}">
                <a14:useLocalDpi xmlns:a14="http://schemas.microsoft.com/office/drawing/2010/main"/>
              </a:ext>
            </a:extLst>
          </a:blip>
          <a:srcRect l="-1953" r="-1953"/>
          <a:stretch>
            <a:fillRect/>
          </a:stretch>
        </p:blipFill>
        <p:spPr/>
      </p:pic>
    </p:spTree>
    <p:extLst>
      <p:ext uri="{BB962C8B-B14F-4D97-AF65-F5344CB8AC3E}">
        <p14:creationId xmlns:p14="http://schemas.microsoft.com/office/powerpoint/2010/main" val="10417386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Challenge 2018 – UAB et al</a:t>
            </a:r>
            <a:endParaRPr lang="en-US" dirty="0"/>
          </a:p>
        </p:txBody>
      </p:sp>
      <p:pic>
        <p:nvPicPr>
          <p:cNvPr id="8" name="Picture 7" descr="Grand Challenge cover pag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28151" y="1153007"/>
            <a:ext cx="4107974" cy="5477299"/>
          </a:xfrm>
          <a:prstGeom prst="rect">
            <a:avLst/>
          </a:prstGeom>
        </p:spPr>
      </p:pic>
    </p:spTree>
    <p:extLst>
      <p:ext uri="{BB962C8B-B14F-4D97-AF65-F5344CB8AC3E}">
        <p14:creationId xmlns:p14="http://schemas.microsoft.com/office/powerpoint/2010/main" val="182309284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Challenge 2018 – UAB et al</a:t>
            </a:r>
            <a:endParaRPr lang="en-US" dirty="0"/>
          </a:p>
        </p:txBody>
      </p:sp>
      <p:pic>
        <p:nvPicPr>
          <p:cNvPr id="4" name="Content Placeholder 3" descr="Grand Challenge page 3 of 3.jpg"/>
          <p:cNvPicPr>
            <a:picLocks noGrp="1" noChangeAspect="1"/>
          </p:cNvPicPr>
          <p:nvPr>
            <p:ph idx="1"/>
          </p:nvPr>
        </p:nvPicPr>
        <p:blipFill>
          <a:blip r:embed="rId2" cstate="email">
            <a:extLst>
              <a:ext uri="{28A0092B-C50C-407E-A947-70E740481C1C}">
                <a14:useLocalDpi xmlns:a14="http://schemas.microsoft.com/office/drawing/2010/main"/>
              </a:ext>
            </a:extLst>
          </a:blip>
          <a:srcRect l="-73148" r="-73148"/>
          <a:stretch>
            <a:fillRect/>
          </a:stretch>
        </p:blipFill>
        <p:spPr>
          <a:xfrm>
            <a:off x="4140566" y="1470526"/>
            <a:ext cx="6668089" cy="3609783"/>
          </a:xfrm>
        </p:spPr>
      </p:pic>
      <p:pic>
        <p:nvPicPr>
          <p:cNvPr id="6" name="Picture 5" descr="Grand Challenge page 1 of 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927" y="1470526"/>
            <a:ext cx="2606604" cy="3475471"/>
          </a:xfrm>
          <a:prstGeom prst="rect">
            <a:avLst/>
          </a:prstGeom>
        </p:spPr>
      </p:pic>
      <p:pic>
        <p:nvPicPr>
          <p:cNvPr id="7" name="Picture 6" descr="Grand Challenge page 2 of 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41292" y="1470526"/>
            <a:ext cx="2640022" cy="3520029"/>
          </a:xfrm>
          <a:prstGeom prst="rect">
            <a:avLst/>
          </a:prstGeom>
        </p:spPr>
      </p:pic>
    </p:spTree>
    <p:extLst>
      <p:ext uri="{BB962C8B-B14F-4D97-AF65-F5344CB8AC3E}">
        <p14:creationId xmlns:p14="http://schemas.microsoft.com/office/powerpoint/2010/main" val="60679571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Players</a:t>
            </a:r>
            <a:endParaRPr lang="en-US" dirty="0"/>
          </a:p>
        </p:txBody>
      </p:sp>
      <p:sp>
        <p:nvSpPr>
          <p:cNvPr id="3" name="Content Placeholder 2"/>
          <p:cNvSpPr>
            <a:spLocks noGrp="1"/>
          </p:cNvSpPr>
          <p:nvPr>
            <p:ph idx="1"/>
          </p:nvPr>
        </p:nvSpPr>
        <p:spPr>
          <a:xfrm>
            <a:off x="370892" y="1091592"/>
            <a:ext cx="8229600" cy="4455110"/>
          </a:xfrm>
        </p:spPr>
        <p:txBody>
          <a:bodyPr/>
          <a:lstStyle/>
          <a:p>
            <a:r>
              <a:rPr lang="en-US" dirty="0" smtClean="0"/>
              <a:t>1. </a:t>
            </a:r>
            <a:r>
              <a:rPr lang="en-US" dirty="0" err="1" smtClean="0"/>
              <a:t>BlazerVision</a:t>
            </a:r>
            <a:r>
              <a:rPr lang="en-US" dirty="0" smtClean="0"/>
              <a:t> (pilot: 2017 #</a:t>
            </a:r>
            <a:r>
              <a:rPr lang="en-US" dirty="0" err="1" smtClean="0"/>
              <a:t>TheReturn</a:t>
            </a:r>
            <a:r>
              <a:rPr lang="en-US" dirty="0" smtClean="0"/>
              <a:t>; 2018+)</a:t>
            </a:r>
          </a:p>
          <a:p>
            <a:r>
              <a:rPr lang="en-US" dirty="0" smtClean="0">
                <a:solidFill>
                  <a:srgbClr val="000090"/>
                </a:solidFill>
              </a:rPr>
              <a:t>2. Eye of the Tiger Research (2018+)</a:t>
            </a:r>
          </a:p>
          <a:p>
            <a:r>
              <a:rPr lang="en-US" dirty="0" smtClean="0">
                <a:solidFill>
                  <a:srgbClr val="800000"/>
                </a:solidFill>
              </a:rPr>
              <a:t>3.  Roll </a:t>
            </a:r>
            <a:r>
              <a:rPr lang="en-US" dirty="0" err="1" smtClean="0">
                <a:solidFill>
                  <a:srgbClr val="800000"/>
                </a:solidFill>
              </a:rPr>
              <a:t>TEyeD</a:t>
            </a:r>
            <a:r>
              <a:rPr lang="en-US" dirty="0" smtClean="0">
                <a:solidFill>
                  <a:srgbClr val="800000"/>
                </a:solidFill>
              </a:rPr>
              <a:t>?</a:t>
            </a:r>
          </a:p>
          <a:p>
            <a:r>
              <a:rPr lang="en-US" dirty="0" smtClean="0"/>
              <a:t>(4. Emory? South Alabama?) </a:t>
            </a:r>
          </a:p>
          <a:p>
            <a:endParaRPr lang="en-US" dirty="0">
              <a:solidFill>
                <a:srgbClr val="800000"/>
              </a:solidFill>
            </a:endParaRPr>
          </a:p>
          <a:p>
            <a:endParaRPr lang="en-US" dirty="0">
              <a:solidFill>
                <a:srgbClr val="8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3446790"/>
            <a:ext cx="2547278" cy="2458793"/>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31865" y="3446790"/>
            <a:ext cx="2249270" cy="2999026"/>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40250" y="3446790"/>
            <a:ext cx="2096044" cy="2794725"/>
          </a:xfrm>
          <a:prstGeom prst="rect">
            <a:avLst/>
          </a:prstGeom>
        </p:spPr>
      </p:pic>
    </p:spTree>
    <p:extLst>
      <p:ext uri="{BB962C8B-B14F-4D97-AF65-F5344CB8AC3E}">
        <p14:creationId xmlns:p14="http://schemas.microsoft.com/office/powerpoint/2010/main" val="385672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heckerboard(across)">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 Sidelines</a:t>
            </a:r>
            <a:endParaRPr lang="en-US" dirty="0"/>
          </a:p>
        </p:txBody>
      </p:sp>
      <p:pic>
        <p:nvPicPr>
          <p:cNvPr id="4" name="Content Placeholder 3" descr="Weise_Swanson_onField_2017.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6831705" y="5040516"/>
            <a:ext cx="2141965" cy="1159405"/>
          </a:xfrm>
        </p:spPr>
      </p:pic>
      <p:pic>
        <p:nvPicPr>
          <p:cNvPr id="5" name="Picture 4" descr="KW_NPC_Sweet 1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4898" y="158032"/>
            <a:ext cx="2285572" cy="3047430"/>
          </a:xfrm>
          <a:prstGeom prst="rect">
            <a:avLst/>
          </a:prstGeom>
        </p:spPr>
      </p:pic>
      <p:pic>
        <p:nvPicPr>
          <p:cNvPr id="6" name="Picture 5" descr="Swanson_NPi_Sweet16_201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3008" y="2253563"/>
            <a:ext cx="2608242" cy="3477656"/>
          </a:xfrm>
          <a:prstGeom prst="rect">
            <a:avLst/>
          </a:prstGeom>
        </p:spPr>
      </p:pic>
      <p:pic>
        <p:nvPicPr>
          <p:cNvPr id="7" name="Picture 6" descr="iPad_Sweet 16_2017.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85547" y="1470526"/>
            <a:ext cx="2608242" cy="3477656"/>
          </a:xfrm>
          <a:prstGeom prst="rect">
            <a:avLst/>
          </a:prstGeom>
        </p:spPr>
      </p:pic>
      <p:pic>
        <p:nvPicPr>
          <p:cNvPr id="8" name="Picture 7" descr="SVV_Graham_Sweet 16.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36612" y="4418266"/>
            <a:ext cx="2897870" cy="2173403"/>
          </a:xfrm>
          <a:prstGeom prst="rect">
            <a:avLst/>
          </a:prstGeom>
        </p:spPr>
      </p:pic>
    </p:spTree>
    <p:extLst>
      <p:ext uri="{BB962C8B-B14F-4D97-AF65-F5344CB8AC3E}">
        <p14:creationId xmlns:p14="http://schemas.microsoft.com/office/powerpoint/2010/main" val="2437454948"/>
      </p:ext>
    </p:extLst>
  </p:cSld>
  <p:clrMapOvr>
    <a:masterClrMapping/>
  </p:clrMapOvr>
  <p:timing>
    <p:tnLst>
      <p:par>
        <p:cTn id="1" dur="indefinite" restart="never" nodeType="tmRoot"/>
      </p:par>
    </p:tnLst>
  </p:timing>
</p:sld>
</file>

<file path=ppt/theme/theme1.xml><?xml version="1.0" encoding="utf-8"?>
<a:theme xmlns:a="http://schemas.openxmlformats.org/drawingml/2006/main" name="4-3-Green_Angles_template">
  <a:themeElements>
    <a:clrScheme name="Custom 3">
      <a:dk1>
        <a:srgbClr val="006633"/>
      </a:dk1>
      <a:lt1>
        <a:sysClr val="window" lastClr="FFFFFF"/>
      </a:lt1>
      <a:dk2>
        <a:srgbClr val="4C4C4C"/>
      </a:dk2>
      <a:lt2>
        <a:srgbClr val="EEECE1"/>
      </a:lt2>
      <a:accent1>
        <a:srgbClr val="808000"/>
      </a:accent1>
      <a:accent2>
        <a:srgbClr val="7F7F7F"/>
      </a:accent2>
      <a:accent3>
        <a:srgbClr val="9BBB59"/>
      </a:accent3>
      <a:accent4>
        <a:srgbClr val="8CA245"/>
      </a:accent4>
      <a:accent5>
        <a:srgbClr val="BEC698"/>
      </a:accent5>
      <a:accent6>
        <a:srgbClr val="000000"/>
      </a:accent6>
      <a:hlink>
        <a:srgbClr val="167617"/>
      </a:hlink>
      <a:folHlink>
        <a:srgbClr val="25636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4-3-Green_Angles_template</Template>
  <TotalTime>17525</TotalTime>
  <Words>10203</Words>
  <Application>Microsoft Office PowerPoint</Application>
  <PresentationFormat>On-screen Show (4:3)</PresentationFormat>
  <Paragraphs>1076</Paragraphs>
  <Slides>88</Slides>
  <Notes>34</Notes>
  <HiddenSlides>3</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88</vt:i4>
      </vt:variant>
    </vt:vector>
  </HeadingPairs>
  <TitlesOfParts>
    <vt:vector size="97" baseType="lpstr">
      <vt:lpstr>ＭＳ Ｐゴシック</vt:lpstr>
      <vt:lpstr>Arial</vt:lpstr>
      <vt:lpstr>Avenir Book</vt:lpstr>
      <vt:lpstr>Avenir Heavy</vt:lpstr>
      <vt:lpstr>Avenir Roman</vt:lpstr>
      <vt:lpstr>Calibri</vt:lpstr>
      <vt:lpstr>Calisto MT</vt:lpstr>
      <vt:lpstr>Times New Roman</vt:lpstr>
      <vt:lpstr>4-3-Green_Angles_template</vt:lpstr>
      <vt:lpstr>Concussion:  The Hype, the Headlines, and the Hyperbole  vs.  The Evidence  A Team Eye Doctor's Perspective</vt:lpstr>
      <vt:lpstr>NIH Support  - UAB Clinical Pediatric Optometry: 1997-present </vt:lpstr>
      <vt:lpstr>            Robert J. Niemann, OD (ICO ‘63)             Coach Larry W. Niemann</vt:lpstr>
      <vt:lpstr>Katherine K. Weise, OD, MBA, FAAO </vt:lpstr>
      <vt:lpstr>Concussion and Vision – Literature  2012-2013</vt:lpstr>
      <vt:lpstr>Concussion Clinical Research Facility  Dream Team – July 2013</vt:lpstr>
      <vt:lpstr>UAB/COA VORClinic 2014 </vt:lpstr>
      <vt:lpstr>UAB/COA VORClinic      UAB/COA VORClinic  2015          2016</vt:lpstr>
      <vt:lpstr>2017: Sidelines</vt:lpstr>
      <vt:lpstr>UAB/COA VORClinic 2018+ </vt:lpstr>
      <vt:lpstr>CEE/VEE 2017 – BlazerVision pilot year</vt:lpstr>
      <vt:lpstr>https://www.youtube.com/watch?v=cjzfYNTijUI  </vt:lpstr>
      <vt:lpstr>Concussion:  The Hype, the Headlines, and the Hyperbole  vs. The Evidence  A Team Eye Doctor's Perspective</vt:lpstr>
      <vt:lpstr>Metabolic Cascade Theory of Concussion   </vt:lpstr>
      <vt:lpstr>Metabolic Cascade Theory of Concussion: Will the injured brain catch up with itself?</vt:lpstr>
      <vt:lpstr>I. Shaping the Research:     How do we choose which tests are best?</vt:lpstr>
      <vt:lpstr>M. Heath Hale, MD, MPH: “I think we can beat concussion and I think  it’s going to be through the eye.”</vt:lpstr>
      <vt:lpstr>Why The Eye in Concussion?  It’s built from the brain. Week 3 – 10 of pregnancy </vt:lpstr>
      <vt:lpstr>Why The Eye in Concussion?  It’s built From the brain. Week 3 – 10 of pregnancy</vt:lpstr>
      <vt:lpstr>Why the Eye in Concussion? It courses Through the brain. </vt:lpstr>
      <vt:lpstr>Why the Eye? </vt:lpstr>
      <vt:lpstr>Why The Eye in Concussion? </vt:lpstr>
      <vt:lpstr>Concussion and Vision</vt:lpstr>
      <vt:lpstr>Concussion and Vision in Children Prevalence Studies: Signs</vt:lpstr>
      <vt:lpstr>Vision rarely mentioned in  Concussion Position Statements </vt:lpstr>
      <vt:lpstr>2014 National Athletic Trainers’ Position statement</vt:lpstr>
      <vt:lpstr>Berlin 2016 – the new Zurich</vt:lpstr>
      <vt:lpstr>Concussion and Vision in Children Prevalence Studies: Signs</vt:lpstr>
      <vt:lpstr>PowerPoint Presentation</vt:lpstr>
      <vt:lpstr>COA REDCap Database: 2007-2013  Swanson M, et al, 2016 Swanson M, Weise KK, Dreer LE, Johnston J, Davis RD, Ferguson D, Hale MH, Gould SJ, Swanson E, Christy JC, Busettini C, Lee SD.  </vt:lpstr>
      <vt:lpstr>COA REDCap Database: 2007-2013  Swanson M, et al, 2016 N = 276 Concussed, Symptomatic &gt;3) kids &gt; 10 days out</vt:lpstr>
      <vt:lpstr>COA REDCap Database: 2007-2013  Swanson M, et al, 2016 N = 276 Concussed, Symptomatic &gt;3) kids &gt; 10 days out</vt:lpstr>
      <vt:lpstr>PowerPoint Presentation</vt:lpstr>
      <vt:lpstr>1. The eye is affected in concussion. 2. How can we use the eye to tell us about the brain in concussion?</vt:lpstr>
      <vt:lpstr>Michael Goodlett, MD: “I got a third, a third, a third. A third of my players are being honest, a third are being less than truthful because they want to play and a third are being less than truthful because they don’t want to practice.”</vt:lpstr>
      <vt:lpstr>UAB/COA Pupillometer under Friday Night Lights</vt:lpstr>
      <vt:lpstr>UAB/COA Pre-season Sports Physicals Spring 2015 - Pupillometer </vt:lpstr>
      <vt:lpstr>UAB/COA Pupillometer under Friday Night Lights: RE vs. RE (repeatability)</vt:lpstr>
      <vt:lpstr>UAB/COA Pupillometer under Friday Night Lights: LE vs. RE (consistency)</vt:lpstr>
      <vt:lpstr>UAB/COA Pupillometer under Friday Night Lights: Pre-season vs. sidelines (RE)</vt:lpstr>
      <vt:lpstr>UAB/COA Pupillometer under Friday Night Lights: Pre-season vs. sidelines (LE)</vt:lpstr>
      <vt:lpstr>Pupillometery Post Concussion?</vt:lpstr>
      <vt:lpstr>Award Winning Presentation: Auburn-UAB Follow-up Objective Pupil Function in Concussed Athletes J. Priddle, DO; M. Swanson, OD, MPSH et al American Osteopathic Academy of Sports Medicine 2018</vt:lpstr>
      <vt:lpstr>PowerPoint Presentation</vt:lpstr>
      <vt:lpstr>Metabolic Cascade Theory of Concussion: Will the injured brain catch up with itself?</vt:lpstr>
      <vt:lpstr>Jimmy Robinson, MD: If you could know 1 thing about concussion right now, what would it be? “A way to predict who will be out longer.”</vt:lpstr>
      <vt:lpstr>A. The Problem: 2000-2016: Typical short-term recovery</vt:lpstr>
      <vt:lpstr>Prolonged Recovery Characteristics Corwin DJ, Zonfrillo MR, Master CL  J Pediatr 2014;165:1207-15</vt:lpstr>
      <vt:lpstr>Berlin 2016 – the new Zurich</vt:lpstr>
      <vt:lpstr>Predictors of Prolonged Recovery</vt:lpstr>
      <vt:lpstr>Predictors of Prolonged Recovery </vt:lpstr>
      <vt:lpstr>Predictors of Prolonged Recovery</vt:lpstr>
      <vt:lpstr>Jimmy Robinson, MD: If you could know 1 thing about concussion right now, what would it be? “A way to predict who will be out longer.”</vt:lpstr>
      <vt:lpstr>Predictors of Prolonged Recovery</vt:lpstr>
      <vt:lpstr>Predictors of Prolonged Recovery</vt:lpstr>
      <vt:lpstr>Near Point of Convergence After Sport-Related Concussion: Measurement of Reliability and Relationship to Neurocognitive Impairment and Symptoms (Pearce KL, Dec. 2015)</vt:lpstr>
      <vt:lpstr>Int J Sports Med. 2016 May;37(5):405-10. doi: 10.1055/s-0035-1569290. Epub 2016 Feb 9. Effect of Repetitive Sub-concussive Head Impacts on Ocular Near Point of Convergence.  Kawata K, Tierney R, Phillips J, Jeka JJ. </vt:lpstr>
      <vt:lpstr>Convergence Insufficiency Treatment Trial (non-concussed kids) 2005-2009  </vt:lpstr>
      <vt:lpstr>Convergence Insufficiency Treatment Trial </vt:lpstr>
      <vt:lpstr>Convergence Insufficiency Treatment Trial (non-concussed kids)</vt:lpstr>
      <vt:lpstr>CITT-ART 2014-2019</vt:lpstr>
      <vt:lpstr>CITT – Concussion (CICON) – UG1 proposal  2018 – 2022? </vt:lpstr>
      <vt:lpstr>Oechslin T (PhD OSU/UAB) Convergence in Normal binocular vision subjects</vt:lpstr>
      <vt:lpstr>Convergence in Convergence Insufficient subjects</vt:lpstr>
      <vt:lpstr>Easy convergence step task</vt:lpstr>
      <vt:lpstr>Post-therapy Functional Magnetic Resonance Imaging in Adults with Symptomatic Convergence Insufficiency. Widmer DE, Oechslin TS, Limbachia C, Kulp MT, Toole AJ, Kashou NH, Fogt N. Optom Vis Sci. 2018 Jun;95(6):505-514.  </vt:lpstr>
      <vt:lpstr>NPC Post Concussion? Sidelines 2017 - UAB</vt:lpstr>
      <vt:lpstr>NPC Post Concussion Fall 2017 – Player 1:  Baseline, Day 1, 2,…40 </vt:lpstr>
      <vt:lpstr>NPC Post Concussion Fall 2017 – Player 2 BL, Day 1, 2, … Day 40; Plateau day 18</vt:lpstr>
      <vt:lpstr>Metabolic Cascade Theory of Concussion: Will the injured brain catch up with itself?</vt:lpstr>
      <vt:lpstr>Joe Ackerson, PhD (Chair, ASCT): “Never use a single test to determine concussion or no concussion.”</vt:lpstr>
      <vt:lpstr>Study Design and Specific Aims – Based on Evidence and In-the-Trenches Experts</vt:lpstr>
      <vt:lpstr>Anne Sereno, PhD  Purdue University/Univ. Texas Houston</vt:lpstr>
      <vt:lpstr>    Detection of Subtle Cognitive Changes after mTBI Using a Novel Tablet-Based Task Fischer TD…Sereno AB, 2016</vt:lpstr>
      <vt:lpstr>UAB/COA VORClinic </vt:lpstr>
      <vt:lpstr>1.28 Hz sinusoid</vt:lpstr>
      <vt:lpstr>BASELINE: HORIZONTAL SMOOTH PURSUIT</vt:lpstr>
      <vt:lpstr>POST mTBI: SMOOTH PURSUIT HORIZONTAL</vt:lpstr>
      <vt:lpstr>PowerPoint Presentation</vt:lpstr>
      <vt:lpstr>11 yo WF post concussion May vs. July 2018 – Gabapentin 100 mg tid</vt:lpstr>
      <vt:lpstr>PowerPoint Presentation</vt:lpstr>
      <vt:lpstr>PowerPoint Presentation</vt:lpstr>
      <vt:lpstr>SVV – From VORClinic to Sidelines 2017</vt:lpstr>
      <vt:lpstr>SVV Sidelines 2017: Day 1 - 6</vt:lpstr>
      <vt:lpstr>Metabolic Cascade Theory of Concussion: Will the injured brain catch up with itself?</vt:lpstr>
      <vt:lpstr>Grand Challenge 2018 – UAB et al</vt:lpstr>
      <vt:lpstr>Grand Challenge 2018 – UAB et al</vt:lpstr>
      <vt:lpstr>Players</vt:lpstr>
    </vt:vector>
  </TitlesOfParts>
  <Company>The UAB School of Optometry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KWeise</dc:creator>
  <cp:lastModifiedBy>Wright, Jennifer</cp:lastModifiedBy>
  <cp:revision>369</cp:revision>
  <dcterms:created xsi:type="dcterms:W3CDTF">2013-07-08T18:01:01Z</dcterms:created>
  <dcterms:modified xsi:type="dcterms:W3CDTF">2018-08-24T16:21:49Z</dcterms:modified>
</cp:coreProperties>
</file>