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9" r:id="rId18"/>
    <p:sldId id="281" r:id="rId19"/>
    <p:sldId id="282" r:id="rId20"/>
    <p:sldId id="283" r:id="rId21"/>
    <p:sldId id="284" r:id="rId22"/>
    <p:sldId id="287" r:id="rId23"/>
    <p:sldId id="272" r:id="rId24"/>
    <p:sldId id="273" r:id="rId25"/>
    <p:sldId id="274" r:id="rId26"/>
    <p:sldId id="286" r:id="rId27"/>
    <p:sldId id="285" r:id="rId28"/>
    <p:sldId id="275" r:id="rId29"/>
    <p:sldId id="276" r:id="rId30"/>
    <p:sldId id="277" r:id="rId31"/>
    <p:sldId id="278" r:id="rId3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69"/>
    <p:restoredTop sz="94648"/>
  </p:normalViewPr>
  <p:slideViewPr>
    <p:cSldViewPr snapToGrid="0" snapToObjects="1">
      <p:cViewPr varScale="1">
        <p:scale>
          <a:sx n="105" d="100"/>
          <a:sy n="105" d="100"/>
        </p:scale>
        <p:origin x="39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0A13C8-5654-40FF-A8B9-54A03EDC4BB6}" type="doc">
      <dgm:prSet loTypeId="urn:microsoft.com/office/officeart/2016/7/layout/BasicLinearProcessNumbered" loCatId="process" qsTypeId="urn:microsoft.com/office/officeart/2005/8/quickstyle/simple2" qsCatId="simple" csTypeId="urn:microsoft.com/office/officeart/2005/8/colors/colorful2" csCatId="colorful"/>
      <dgm:spPr/>
      <dgm:t>
        <a:bodyPr/>
        <a:lstStyle/>
        <a:p>
          <a:endParaRPr lang="en-US"/>
        </a:p>
      </dgm:t>
    </dgm:pt>
    <dgm:pt modelId="{366630DF-CACA-4FD4-A918-756C07B57EAF}">
      <dgm:prSet/>
      <dgm:spPr/>
      <dgm:t>
        <a:bodyPr/>
        <a:lstStyle/>
        <a:p>
          <a:r>
            <a:rPr lang="en-US" b="0" i="0" baseline="0"/>
            <a:t>Discuss the Value of the Therapeutic Relationship</a:t>
          </a:r>
          <a:endParaRPr lang="en-US"/>
        </a:p>
      </dgm:t>
    </dgm:pt>
    <dgm:pt modelId="{026ADDA5-627A-49F3-ABBD-2D93D885A82E}" type="parTrans" cxnId="{2CA391B0-5CF7-4638-A497-7F210107823F}">
      <dgm:prSet/>
      <dgm:spPr/>
      <dgm:t>
        <a:bodyPr/>
        <a:lstStyle/>
        <a:p>
          <a:endParaRPr lang="en-US"/>
        </a:p>
      </dgm:t>
    </dgm:pt>
    <dgm:pt modelId="{3E496588-5464-4F5C-BFFD-357C0CD25019}" type="sibTrans" cxnId="{2CA391B0-5CF7-4638-A497-7F210107823F}">
      <dgm:prSet phldrT="1" phldr="0"/>
      <dgm:spPr/>
      <dgm:t>
        <a:bodyPr/>
        <a:lstStyle/>
        <a:p>
          <a:r>
            <a:rPr lang="en-US"/>
            <a:t>1</a:t>
          </a:r>
        </a:p>
      </dgm:t>
    </dgm:pt>
    <dgm:pt modelId="{43174086-146D-4370-A157-82E4FFE3C2E9}">
      <dgm:prSet/>
      <dgm:spPr/>
      <dgm:t>
        <a:bodyPr/>
        <a:lstStyle/>
        <a:p>
          <a:r>
            <a:rPr lang="en-US" b="0" i="0" baseline="0"/>
            <a:t>Highlight importance of interdisciplinary care</a:t>
          </a:r>
          <a:endParaRPr lang="en-US"/>
        </a:p>
      </dgm:t>
    </dgm:pt>
    <dgm:pt modelId="{5A8E2218-5339-40E3-BB1E-093E6FFE0C2C}" type="parTrans" cxnId="{CF642398-6A23-49AA-A157-8608AAD76BE2}">
      <dgm:prSet/>
      <dgm:spPr/>
      <dgm:t>
        <a:bodyPr/>
        <a:lstStyle/>
        <a:p>
          <a:endParaRPr lang="en-US"/>
        </a:p>
      </dgm:t>
    </dgm:pt>
    <dgm:pt modelId="{75CEA63F-ED52-4CA4-9DA6-C74CDEE0B78F}" type="sibTrans" cxnId="{CF642398-6A23-49AA-A157-8608AAD76BE2}">
      <dgm:prSet phldrT="2" phldr="0"/>
      <dgm:spPr/>
      <dgm:t>
        <a:bodyPr/>
        <a:lstStyle/>
        <a:p>
          <a:r>
            <a:rPr lang="en-US"/>
            <a:t>2</a:t>
          </a:r>
        </a:p>
      </dgm:t>
    </dgm:pt>
    <dgm:pt modelId="{9BCF2A1D-2069-4189-8D82-D028D176353C}">
      <dgm:prSet/>
      <dgm:spPr/>
      <dgm:t>
        <a:bodyPr/>
        <a:lstStyle/>
        <a:p>
          <a:r>
            <a:rPr lang="en-US" b="0" i="0" baseline="0"/>
            <a:t>Discuss the Role of the PCP in Psychotherapy</a:t>
          </a:r>
          <a:endParaRPr lang="en-US"/>
        </a:p>
      </dgm:t>
    </dgm:pt>
    <dgm:pt modelId="{B084D3AF-CDDC-4AF1-A1ED-A4290ED8A48B}" type="parTrans" cxnId="{2A543DD7-EBD7-4618-BCDD-A59411CF6C8F}">
      <dgm:prSet/>
      <dgm:spPr/>
      <dgm:t>
        <a:bodyPr/>
        <a:lstStyle/>
        <a:p>
          <a:endParaRPr lang="en-US"/>
        </a:p>
      </dgm:t>
    </dgm:pt>
    <dgm:pt modelId="{A6F9CF12-5780-431B-944F-A9347659FAF3}" type="sibTrans" cxnId="{2A543DD7-EBD7-4618-BCDD-A59411CF6C8F}">
      <dgm:prSet phldrT="3" phldr="0"/>
      <dgm:spPr/>
      <dgm:t>
        <a:bodyPr/>
        <a:lstStyle/>
        <a:p>
          <a:r>
            <a:rPr lang="en-US"/>
            <a:t>3</a:t>
          </a:r>
        </a:p>
      </dgm:t>
    </dgm:pt>
    <dgm:pt modelId="{64F215E7-5450-4FF2-97CE-585393052D21}">
      <dgm:prSet/>
      <dgm:spPr/>
      <dgm:t>
        <a:bodyPr/>
        <a:lstStyle/>
        <a:p>
          <a:r>
            <a:rPr lang="en-US" b="0" i="0" baseline="0"/>
            <a:t>Enhance basic psychotherapy techniques</a:t>
          </a:r>
          <a:endParaRPr lang="en-US"/>
        </a:p>
      </dgm:t>
    </dgm:pt>
    <dgm:pt modelId="{E37CF43C-C1D1-411D-B211-B2FCDC52D369}" type="parTrans" cxnId="{E232D3CA-9DBC-43C7-85C6-F491B02AC8BE}">
      <dgm:prSet/>
      <dgm:spPr/>
      <dgm:t>
        <a:bodyPr/>
        <a:lstStyle/>
        <a:p>
          <a:endParaRPr lang="en-US"/>
        </a:p>
      </dgm:t>
    </dgm:pt>
    <dgm:pt modelId="{23F1EE8C-4A2C-4E70-BBD2-8CA3DB01C86F}" type="sibTrans" cxnId="{E232D3CA-9DBC-43C7-85C6-F491B02AC8BE}">
      <dgm:prSet phldrT="4" phldr="0"/>
      <dgm:spPr/>
      <dgm:t>
        <a:bodyPr/>
        <a:lstStyle/>
        <a:p>
          <a:r>
            <a:rPr lang="en-US"/>
            <a:t>4</a:t>
          </a:r>
        </a:p>
      </dgm:t>
    </dgm:pt>
    <dgm:pt modelId="{2D1FB76C-FC62-C14B-96A9-A156F9B62D38}" type="pres">
      <dgm:prSet presAssocID="{870A13C8-5654-40FF-A8B9-54A03EDC4BB6}" presName="Name0" presStyleCnt="0">
        <dgm:presLayoutVars>
          <dgm:animLvl val="lvl"/>
          <dgm:resizeHandles val="exact"/>
        </dgm:presLayoutVars>
      </dgm:prSet>
      <dgm:spPr/>
      <dgm:t>
        <a:bodyPr/>
        <a:lstStyle/>
        <a:p>
          <a:endParaRPr lang="en-US"/>
        </a:p>
      </dgm:t>
    </dgm:pt>
    <dgm:pt modelId="{0111A457-1CFA-B343-A14E-FBD3908E7118}" type="pres">
      <dgm:prSet presAssocID="{366630DF-CACA-4FD4-A918-756C07B57EAF}" presName="compositeNode" presStyleCnt="0">
        <dgm:presLayoutVars>
          <dgm:bulletEnabled val="1"/>
        </dgm:presLayoutVars>
      </dgm:prSet>
      <dgm:spPr/>
    </dgm:pt>
    <dgm:pt modelId="{02FD4D58-ED23-C64A-BA39-EE0F1215B0DD}" type="pres">
      <dgm:prSet presAssocID="{366630DF-CACA-4FD4-A918-756C07B57EAF}" presName="bgRect" presStyleLbl="bgAccFollowNode1" presStyleIdx="0" presStyleCnt="4"/>
      <dgm:spPr/>
      <dgm:t>
        <a:bodyPr/>
        <a:lstStyle/>
        <a:p>
          <a:endParaRPr lang="en-US"/>
        </a:p>
      </dgm:t>
    </dgm:pt>
    <dgm:pt modelId="{E780C571-6E25-DA43-85AD-1D0F464D29A1}" type="pres">
      <dgm:prSet presAssocID="{3E496588-5464-4F5C-BFFD-357C0CD25019}" presName="sibTransNodeCircle" presStyleLbl="alignNode1" presStyleIdx="0" presStyleCnt="8">
        <dgm:presLayoutVars>
          <dgm:chMax val="0"/>
          <dgm:bulletEnabled/>
        </dgm:presLayoutVars>
      </dgm:prSet>
      <dgm:spPr/>
      <dgm:t>
        <a:bodyPr/>
        <a:lstStyle/>
        <a:p>
          <a:endParaRPr lang="en-US"/>
        </a:p>
      </dgm:t>
    </dgm:pt>
    <dgm:pt modelId="{5B97FB55-5467-B446-8E7F-2E0AA83AB7DD}" type="pres">
      <dgm:prSet presAssocID="{366630DF-CACA-4FD4-A918-756C07B57EAF}" presName="bottomLine" presStyleLbl="alignNode1" presStyleIdx="1" presStyleCnt="8">
        <dgm:presLayoutVars/>
      </dgm:prSet>
      <dgm:spPr/>
    </dgm:pt>
    <dgm:pt modelId="{C1FE5E65-894D-5443-80F6-0F3997654E5F}" type="pres">
      <dgm:prSet presAssocID="{366630DF-CACA-4FD4-A918-756C07B57EAF}" presName="nodeText" presStyleLbl="bgAccFollowNode1" presStyleIdx="0" presStyleCnt="4">
        <dgm:presLayoutVars>
          <dgm:bulletEnabled val="1"/>
        </dgm:presLayoutVars>
      </dgm:prSet>
      <dgm:spPr/>
      <dgm:t>
        <a:bodyPr/>
        <a:lstStyle/>
        <a:p>
          <a:endParaRPr lang="en-US"/>
        </a:p>
      </dgm:t>
    </dgm:pt>
    <dgm:pt modelId="{158C9C3A-AB3D-6B41-BF6C-393381BA30C7}" type="pres">
      <dgm:prSet presAssocID="{3E496588-5464-4F5C-BFFD-357C0CD25019}" presName="sibTrans" presStyleCnt="0"/>
      <dgm:spPr/>
    </dgm:pt>
    <dgm:pt modelId="{D38C24F8-6497-E147-8287-9FD39BDE7344}" type="pres">
      <dgm:prSet presAssocID="{43174086-146D-4370-A157-82E4FFE3C2E9}" presName="compositeNode" presStyleCnt="0">
        <dgm:presLayoutVars>
          <dgm:bulletEnabled val="1"/>
        </dgm:presLayoutVars>
      </dgm:prSet>
      <dgm:spPr/>
    </dgm:pt>
    <dgm:pt modelId="{00218BED-3EEE-B74F-95B7-FCCA1B45748D}" type="pres">
      <dgm:prSet presAssocID="{43174086-146D-4370-A157-82E4FFE3C2E9}" presName="bgRect" presStyleLbl="bgAccFollowNode1" presStyleIdx="1" presStyleCnt="4"/>
      <dgm:spPr/>
      <dgm:t>
        <a:bodyPr/>
        <a:lstStyle/>
        <a:p>
          <a:endParaRPr lang="en-US"/>
        </a:p>
      </dgm:t>
    </dgm:pt>
    <dgm:pt modelId="{1E6C14A8-2F5E-924E-A160-EF36AFCBA9E9}" type="pres">
      <dgm:prSet presAssocID="{75CEA63F-ED52-4CA4-9DA6-C74CDEE0B78F}" presName="sibTransNodeCircle" presStyleLbl="alignNode1" presStyleIdx="2" presStyleCnt="8">
        <dgm:presLayoutVars>
          <dgm:chMax val="0"/>
          <dgm:bulletEnabled/>
        </dgm:presLayoutVars>
      </dgm:prSet>
      <dgm:spPr/>
      <dgm:t>
        <a:bodyPr/>
        <a:lstStyle/>
        <a:p>
          <a:endParaRPr lang="en-US"/>
        </a:p>
      </dgm:t>
    </dgm:pt>
    <dgm:pt modelId="{6787A9FD-6433-C744-9784-3C330ACFF027}" type="pres">
      <dgm:prSet presAssocID="{43174086-146D-4370-A157-82E4FFE3C2E9}" presName="bottomLine" presStyleLbl="alignNode1" presStyleIdx="3" presStyleCnt="8">
        <dgm:presLayoutVars/>
      </dgm:prSet>
      <dgm:spPr/>
    </dgm:pt>
    <dgm:pt modelId="{C947B969-056C-2840-BFA5-6C78422F5BF8}" type="pres">
      <dgm:prSet presAssocID="{43174086-146D-4370-A157-82E4FFE3C2E9}" presName="nodeText" presStyleLbl="bgAccFollowNode1" presStyleIdx="1" presStyleCnt="4">
        <dgm:presLayoutVars>
          <dgm:bulletEnabled val="1"/>
        </dgm:presLayoutVars>
      </dgm:prSet>
      <dgm:spPr/>
      <dgm:t>
        <a:bodyPr/>
        <a:lstStyle/>
        <a:p>
          <a:endParaRPr lang="en-US"/>
        </a:p>
      </dgm:t>
    </dgm:pt>
    <dgm:pt modelId="{47293FC3-4284-554E-9FB6-BC3B77C56ED9}" type="pres">
      <dgm:prSet presAssocID="{75CEA63F-ED52-4CA4-9DA6-C74CDEE0B78F}" presName="sibTrans" presStyleCnt="0"/>
      <dgm:spPr/>
    </dgm:pt>
    <dgm:pt modelId="{F719DB78-1547-E245-A5EE-0D0F137B86DF}" type="pres">
      <dgm:prSet presAssocID="{9BCF2A1D-2069-4189-8D82-D028D176353C}" presName="compositeNode" presStyleCnt="0">
        <dgm:presLayoutVars>
          <dgm:bulletEnabled val="1"/>
        </dgm:presLayoutVars>
      </dgm:prSet>
      <dgm:spPr/>
    </dgm:pt>
    <dgm:pt modelId="{90AE295B-4C31-E341-9B46-74AA2FE17840}" type="pres">
      <dgm:prSet presAssocID="{9BCF2A1D-2069-4189-8D82-D028D176353C}" presName="bgRect" presStyleLbl="bgAccFollowNode1" presStyleIdx="2" presStyleCnt="4"/>
      <dgm:spPr/>
      <dgm:t>
        <a:bodyPr/>
        <a:lstStyle/>
        <a:p>
          <a:endParaRPr lang="en-US"/>
        </a:p>
      </dgm:t>
    </dgm:pt>
    <dgm:pt modelId="{06F0652B-436B-4C46-9CA5-BD2078D76C4A}" type="pres">
      <dgm:prSet presAssocID="{A6F9CF12-5780-431B-944F-A9347659FAF3}" presName="sibTransNodeCircle" presStyleLbl="alignNode1" presStyleIdx="4" presStyleCnt="8">
        <dgm:presLayoutVars>
          <dgm:chMax val="0"/>
          <dgm:bulletEnabled/>
        </dgm:presLayoutVars>
      </dgm:prSet>
      <dgm:spPr/>
      <dgm:t>
        <a:bodyPr/>
        <a:lstStyle/>
        <a:p>
          <a:endParaRPr lang="en-US"/>
        </a:p>
      </dgm:t>
    </dgm:pt>
    <dgm:pt modelId="{6F433F4B-D35F-D44F-9C8F-976B2A43318C}" type="pres">
      <dgm:prSet presAssocID="{9BCF2A1D-2069-4189-8D82-D028D176353C}" presName="bottomLine" presStyleLbl="alignNode1" presStyleIdx="5" presStyleCnt="8">
        <dgm:presLayoutVars/>
      </dgm:prSet>
      <dgm:spPr/>
    </dgm:pt>
    <dgm:pt modelId="{4A6D9B2B-AF3B-DA48-9625-51E0357AB91A}" type="pres">
      <dgm:prSet presAssocID="{9BCF2A1D-2069-4189-8D82-D028D176353C}" presName="nodeText" presStyleLbl="bgAccFollowNode1" presStyleIdx="2" presStyleCnt="4">
        <dgm:presLayoutVars>
          <dgm:bulletEnabled val="1"/>
        </dgm:presLayoutVars>
      </dgm:prSet>
      <dgm:spPr/>
      <dgm:t>
        <a:bodyPr/>
        <a:lstStyle/>
        <a:p>
          <a:endParaRPr lang="en-US"/>
        </a:p>
      </dgm:t>
    </dgm:pt>
    <dgm:pt modelId="{752FB635-C393-4147-B338-4F17BEA8E981}" type="pres">
      <dgm:prSet presAssocID="{A6F9CF12-5780-431B-944F-A9347659FAF3}" presName="sibTrans" presStyleCnt="0"/>
      <dgm:spPr/>
    </dgm:pt>
    <dgm:pt modelId="{6605CF8F-599F-2947-B8DB-4F9767FCB74F}" type="pres">
      <dgm:prSet presAssocID="{64F215E7-5450-4FF2-97CE-585393052D21}" presName="compositeNode" presStyleCnt="0">
        <dgm:presLayoutVars>
          <dgm:bulletEnabled val="1"/>
        </dgm:presLayoutVars>
      </dgm:prSet>
      <dgm:spPr/>
    </dgm:pt>
    <dgm:pt modelId="{BF1F1A54-1359-2B47-80D5-4D9969B2109F}" type="pres">
      <dgm:prSet presAssocID="{64F215E7-5450-4FF2-97CE-585393052D21}" presName="bgRect" presStyleLbl="bgAccFollowNode1" presStyleIdx="3" presStyleCnt="4"/>
      <dgm:spPr/>
      <dgm:t>
        <a:bodyPr/>
        <a:lstStyle/>
        <a:p>
          <a:endParaRPr lang="en-US"/>
        </a:p>
      </dgm:t>
    </dgm:pt>
    <dgm:pt modelId="{0A086E0B-A67A-8148-8C88-86D87888B419}" type="pres">
      <dgm:prSet presAssocID="{23F1EE8C-4A2C-4E70-BBD2-8CA3DB01C86F}" presName="sibTransNodeCircle" presStyleLbl="alignNode1" presStyleIdx="6" presStyleCnt="8">
        <dgm:presLayoutVars>
          <dgm:chMax val="0"/>
          <dgm:bulletEnabled/>
        </dgm:presLayoutVars>
      </dgm:prSet>
      <dgm:spPr/>
      <dgm:t>
        <a:bodyPr/>
        <a:lstStyle/>
        <a:p>
          <a:endParaRPr lang="en-US"/>
        </a:p>
      </dgm:t>
    </dgm:pt>
    <dgm:pt modelId="{E270E525-160D-7F4A-872B-CDB36F66088F}" type="pres">
      <dgm:prSet presAssocID="{64F215E7-5450-4FF2-97CE-585393052D21}" presName="bottomLine" presStyleLbl="alignNode1" presStyleIdx="7" presStyleCnt="8">
        <dgm:presLayoutVars/>
      </dgm:prSet>
      <dgm:spPr/>
    </dgm:pt>
    <dgm:pt modelId="{9870BDC4-E780-A947-9280-5F35DC26E830}" type="pres">
      <dgm:prSet presAssocID="{64F215E7-5450-4FF2-97CE-585393052D21}" presName="nodeText" presStyleLbl="bgAccFollowNode1" presStyleIdx="3" presStyleCnt="4">
        <dgm:presLayoutVars>
          <dgm:bulletEnabled val="1"/>
        </dgm:presLayoutVars>
      </dgm:prSet>
      <dgm:spPr/>
      <dgm:t>
        <a:bodyPr/>
        <a:lstStyle/>
        <a:p>
          <a:endParaRPr lang="en-US"/>
        </a:p>
      </dgm:t>
    </dgm:pt>
  </dgm:ptLst>
  <dgm:cxnLst>
    <dgm:cxn modelId="{3927E8FC-3336-1446-A4E6-FB293C9F586C}" type="presOf" srcId="{366630DF-CACA-4FD4-A918-756C07B57EAF}" destId="{02FD4D58-ED23-C64A-BA39-EE0F1215B0DD}" srcOrd="0" destOrd="0" presId="urn:microsoft.com/office/officeart/2016/7/layout/BasicLinearProcessNumbered"/>
    <dgm:cxn modelId="{2CA391B0-5CF7-4638-A497-7F210107823F}" srcId="{870A13C8-5654-40FF-A8B9-54A03EDC4BB6}" destId="{366630DF-CACA-4FD4-A918-756C07B57EAF}" srcOrd="0" destOrd="0" parTransId="{026ADDA5-627A-49F3-ABBD-2D93D885A82E}" sibTransId="{3E496588-5464-4F5C-BFFD-357C0CD25019}"/>
    <dgm:cxn modelId="{81C354E2-4A8B-9348-BAC1-89C7A127980A}" type="presOf" srcId="{9BCF2A1D-2069-4189-8D82-D028D176353C}" destId="{90AE295B-4C31-E341-9B46-74AA2FE17840}" srcOrd="0" destOrd="0" presId="urn:microsoft.com/office/officeart/2016/7/layout/BasicLinearProcessNumbered"/>
    <dgm:cxn modelId="{9290FEF4-0030-334C-B855-5DB7C2811188}" type="presOf" srcId="{9BCF2A1D-2069-4189-8D82-D028D176353C}" destId="{4A6D9B2B-AF3B-DA48-9625-51E0357AB91A}" srcOrd="1" destOrd="0" presId="urn:microsoft.com/office/officeart/2016/7/layout/BasicLinearProcessNumbered"/>
    <dgm:cxn modelId="{272AA986-8DE4-4B49-8A77-D75DB92B0E95}" type="presOf" srcId="{43174086-146D-4370-A157-82E4FFE3C2E9}" destId="{00218BED-3EEE-B74F-95B7-FCCA1B45748D}" srcOrd="0" destOrd="0" presId="urn:microsoft.com/office/officeart/2016/7/layout/BasicLinearProcessNumbered"/>
    <dgm:cxn modelId="{FB1B6336-4498-8E4B-A89E-13082CD2345D}" type="presOf" srcId="{3E496588-5464-4F5C-BFFD-357C0CD25019}" destId="{E780C571-6E25-DA43-85AD-1D0F464D29A1}" srcOrd="0" destOrd="0" presId="urn:microsoft.com/office/officeart/2016/7/layout/BasicLinearProcessNumbered"/>
    <dgm:cxn modelId="{FA20CFDE-7597-034F-B9F9-8CBFAC8D8545}" type="presOf" srcId="{366630DF-CACA-4FD4-A918-756C07B57EAF}" destId="{C1FE5E65-894D-5443-80F6-0F3997654E5F}" srcOrd="1" destOrd="0" presId="urn:microsoft.com/office/officeart/2016/7/layout/BasicLinearProcessNumbered"/>
    <dgm:cxn modelId="{3DD6F7F0-9AD3-C54E-9A34-5A48066BB69F}" type="presOf" srcId="{64F215E7-5450-4FF2-97CE-585393052D21}" destId="{BF1F1A54-1359-2B47-80D5-4D9969B2109F}" srcOrd="0" destOrd="0" presId="urn:microsoft.com/office/officeart/2016/7/layout/BasicLinearProcessNumbered"/>
    <dgm:cxn modelId="{C414932F-8796-0E4A-B2A9-B67A6796B9A2}" type="presOf" srcId="{A6F9CF12-5780-431B-944F-A9347659FAF3}" destId="{06F0652B-436B-4C46-9CA5-BD2078D76C4A}" srcOrd="0" destOrd="0" presId="urn:microsoft.com/office/officeart/2016/7/layout/BasicLinearProcessNumbered"/>
    <dgm:cxn modelId="{CF642398-6A23-49AA-A157-8608AAD76BE2}" srcId="{870A13C8-5654-40FF-A8B9-54A03EDC4BB6}" destId="{43174086-146D-4370-A157-82E4FFE3C2E9}" srcOrd="1" destOrd="0" parTransId="{5A8E2218-5339-40E3-BB1E-093E6FFE0C2C}" sibTransId="{75CEA63F-ED52-4CA4-9DA6-C74CDEE0B78F}"/>
    <dgm:cxn modelId="{E232D3CA-9DBC-43C7-85C6-F491B02AC8BE}" srcId="{870A13C8-5654-40FF-A8B9-54A03EDC4BB6}" destId="{64F215E7-5450-4FF2-97CE-585393052D21}" srcOrd="3" destOrd="0" parTransId="{E37CF43C-C1D1-411D-B211-B2FCDC52D369}" sibTransId="{23F1EE8C-4A2C-4E70-BBD2-8CA3DB01C86F}"/>
    <dgm:cxn modelId="{2A543DD7-EBD7-4618-BCDD-A59411CF6C8F}" srcId="{870A13C8-5654-40FF-A8B9-54A03EDC4BB6}" destId="{9BCF2A1D-2069-4189-8D82-D028D176353C}" srcOrd="2" destOrd="0" parTransId="{B084D3AF-CDDC-4AF1-A1ED-A4290ED8A48B}" sibTransId="{A6F9CF12-5780-431B-944F-A9347659FAF3}"/>
    <dgm:cxn modelId="{529F26CF-0366-4846-90AA-643DC2BDC987}" type="presOf" srcId="{23F1EE8C-4A2C-4E70-BBD2-8CA3DB01C86F}" destId="{0A086E0B-A67A-8148-8C88-86D87888B419}" srcOrd="0" destOrd="0" presId="urn:microsoft.com/office/officeart/2016/7/layout/BasicLinearProcessNumbered"/>
    <dgm:cxn modelId="{1B8D562E-D23A-704C-8AFB-BC8697DC8DDD}" type="presOf" srcId="{870A13C8-5654-40FF-A8B9-54A03EDC4BB6}" destId="{2D1FB76C-FC62-C14B-96A9-A156F9B62D38}" srcOrd="0" destOrd="0" presId="urn:microsoft.com/office/officeart/2016/7/layout/BasicLinearProcessNumbered"/>
    <dgm:cxn modelId="{8B593F35-FA1F-BF44-8165-09C939F11295}" type="presOf" srcId="{64F215E7-5450-4FF2-97CE-585393052D21}" destId="{9870BDC4-E780-A947-9280-5F35DC26E830}" srcOrd="1" destOrd="0" presId="urn:microsoft.com/office/officeart/2016/7/layout/BasicLinearProcessNumbered"/>
    <dgm:cxn modelId="{CA111DF1-00C0-5E40-BDEE-7C4E21E34DE4}" type="presOf" srcId="{75CEA63F-ED52-4CA4-9DA6-C74CDEE0B78F}" destId="{1E6C14A8-2F5E-924E-A160-EF36AFCBA9E9}" srcOrd="0" destOrd="0" presId="urn:microsoft.com/office/officeart/2016/7/layout/BasicLinearProcessNumbered"/>
    <dgm:cxn modelId="{FC7BB05E-395C-1F41-9B56-C32C419E794D}" type="presOf" srcId="{43174086-146D-4370-A157-82E4FFE3C2E9}" destId="{C947B969-056C-2840-BFA5-6C78422F5BF8}" srcOrd="1" destOrd="0" presId="urn:microsoft.com/office/officeart/2016/7/layout/BasicLinearProcessNumbered"/>
    <dgm:cxn modelId="{FC035469-0A30-154A-87B0-C83E643E97A6}" type="presParOf" srcId="{2D1FB76C-FC62-C14B-96A9-A156F9B62D38}" destId="{0111A457-1CFA-B343-A14E-FBD3908E7118}" srcOrd="0" destOrd="0" presId="urn:microsoft.com/office/officeart/2016/7/layout/BasicLinearProcessNumbered"/>
    <dgm:cxn modelId="{8ADAE0DE-72EC-3F4F-9968-613D109CB575}" type="presParOf" srcId="{0111A457-1CFA-B343-A14E-FBD3908E7118}" destId="{02FD4D58-ED23-C64A-BA39-EE0F1215B0DD}" srcOrd="0" destOrd="0" presId="urn:microsoft.com/office/officeart/2016/7/layout/BasicLinearProcessNumbered"/>
    <dgm:cxn modelId="{6BEBD7D7-C8FC-8D42-94F5-AE546E4FAD81}" type="presParOf" srcId="{0111A457-1CFA-B343-A14E-FBD3908E7118}" destId="{E780C571-6E25-DA43-85AD-1D0F464D29A1}" srcOrd="1" destOrd="0" presId="urn:microsoft.com/office/officeart/2016/7/layout/BasicLinearProcessNumbered"/>
    <dgm:cxn modelId="{AFE12B0E-6EF4-4F44-B79E-D9B0BB407A27}" type="presParOf" srcId="{0111A457-1CFA-B343-A14E-FBD3908E7118}" destId="{5B97FB55-5467-B446-8E7F-2E0AA83AB7DD}" srcOrd="2" destOrd="0" presId="urn:microsoft.com/office/officeart/2016/7/layout/BasicLinearProcessNumbered"/>
    <dgm:cxn modelId="{7E52AD11-2ED2-5943-9B3E-359FD2FEFAB3}" type="presParOf" srcId="{0111A457-1CFA-B343-A14E-FBD3908E7118}" destId="{C1FE5E65-894D-5443-80F6-0F3997654E5F}" srcOrd="3" destOrd="0" presId="urn:microsoft.com/office/officeart/2016/7/layout/BasicLinearProcessNumbered"/>
    <dgm:cxn modelId="{86059A6B-3D62-5040-87C6-F27CD8F85381}" type="presParOf" srcId="{2D1FB76C-FC62-C14B-96A9-A156F9B62D38}" destId="{158C9C3A-AB3D-6B41-BF6C-393381BA30C7}" srcOrd="1" destOrd="0" presId="urn:microsoft.com/office/officeart/2016/7/layout/BasicLinearProcessNumbered"/>
    <dgm:cxn modelId="{2701FD68-AC48-D34D-A229-2F10B2A6C80A}" type="presParOf" srcId="{2D1FB76C-FC62-C14B-96A9-A156F9B62D38}" destId="{D38C24F8-6497-E147-8287-9FD39BDE7344}" srcOrd="2" destOrd="0" presId="urn:microsoft.com/office/officeart/2016/7/layout/BasicLinearProcessNumbered"/>
    <dgm:cxn modelId="{C9A56949-7C9E-E24C-BEA1-A81C8E5EC556}" type="presParOf" srcId="{D38C24F8-6497-E147-8287-9FD39BDE7344}" destId="{00218BED-3EEE-B74F-95B7-FCCA1B45748D}" srcOrd="0" destOrd="0" presId="urn:microsoft.com/office/officeart/2016/7/layout/BasicLinearProcessNumbered"/>
    <dgm:cxn modelId="{FBD3E4C9-DB13-1347-B1F2-58694CD9BF23}" type="presParOf" srcId="{D38C24F8-6497-E147-8287-9FD39BDE7344}" destId="{1E6C14A8-2F5E-924E-A160-EF36AFCBA9E9}" srcOrd="1" destOrd="0" presId="urn:microsoft.com/office/officeart/2016/7/layout/BasicLinearProcessNumbered"/>
    <dgm:cxn modelId="{9C059651-7B15-7647-B47F-191059F35149}" type="presParOf" srcId="{D38C24F8-6497-E147-8287-9FD39BDE7344}" destId="{6787A9FD-6433-C744-9784-3C330ACFF027}" srcOrd="2" destOrd="0" presId="urn:microsoft.com/office/officeart/2016/7/layout/BasicLinearProcessNumbered"/>
    <dgm:cxn modelId="{45383A64-61C0-134A-BC3C-D86AFDF8B77F}" type="presParOf" srcId="{D38C24F8-6497-E147-8287-9FD39BDE7344}" destId="{C947B969-056C-2840-BFA5-6C78422F5BF8}" srcOrd="3" destOrd="0" presId="urn:microsoft.com/office/officeart/2016/7/layout/BasicLinearProcessNumbered"/>
    <dgm:cxn modelId="{E9845635-118C-8A48-BA58-9DD9663905F9}" type="presParOf" srcId="{2D1FB76C-FC62-C14B-96A9-A156F9B62D38}" destId="{47293FC3-4284-554E-9FB6-BC3B77C56ED9}" srcOrd="3" destOrd="0" presId="urn:microsoft.com/office/officeart/2016/7/layout/BasicLinearProcessNumbered"/>
    <dgm:cxn modelId="{C2ADBEEC-B06B-AA4E-91D3-0959F1B0DCC3}" type="presParOf" srcId="{2D1FB76C-FC62-C14B-96A9-A156F9B62D38}" destId="{F719DB78-1547-E245-A5EE-0D0F137B86DF}" srcOrd="4" destOrd="0" presId="urn:microsoft.com/office/officeart/2016/7/layout/BasicLinearProcessNumbered"/>
    <dgm:cxn modelId="{31EC2807-D8C6-894C-A82A-7A32B830B4D0}" type="presParOf" srcId="{F719DB78-1547-E245-A5EE-0D0F137B86DF}" destId="{90AE295B-4C31-E341-9B46-74AA2FE17840}" srcOrd="0" destOrd="0" presId="urn:microsoft.com/office/officeart/2016/7/layout/BasicLinearProcessNumbered"/>
    <dgm:cxn modelId="{D07102B1-7133-E84F-A5F6-39CF5182C61E}" type="presParOf" srcId="{F719DB78-1547-E245-A5EE-0D0F137B86DF}" destId="{06F0652B-436B-4C46-9CA5-BD2078D76C4A}" srcOrd="1" destOrd="0" presId="urn:microsoft.com/office/officeart/2016/7/layout/BasicLinearProcessNumbered"/>
    <dgm:cxn modelId="{AF465CE6-0769-2441-BED6-F1D9043B0E21}" type="presParOf" srcId="{F719DB78-1547-E245-A5EE-0D0F137B86DF}" destId="{6F433F4B-D35F-D44F-9C8F-976B2A43318C}" srcOrd="2" destOrd="0" presId="urn:microsoft.com/office/officeart/2016/7/layout/BasicLinearProcessNumbered"/>
    <dgm:cxn modelId="{22E550AE-14E7-B148-BCC2-B255949DDD32}" type="presParOf" srcId="{F719DB78-1547-E245-A5EE-0D0F137B86DF}" destId="{4A6D9B2B-AF3B-DA48-9625-51E0357AB91A}" srcOrd="3" destOrd="0" presId="urn:microsoft.com/office/officeart/2016/7/layout/BasicLinearProcessNumbered"/>
    <dgm:cxn modelId="{178015A6-9583-E841-8E23-C61ECA02A9FD}" type="presParOf" srcId="{2D1FB76C-FC62-C14B-96A9-A156F9B62D38}" destId="{752FB635-C393-4147-B338-4F17BEA8E981}" srcOrd="5" destOrd="0" presId="urn:microsoft.com/office/officeart/2016/7/layout/BasicLinearProcessNumbered"/>
    <dgm:cxn modelId="{C1A9D7F6-0565-494A-9119-8DF9AAB2003C}" type="presParOf" srcId="{2D1FB76C-FC62-C14B-96A9-A156F9B62D38}" destId="{6605CF8F-599F-2947-B8DB-4F9767FCB74F}" srcOrd="6" destOrd="0" presId="urn:microsoft.com/office/officeart/2016/7/layout/BasicLinearProcessNumbered"/>
    <dgm:cxn modelId="{1A54D9AE-6A1F-4E4B-AB8C-B0149E31FAAF}" type="presParOf" srcId="{6605CF8F-599F-2947-B8DB-4F9767FCB74F}" destId="{BF1F1A54-1359-2B47-80D5-4D9969B2109F}" srcOrd="0" destOrd="0" presId="urn:microsoft.com/office/officeart/2016/7/layout/BasicLinearProcessNumbered"/>
    <dgm:cxn modelId="{D1494401-DB58-1544-B75A-F2CA890BF0B5}" type="presParOf" srcId="{6605CF8F-599F-2947-B8DB-4F9767FCB74F}" destId="{0A086E0B-A67A-8148-8C88-86D87888B419}" srcOrd="1" destOrd="0" presId="urn:microsoft.com/office/officeart/2016/7/layout/BasicLinearProcessNumbered"/>
    <dgm:cxn modelId="{4E5BCDE3-AA1E-6E47-B1C3-1498728E62E9}" type="presParOf" srcId="{6605CF8F-599F-2947-B8DB-4F9767FCB74F}" destId="{E270E525-160D-7F4A-872B-CDB36F66088F}" srcOrd="2" destOrd="0" presId="urn:microsoft.com/office/officeart/2016/7/layout/BasicLinearProcessNumbered"/>
    <dgm:cxn modelId="{104C9E26-7AC6-8F48-BA6D-FDAA5DA6687D}" type="presParOf" srcId="{6605CF8F-599F-2947-B8DB-4F9767FCB74F}" destId="{9870BDC4-E780-A947-9280-5F35DC26E830}"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9C55A6-29EE-4100-B3AA-6CE18C201153}" type="doc">
      <dgm:prSet loTypeId="urn:microsoft.com/office/officeart/2016/7/layout/BasicLinearProcessNumbered" loCatId="process" qsTypeId="urn:microsoft.com/office/officeart/2005/8/quickstyle/simple1" qsCatId="simple" csTypeId="urn:microsoft.com/office/officeart/2005/8/colors/colorful5" csCatId="colorful"/>
      <dgm:spPr/>
      <dgm:t>
        <a:bodyPr/>
        <a:lstStyle/>
        <a:p>
          <a:endParaRPr lang="en-US"/>
        </a:p>
      </dgm:t>
    </dgm:pt>
    <dgm:pt modelId="{A7A12F00-F2F4-4B9C-89AE-83149628CE7F}">
      <dgm:prSet/>
      <dgm:spPr/>
      <dgm:t>
        <a:bodyPr/>
        <a:lstStyle/>
        <a:p>
          <a:r>
            <a:rPr lang="en-US"/>
            <a:t>Called by Hunter Russell and told he had a specific patient that he would like for me to pick up after his graduation</a:t>
          </a:r>
        </a:p>
      </dgm:t>
    </dgm:pt>
    <dgm:pt modelId="{1AE98C61-E6D5-4331-9635-14DC4950CC46}" type="parTrans" cxnId="{BA343120-FE90-40BD-8727-9F12B6FDC28B}">
      <dgm:prSet/>
      <dgm:spPr/>
      <dgm:t>
        <a:bodyPr/>
        <a:lstStyle/>
        <a:p>
          <a:endParaRPr lang="en-US"/>
        </a:p>
      </dgm:t>
    </dgm:pt>
    <dgm:pt modelId="{F2B3B907-0570-4CF2-BA47-36258AE25211}" type="sibTrans" cxnId="{BA343120-FE90-40BD-8727-9F12B6FDC28B}">
      <dgm:prSet phldrT="1" phldr="0"/>
      <dgm:spPr/>
      <dgm:t>
        <a:bodyPr/>
        <a:lstStyle/>
        <a:p>
          <a:r>
            <a:rPr lang="en-US"/>
            <a:t>1</a:t>
          </a:r>
        </a:p>
      </dgm:t>
    </dgm:pt>
    <dgm:pt modelId="{24660BCA-F3B4-466C-9B45-4A2DC42FE85C}">
      <dgm:prSet/>
      <dgm:spPr/>
      <dgm:t>
        <a:bodyPr/>
        <a:lstStyle/>
        <a:p>
          <a:r>
            <a:rPr lang="en-US"/>
            <a:t>Did not discuss anything regarding the patient or her care</a:t>
          </a:r>
        </a:p>
      </dgm:t>
    </dgm:pt>
    <dgm:pt modelId="{298DF4B1-30B7-4AEA-BD91-904899844C2E}" type="parTrans" cxnId="{0BE3051D-82FC-4C1B-AFBA-FBD3C54084CC}">
      <dgm:prSet/>
      <dgm:spPr/>
      <dgm:t>
        <a:bodyPr/>
        <a:lstStyle/>
        <a:p>
          <a:endParaRPr lang="en-US"/>
        </a:p>
      </dgm:t>
    </dgm:pt>
    <dgm:pt modelId="{272CC205-57DD-4A7A-8971-D42D3E6D4FB4}" type="sibTrans" cxnId="{0BE3051D-82FC-4C1B-AFBA-FBD3C54084CC}">
      <dgm:prSet phldrT="2" phldr="0"/>
      <dgm:spPr/>
      <dgm:t>
        <a:bodyPr/>
        <a:lstStyle/>
        <a:p>
          <a:r>
            <a:rPr lang="en-US"/>
            <a:t>2</a:t>
          </a:r>
        </a:p>
      </dgm:t>
    </dgm:pt>
    <dgm:pt modelId="{7D2A2A1E-961B-494A-9621-BF95F5A8F4FC}">
      <dgm:prSet/>
      <dgm:spPr/>
      <dgm:t>
        <a:bodyPr/>
        <a:lstStyle/>
        <a:p>
          <a:r>
            <a:rPr lang="en-US"/>
            <a:t>First patient seen at UMC</a:t>
          </a:r>
        </a:p>
      </dgm:t>
    </dgm:pt>
    <dgm:pt modelId="{9D3E1FAE-ACD3-4DC0-AFA0-ADC66E576763}" type="parTrans" cxnId="{2953A11B-5CE0-44C3-AC20-7F2139C34AEF}">
      <dgm:prSet/>
      <dgm:spPr/>
      <dgm:t>
        <a:bodyPr/>
        <a:lstStyle/>
        <a:p>
          <a:endParaRPr lang="en-US"/>
        </a:p>
      </dgm:t>
    </dgm:pt>
    <dgm:pt modelId="{29973BE4-D89C-452D-8D86-E10F3BE264FE}" type="sibTrans" cxnId="{2953A11B-5CE0-44C3-AC20-7F2139C34AEF}">
      <dgm:prSet phldrT="3" phldr="0"/>
      <dgm:spPr/>
      <dgm:t>
        <a:bodyPr/>
        <a:lstStyle/>
        <a:p>
          <a:r>
            <a:rPr lang="en-US"/>
            <a:t>3</a:t>
          </a:r>
        </a:p>
      </dgm:t>
    </dgm:pt>
    <dgm:pt modelId="{335504C8-30FB-C34C-896B-ECCF95CF04CF}" type="pres">
      <dgm:prSet presAssocID="{F09C55A6-29EE-4100-B3AA-6CE18C201153}" presName="Name0" presStyleCnt="0">
        <dgm:presLayoutVars>
          <dgm:animLvl val="lvl"/>
          <dgm:resizeHandles val="exact"/>
        </dgm:presLayoutVars>
      </dgm:prSet>
      <dgm:spPr/>
      <dgm:t>
        <a:bodyPr/>
        <a:lstStyle/>
        <a:p>
          <a:endParaRPr lang="en-US"/>
        </a:p>
      </dgm:t>
    </dgm:pt>
    <dgm:pt modelId="{A8791E3C-FA62-F74D-AE77-F6CC7EA1FEF4}" type="pres">
      <dgm:prSet presAssocID="{A7A12F00-F2F4-4B9C-89AE-83149628CE7F}" presName="compositeNode" presStyleCnt="0">
        <dgm:presLayoutVars>
          <dgm:bulletEnabled val="1"/>
        </dgm:presLayoutVars>
      </dgm:prSet>
      <dgm:spPr/>
    </dgm:pt>
    <dgm:pt modelId="{6FA695D6-C4EE-B149-84E4-D5019F2DC25A}" type="pres">
      <dgm:prSet presAssocID="{A7A12F00-F2F4-4B9C-89AE-83149628CE7F}" presName="bgRect" presStyleLbl="bgAccFollowNode1" presStyleIdx="0" presStyleCnt="3"/>
      <dgm:spPr/>
      <dgm:t>
        <a:bodyPr/>
        <a:lstStyle/>
        <a:p>
          <a:endParaRPr lang="en-US"/>
        </a:p>
      </dgm:t>
    </dgm:pt>
    <dgm:pt modelId="{F588084B-56AA-F54F-8B7A-867D4C73C2FB}" type="pres">
      <dgm:prSet presAssocID="{F2B3B907-0570-4CF2-BA47-36258AE25211}" presName="sibTransNodeCircle" presStyleLbl="alignNode1" presStyleIdx="0" presStyleCnt="6">
        <dgm:presLayoutVars>
          <dgm:chMax val="0"/>
          <dgm:bulletEnabled/>
        </dgm:presLayoutVars>
      </dgm:prSet>
      <dgm:spPr/>
      <dgm:t>
        <a:bodyPr/>
        <a:lstStyle/>
        <a:p>
          <a:endParaRPr lang="en-US"/>
        </a:p>
      </dgm:t>
    </dgm:pt>
    <dgm:pt modelId="{0F4834A7-BAC1-D440-AD55-A81F181722E9}" type="pres">
      <dgm:prSet presAssocID="{A7A12F00-F2F4-4B9C-89AE-83149628CE7F}" presName="bottomLine" presStyleLbl="alignNode1" presStyleIdx="1" presStyleCnt="6">
        <dgm:presLayoutVars/>
      </dgm:prSet>
      <dgm:spPr/>
    </dgm:pt>
    <dgm:pt modelId="{84CEC38F-4A20-E34E-8502-6B676B0D4B17}" type="pres">
      <dgm:prSet presAssocID="{A7A12F00-F2F4-4B9C-89AE-83149628CE7F}" presName="nodeText" presStyleLbl="bgAccFollowNode1" presStyleIdx="0" presStyleCnt="3">
        <dgm:presLayoutVars>
          <dgm:bulletEnabled val="1"/>
        </dgm:presLayoutVars>
      </dgm:prSet>
      <dgm:spPr/>
      <dgm:t>
        <a:bodyPr/>
        <a:lstStyle/>
        <a:p>
          <a:endParaRPr lang="en-US"/>
        </a:p>
      </dgm:t>
    </dgm:pt>
    <dgm:pt modelId="{18D47510-93AC-B34F-8437-95908F284879}" type="pres">
      <dgm:prSet presAssocID="{F2B3B907-0570-4CF2-BA47-36258AE25211}" presName="sibTrans" presStyleCnt="0"/>
      <dgm:spPr/>
    </dgm:pt>
    <dgm:pt modelId="{E631D093-7047-1846-BD90-25193C448E96}" type="pres">
      <dgm:prSet presAssocID="{24660BCA-F3B4-466C-9B45-4A2DC42FE85C}" presName="compositeNode" presStyleCnt="0">
        <dgm:presLayoutVars>
          <dgm:bulletEnabled val="1"/>
        </dgm:presLayoutVars>
      </dgm:prSet>
      <dgm:spPr/>
    </dgm:pt>
    <dgm:pt modelId="{40DF38F4-5121-6B4D-9740-2B298E764D61}" type="pres">
      <dgm:prSet presAssocID="{24660BCA-F3B4-466C-9B45-4A2DC42FE85C}" presName="bgRect" presStyleLbl="bgAccFollowNode1" presStyleIdx="1" presStyleCnt="3"/>
      <dgm:spPr/>
      <dgm:t>
        <a:bodyPr/>
        <a:lstStyle/>
        <a:p>
          <a:endParaRPr lang="en-US"/>
        </a:p>
      </dgm:t>
    </dgm:pt>
    <dgm:pt modelId="{80EC3021-285F-6746-83A7-2F489309A15F}" type="pres">
      <dgm:prSet presAssocID="{272CC205-57DD-4A7A-8971-D42D3E6D4FB4}" presName="sibTransNodeCircle" presStyleLbl="alignNode1" presStyleIdx="2" presStyleCnt="6">
        <dgm:presLayoutVars>
          <dgm:chMax val="0"/>
          <dgm:bulletEnabled/>
        </dgm:presLayoutVars>
      </dgm:prSet>
      <dgm:spPr/>
      <dgm:t>
        <a:bodyPr/>
        <a:lstStyle/>
        <a:p>
          <a:endParaRPr lang="en-US"/>
        </a:p>
      </dgm:t>
    </dgm:pt>
    <dgm:pt modelId="{2CDE1D39-6243-1D4D-BF1B-1B6CD133251D}" type="pres">
      <dgm:prSet presAssocID="{24660BCA-F3B4-466C-9B45-4A2DC42FE85C}" presName="bottomLine" presStyleLbl="alignNode1" presStyleIdx="3" presStyleCnt="6">
        <dgm:presLayoutVars/>
      </dgm:prSet>
      <dgm:spPr/>
    </dgm:pt>
    <dgm:pt modelId="{D67AF963-454B-3C40-9D33-0F09A322BC63}" type="pres">
      <dgm:prSet presAssocID="{24660BCA-F3B4-466C-9B45-4A2DC42FE85C}" presName="nodeText" presStyleLbl="bgAccFollowNode1" presStyleIdx="1" presStyleCnt="3">
        <dgm:presLayoutVars>
          <dgm:bulletEnabled val="1"/>
        </dgm:presLayoutVars>
      </dgm:prSet>
      <dgm:spPr/>
      <dgm:t>
        <a:bodyPr/>
        <a:lstStyle/>
        <a:p>
          <a:endParaRPr lang="en-US"/>
        </a:p>
      </dgm:t>
    </dgm:pt>
    <dgm:pt modelId="{E62EFB8A-7209-0141-8FF6-90BD18623CED}" type="pres">
      <dgm:prSet presAssocID="{272CC205-57DD-4A7A-8971-D42D3E6D4FB4}" presName="sibTrans" presStyleCnt="0"/>
      <dgm:spPr/>
    </dgm:pt>
    <dgm:pt modelId="{8AE92301-551F-8746-8A85-DCEE6565685A}" type="pres">
      <dgm:prSet presAssocID="{7D2A2A1E-961B-494A-9621-BF95F5A8F4FC}" presName="compositeNode" presStyleCnt="0">
        <dgm:presLayoutVars>
          <dgm:bulletEnabled val="1"/>
        </dgm:presLayoutVars>
      </dgm:prSet>
      <dgm:spPr/>
    </dgm:pt>
    <dgm:pt modelId="{046F438F-C213-E249-8AB0-FE16EB5191C8}" type="pres">
      <dgm:prSet presAssocID="{7D2A2A1E-961B-494A-9621-BF95F5A8F4FC}" presName="bgRect" presStyleLbl="bgAccFollowNode1" presStyleIdx="2" presStyleCnt="3"/>
      <dgm:spPr/>
      <dgm:t>
        <a:bodyPr/>
        <a:lstStyle/>
        <a:p>
          <a:endParaRPr lang="en-US"/>
        </a:p>
      </dgm:t>
    </dgm:pt>
    <dgm:pt modelId="{145651B0-2FAE-E643-BC96-C86BE2866C1C}" type="pres">
      <dgm:prSet presAssocID="{29973BE4-D89C-452D-8D86-E10F3BE264FE}" presName="sibTransNodeCircle" presStyleLbl="alignNode1" presStyleIdx="4" presStyleCnt="6">
        <dgm:presLayoutVars>
          <dgm:chMax val="0"/>
          <dgm:bulletEnabled/>
        </dgm:presLayoutVars>
      </dgm:prSet>
      <dgm:spPr/>
      <dgm:t>
        <a:bodyPr/>
        <a:lstStyle/>
        <a:p>
          <a:endParaRPr lang="en-US"/>
        </a:p>
      </dgm:t>
    </dgm:pt>
    <dgm:pt modelId="{859756B4-C252-AC4B-86FA-16CE941222BB}" type="pres">
      <dgm:prSet presAssocID="{7D2A2A1E-961B-494A-9621-BF95F5A8F4FC}" presName="bottomLine" presStyleLbl="alignNode1" presStyleIdx="5" presStyleCnt="6">
        <dgm:presLayoutVars/>
      </dgm:prSet>
      <dgm:spPr/>
    </dgm:pt>
    <dgm:pt modelId="{BF5DBC87-95C9-2843-9302-DB5060E04088}" type="pres">
      <dgm:prSet presAssocID="{7D2A2A1E-961B-494A-9621-BF95F5A8F4FC}" presName="nodeText" presStyleLbl="bgAccFollowNode1" presStyleIdx="2" presStyleCnt="3">
        <dgm:presLayoutVars>
          <dgm:bulletEnabled val="1"/>
        </dgm:presLayoutVars>
      </dgm:prSet>
      <dgm:spPr/>
      <dgm:t>
        <a:bodyPr/>
        <a:lstStyle/>
        <a:p>
          <a:endParaRPr lang="en-US"/>
        </a:p>
      </dgm:t>
    </dgm:pt>
  </dgm:ptLst>
  <dgm:cxnLst>
    <dgm:cxn modelId="{23A89D0A-434D-904B-8E46-0B5D3D2AD1E4}" type="presOf" srcId="{A7A12F00-F2F4-4B9C-89AE-83149628CE7F}" destId="{6FA695D6-C4EE-B149-84E4-D5019F2DC25A}" srcOrd="0" destOrd="0" presId="urn:microsoft.com/office/officeart/2016/7/layout/BasicLinearProcessNumbered"/>
    <dgm:cxn modelId="{7BA5CB87-64F6-EC4C-BCED-D96F8D07DA30}" type="presOf" srcId="{24660BCA-F3B4-466C-9B45-4A2DC42FE85C}" destId="{40DF38F4-5121-6B4D-9740-2B298E764D61}" srcOrd="0" destOrd="0" presId="urn:microsoft.com/office/officeart/2016/7/layout/BasicLinearProcessNumbered"/>
    <dgm:cxn modelId="{2953A11B-5CE0-44C3-AC20-7F2139C34AEF}" srcId="{F09C55A6-29EE-4100-B3AA-6CE18C201153}" destId="{7D2A2A1E-961B-494A-9621-BF95F5A8F4FC}" srcOrd="2" destOrd="0" parTransId="{9D3E1FAE-ACD3-4DC0-AFA0-ADC66E576763}" sibTransId="{29973BE4-D89C-452D-8D86-E10F3BE264FE}"/>
    <dgm:cxn modelId="{0BE3051D-82FC-4C1B-AFBA-FBD3C54084CC}" srcId="{F09C55A6-29EE-4100-B3AA-6CE18C201153}" destId="{24660BCA-F3B4-466C-9B45-4A2DC42FE85C}" srcOrd="1" destOrd="0" parTransId="{298DF4B1-30B7-4AEA-BD91-904899844C2E}" sibTransId="{272CC205-57DD-4A7A-8971-D42D3E6D4FB4}"/>
    <dgm:cxn modelId="{E285ECE2-0356-6348-8CDF-204795658715}" type="presOf" srcId="{F2B3B907-0570-4CF2-BA47-36258AE25211}" destId="{F588084B-56AA-F54F-8B7A-867D4C73C2FB}" srcOrd="0" destOrd="0" presId="urn:microsoft.com/office/officeart/2016/7/layout/BasicLinearProcessNumbered"/>
    <dgm:cxn modelId="{BA343120-FE90-40BD-8727-9F12B6FDC28B}" srcId="{F09C55A6-29EE-4100-B3AA-6CE18C201153}" destId="{A7A12F00-F2F4-4B9C-89AE-83149628CE7F}" srcOrd="0" destOrd="0" parTransId="{1AE98C61-E6D5-4331-9635-14DC4950CC46}" sibTransId="{F2B3B907-0570-4CF2-BA47-36258AE25211}"/>
    <dgm:cxn modelId="{FD3FA5C9-4034-2147-9F1B-D764207F96CA}" type="presOf" srcId="{29973BE4-D89C-452D-8D86-E10F3BE264FE}" destId="{145651B0-2FAE-E643-BC96-C86BE2866C1C}" srcOrd="0" destOrd="0" presId="urn:microsoft.com/office/officeart/2016/7/layout/BasicLinearProcessNumbered"/>
    <dgm:cxn modelId="{158319F4-E03C-C34F-A0B5-7F921DEB1465}" type="presOf" srcId="{F09C55A6-29EE-4100-B3AA-6CE18C201153}" destId="{335504C8-30FB-C34C-896B-ECCF95CF04CF}" srcOrd="0" destOrd="0" presId="urn:microsoft.com/office/officeart/2016/7/layout/BasicLinearProcessNumbered"/>
    <dgm:cxn modelId="{758C021F-E8CA-8144-A00B-5C6343FD6644}" type="presOf" srcId="{7D2A2A1E-961B-494A-9621-BF95F5A8F4FC}" destId="{BF5DBC87-95C9-2843-9302-DB5060E04088}" srcOrd="1" destOrd="0" presId="urn:microsoft.com/office/officeart/2016/7/layout/BasicLinearProcessNumbered"/>
    <dgm:cxn modelId="{A62EA201-C483-3A46-97FB-9F56B5D0D35E}" type="presOf" srcId="{A7A12F00-F2F4-4B9C-89AE-83149628CE7F}" destId="{84CEC38F-4A20-E34E-8502-6B676B0D4B17}" srcOrd="1" destOrd="0" presId="urn:microsoft.com/office/officeart/2016/7/layout/BasicLinearProcessNumbered"/>
    <dgm:cxn modelId="{4B0F2508-1C83-1544-9B8A-CC284D1CFA23}" type="presOf" srcId="{7D2A2A1E-961B-494A-9621-BF95F5A8F4FC}" destId="{046F438F-C213-E249-8AB0-FE16EB5191C8}" srcOrd="0" destOrd="0" presId="urn:microsoft.com/office/officeart/2016/7/layout/BasicLinearProcessNumbered"/>
    <dgm:cxn modelId="{590FF33D-8DDB-7D49-A958-2C9006D75A48}" type="presOf" srcId="{272CC205-57DD-4A7A-8971-D42D3E6D4FB4}" destId="{80EC3021-285F-6746-83A7-2F489309A15F}" srcOrd="0" destOrd="0" presId="urn:microsoft.com/office/officeart/2016/7/layout/BasicLinearProcessNumbered"/>
    <dgm:cxn modelId="{BE21C0B4-F2D5-0C49-8518-6123A9A3718B}" type="presOf" srcId="{24660BCA-F3B4-466C-9B45-4A2DC42FE85C}" destId="{D67AF963-454B-3C40-9D33-0F09A322BC63}" srcOrd="1" destOrd="0" presId="urn:microsoft.com/office/officeart/2016/7/layout/BasicLinearProcessNumbered"/>
    <dgm:cxn modelId="{92901CCF-C8C7-8D4D-A25B-086721D42887}" type="presParOf" srcId="{335504C8-30FB-C34C-896B-ECCF95CF04CF}" destId="{A8791E3C-FA62-F74D-AE77-F6CC7EA1FEF4}" srcOrd="0" destOrd="0" presId="urn:microsoft.com/office/officeart/2016/7/layout/BasicLinearProcessNumbered"/>
    <dgm:cxn modelId="{5C7E78DA-D8E4-1749-BB49-6BC4B699B0EA}" type="presParOf" srcId="{A8791E3C-FA62-F74D-AE77-F6CC7EA1FEF4}" destId="{6FA695D6-C4EE-B149-84E4-D5019F2DC25A}" srcOrd="0" destOrd="0" presId="urn:microsoft.com/office/officeart/2016/7/layout/BasicLinearProcessNumbered"/>
    <dgm:cxn modelId="{EC60A5D3-FF32-1E4F-B064-FF84B0DF39F2}" type="presParOf" srcId="{A8791E3C-FA62-F74D-AE77-F6CC7EA1FEF4}" destId="{F588084B-56AA-F54F-8B7A-867D4C73C2FB}" srcOrd="1" destOrd="0" presId="urn:microsoft.com/office/officeart/2016/7/layout/BasicLinearProcessNumbered"/>
    <dgm:cxn modelId="{1E817CF1-0F5E-5849-8A52-A82D39104498}" type="presParOf" srcId="{A8791E3C-FA62-F74D-AE77-F6CC7EA1FEF4}" destId="{0F4834A7-BAC1-D440-AD55-A81F181722E9}" srcOrd="2" destOrd="0" presId="urn:microsoft.com/office/officeart/2016/7/layout/BasicLinearProcessNumbered"/>
    <dgm:cxn modelId="{AE5E4F40-7F80-EB48-865B-3851CC05A938}" type="presParOf" srcId="{A8791E3C-FA62-F74D-AE77-F6CC7EA1FEF4}" destId="{84CEC38F-4A20-E34E-8502-6B676B0D4B17}" srcOrd="3" destOrd="0" presId="urn:microsoft.com/office/officeart/2016/7/layout/BasicLinearProcessNumbered"/>
    <dgm:cxn modelId="{16F8A664-E94A-8B43-B19D-31B34401AE5B}" type="presParOf" srcId="{335504C8-30FB-C34C-896B-ECCF95CF04CF}" destId="{18D47510-93AC-B34F-8437-95908F284879}" srcOrd="1" destOrd="0" presId="urn:microsoft.com/office/officeart/2016/7/layout/BasicLinearProcessNumbered"/>
    <dgm:cxn modelId="{F689E1A8-B3EF-D64D-88FE-16CEE20B36FB}" type="presParOf" srcId="{335504C8-30FB-C34C-896B-ECCF95CF04CF}" destId="{E631D093-7047-1846-BD90-25193C448E96}" srcOrd="2" destOrd="0" presId="urn:microsoft.com/office/officeart/2016/7/layout/BasicLinearProcessNumbered"/>
    <dgm:cxn modelId="{E0A012F8-FB50-764D-A3D6-54383B8E69FB}" type="presParOf" srcId="{E631D093-7047-1846-BD90-25193C448E96}" destId="{40DF38F4-5121-6B4D-9740-2B298E764D61}" srcOrd="0" destOrd="0" presId="urn:microsoft.com/office/officeart/2016/7/layout/BasicLinearProcessNumbered"/>
    <dgm:cxn modelId="{5A5EC769-3743-0546-82A4-5E97C059920D}" type="presParOf" srcId="{E631D093-7047-1846-BD90-25193C448E96}" destId="{80EC3021-285F-6746-83A7-2F489309A15F}" srcOrd="1" destOrd="0" presId="urn:microsoft.com/office/officeart/2016/7/layout/BasicLinearProcessNumbered"/>
    <dgm:cxn modelId="{9BAF41C3-A8F4-B042-B035-8439893D531D}" type="presParOf" srcId="{E631D093-7047-1846-BD90-25193C448E96}" destId="{2CDE1D39-6243-1D4D-BF1B-1B6CD133251D}" srcOrd="2" destOrd="0" presId="urn:microsoft.com/office/officeart/2016/7/layout/BasicLinearProcessNumbered"/>
    <dgm:cxn modelId="{C1E80CA4-867B-7345-8BCD-08239EB3D803}" type="presParOf" srcId="{E631D093-7047-1846-BD90-25193C448E96}" destId="{D67AF963-454B-3C40-9D33-0F09A322BC63}" srcOrd="3" destOrd="0" presId="urn:microsoft.com/office/officeart/2016/7/layout/BasicLinearProcessNumbered"/>
    <dgm:cxn modelId="{CEFF88C1-FFF1-1646-A890-B59F8B16ABD3}" type="presParOf" srcId="{335504C8-30FB-C34C-896B-ECCF95CF04CF}" destId="{E62EFB8A-7209-0141-8FF6-90BD18623CED}" srcOrd="3" destOrd="0" presId="urn:microsoft.com/office/officeart/2016/7/layout/BasicLinearProcessNumbered"/>
    <dgm:cxn modelId="{C60DF1C5-9458-154A-A331-54E7288E1987}" type="presParOf" srcId="{335504C8-30FB-C34C-896B-ECCF95CF04CF}" destId="{8AE92301-551F-8746-8A85-DCEE6565685A}" srcOrd="4" destOrd="0" presId="urn:microsoft.com/office/officeart/2016/7/layout/BasicLinearProcessNumbered"/>
    <dgm:cxn modelId="{55BFBFD4-C648-8B4A-84E3-D25749C3B13A}" type="presParOf" srcId="{8AE92301-551F-8746-8A85-DCEE6565685A}" destId="{046F438F-C213-E249-8AB0-FE16EB5191C8}" srcOrd="0" destOrd="0" presId="urn:microsoft.com/office/officeart/2016/7/layout/BasicLinearProcessNumbered"/>
    <dgm:cxn modelId="{05AC2B02-8583-1A49-98B0-140B416D85B0}" type="presParOf" srcId="{8AE92301-551F-8746-8A85-DCEE6565685A}" destId="{145651B0-2FAE-E643-BC96-C86BE2866C1C}" srcOrd="1" destOrd="0" presId="urn:microsoft.com/office/officeart/2016/7/layout/BasicLinearProcessNumbered"/>
    <dgm:cxn modelId="{7FF849D8-6FE7-2D49-B289-E94BD90C89C0}" type="presParOf" srcId="{8AE92301-551F-8746-8A85-DCEE6565685A}" destId="{859756B4-C252-AC4B-86FA-16CE941222BB}" srcOrd="2" destOrd="0" presId="urn:microsoft.com/office/officeart/2016/7/layout/BasicLinearProcessNumbered"/>
    <dgm:cxn modelId="{045D5BF3-4A4E-D144-841E-200760F35425}" type="presParOf" srcId="{8AE92301-551F-8746-8A85-DCEE6565685A}" destId="{BF5DBC87-95C9-2843-9302-DB5060E04088}"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43A16B-CF9E-FD41-A8F4-08D4101ACF7C}" type="doc">
      <dgm:prSet loTypeId="urn:microsoft.com/office/officeart/2005/8/layout/venn1" loCatId="matrix" qsTypeId="urn:microsoft.com/office/officeart/2005/8/quickstyle/simple1" qsCatId="simple" csTypeId="urn:microsoft.com/office/officeart/2005/8/colors/accent1_2" csCatId="accent1" phldr="1"/>
      <dgm:spPr/>
      <dgm:t>
        <a:bodyPr/>
        <a:lstStyle/>
        <a:p>
          <a:endParaRPr lang="en-US"/>
        </a:p>
      </dgm:t>
    </dgm:pt>
    <dgm:pt modelId="{D027E1EF-6622-D145-A3F5-A23AB99ACD9C}">
      <dgm:prSet phldrT="[Text]" custT="1"/>
      <dgm:spPr/>
      <dgm:t>
        <a:bodyPr/>
        <a:lstStyle/>
        <a:p>
          <a:r>
            <a:rPr lang="en-US" sz="2200" b="1" dirty="0"/>
            <a:t>Family</a:t>
          </a:r>
          <a:r>
            <a:rPr lang="en-US" sz="2400" dirty="0"/>
            <a:t> Med</a:t>
          </a:r>
        </a:p>
      </dgm:t>
    </dgm:pt>
    <dgm:pt modelId="{FAB84D63-7CF8-0242-80FA-D8342125EBD6}" type="parTrans" cxnId="{6D327690-DBC4-584E-BDFE-7C243C92E4A9}">
      <dgm:prSet/>
      <dgm:spPr/>
      <dgm:t>
        <a:bodyPr/>
        <a:lstStyle/>
        <a:p>
          <a:endParaRPr lang="en-US" sz="2400"/>
        </a:p>
      </dgm:t>
    </dgm:pt>
    <dgm:pt modelId="{1D7EFCAB-A80D-B647-95F3-979CE39F826A}" type="sibTrans" cxnId="{6D327690-DBC4-584E-BDFE-7C243C92E4A9}">
      <dgm:prSet/>
      <dgm:spPr/>
      <dgm:t>
        <a:bodyPr/>
        <a:lstStyle/>
        <a:p>
          <a:endParaRPr lang="en-US" sz="2400"/>
        </a:p>
      </dgm:t>
    </dgm:pt>
    <dgm:pt modelId="{963F1A0F-494D-3F47-9A00-50C2EC77DF9D}">
      <dgm:prSet phldrT="[Text]" custT="1"/>
      <dgm:spPr/>
      <dgm:t>
        <a:bodyPr/>
        <a:lstStyle/>
        <a:p>
          <a:r>
            <a:rPr lang="en-US" sz="2000" b="1" dirty="0"/>
            <a:t>Psychiatry</a:t>
          </a:r>
        </a:p>
      </dgm:t>
    </dgm:pt>
    <dgm:pt modelId="{1F3B6AD9-0E10-6644-9441-1AFC6949C96C}" type="parTrans" cxnId="{1F7B487A-FB59-3841-A8E0-8CB00B18BF4A}">
      <dgm:prSet/>
      <dgm:spPr/>
      <dgm:t>
        <a:bodyPr/>
        <a:lstStyle/>
        <a:p>
          <a:endParaRPr lang="en-US" sz="2400"/>
        </a:p>
      </dgm:t>
    </dgm:pt>
    <dgm:pt modelId="{8E9C5553-BB97-FA42-8B1C-665417CB1537}" type="sibTrans" cxnId="{1F7B487A-FB59-3841-A8E0-8CB00B18BF4A}">
      <dgm:prSet/>
      <dgm:spPr/>
      <dgm:t>
        <a:bodyPr/>
        <a:lstStyle/>
        <a:p>
          <a:endParaRPr lang="en-US" sz="2400"/>
        </a:p>
      </dgm:t>
    </dgm:pt>
    <dgm:pt modelId="{7412332D-C2F1-B745-A6B4-B94121CC04BC}">
      <dgm:prSet phldrT="[Text]" custT="1"/>
      <dgm:spPr/>
      <dgm:t>
        <a:bodyPr/>
        <a:lstStyle/>
        <a:p>
          <a:r>
            <a:rPr lang="en-US" sz="2200" b="1" dirty="0"/>
            <a:t>Psychology</a:t>
          </a:r>
        </a:p>
      </dgm:t>
    </dgm:pt>
    <dgm:pt modelId="{9C95DB96-D952-F042-BADD-6565022DAF4C}" type="parTrans" cxnId="{7FF22D33-9C87-994F-8699-35D3EA08A3DA}">
      <dgm:prSet/>
      <dgm:spPr/>
      <dgm:t>
        <a:bodyPr/>
        <a:lstStyle/>
        <a:p>
          <a:endParaRPr lang="en-US" sz="2400"/>
        </a:p>
      </dgm:t>
    </dgm:pt>
    <dgm:pt modelId="{19DBB823-C84F-7F40-8296-2E9DFDCCFBE9}" type="sibTrans" cxnId="{7FF22D33-9C87-994F-8699-35D3EA08A3DA}">
      <dgm:prSet/>
      <dgm:spPr/>
      <dgm:t>
        <a:bodyPr/>
        <a:lstStyle/>
        <a:p>
          <a:endParaRPr lang="en-US" sz="2400"/>
        </a:p>
      </dgm:t>
    </dgm:pt>
    <dgm:pt modelId="{4A60AEA1-015A-2848-BDAF-95B6CF580A17}">
      <dgm:prSet custT="1"/>
      <dgm:spPr/>
      <dgm:t>
        <a:bodyPr/>
        <a:lstStyle/>
        <a:p>
          <a:r>
            <a:rPr lang="en-US" sz="2200" b="1" dirty="0"/>
            <a:t>Nutrition</a:t>
          </a:r>
        </a:p>
      </dgm:t>
    </dgm:pt>
    <dgm:pt modelId="{EDFC29DE-C18A-774A-BBDA-4F4FACBAC1E2}" type="parTrans" cxnId="{66293277-ED22-EA4B-B164-DEF14EFD9B6E}">
      <dgm:prSet/>
      <dgm:spPr/>
      <dgm:t>
        <a:bodyPr/>
        <a:lstStyle/>
        <a:p>
          <a:endParaRPr lang="en-US"/>
        </a:p>
      </dgm:t>
    </dgm:pt>
    <dgm:pt modelId="{CCA0844C-6EF4-1F4C-9EFC-F87DE2AB8919}" type="sibTrans" cxnId="{66293277-ED22-EA4B-B164-DEF14EFD9B6E}">
      <dgm:prSet/>
      <dgm:spPr/>
      <dgm:t>
        <a:bodyPr/>
        <a:lstStyle/>
        <a:p>
          <a:endParaRPr lang="en-US"/>
        </a:p>
      </dgm:t>
    </dgm:pt>
    <dgm:pt modelId="{E61165D8-4747-484D-9F0A-89340038EB38}" type="pres">
      <dgm:prSet presAssocID="{5E43A16B-CF9E-FD41-A8F4-08D4101ACF7C}" presName="compositeShape" presStyleCnt="0">
        <dgm:presLayoutVars>
          <dgm:chMax val="7"/>
          <dgm:dir/>
          <dgm:resizeHandles val="exact"/>
        </dgm:presLayoutVars>
      </dgm:prSet>
      <dgm:spPr/>
      <dgm:t>
        <a:bodyPr/>
        <a:lstStyle/>
        <a:p>
          <a:endParaRPr lang="en-US"/>
        </a:p>
      </dgm:t>
    </dgm:pt>
    <dgm:pt modelId="{D4514BD3-6FDD-E042-8325-89276C8DF904}" type="pres">
      <dgm:prSet presAssocID="{D027E1EF-6622-D145-A3F5-A23AB99ACD9C}" presName="circ1" presStyleLbl="vennNode1" presStyleIdx="0" presStyleCnt="4"/>
      <dgm:spPr/>
      <dgm:t>
        <a:bodyPr/>
        <a:lstStyle/>
        <a:p>
          <a:endParaRPr lang="en-US"/>
        </a:p>
      </dgm:t>
    </dgm:pt>
    <dgm:pt modelId="{5B469B2F-2353-1C46-9BAA-FF30C4E27E6B}" type="pres">
      <dgm:prSet presAssocID="{D027E1EF-6622-D145-A3F5-A23AB99ACD9C}" presName="circ1Tx" presStyleLbl="revTx" presStyleIdx="0" presStyleCnt="0">
        <dgm:presLayoutVars>
          <dgm:chMax val="0"/>
          <dgm:chPref val="0"/>
          <dgm:bulletEnabled val="1"/>
        </dgm:presLayoutVars>
      </dgm:prSet>
      <dgm:spPr/>
      <dgm:t>
        <a:bodyPr/>
        <a:lstStyle/>
        <a:p>
          <a:endParaRPr lang="en-US"/>
        </a:p>
      </dgm:t>
    </dgm:pt>
    <dgm:pt modelId="{D330078E-C876-3D4B-BC7F-A9C0BA3EA756}" type="pres">
      <dgm:prSet presAssocID="{963F1A0F-494D-3F47-9A00-50C2EC77DF9D}" presName="circ2" presStyleLbl="vennNode1" presStyleIdx="1" presStyleCnt="4"/>
      <dgm:spPr/>
      <dgm:t>
        <a:bodyPr/>
        <a:lstStyle/>
        <a:p>
          <a:endParaRPr lang="en-US"/>
        </a:p>
      </dgm:t>
    </dgm:pt>
    <dgm:pt modelId="{5E9AF36D-6F5F-294D-A2AE-368A9A0B081B}" type="pres">
      <dgm:prSet presAssocID="{963F1A0F-494D-3F47-9A00-50C2EC77DF9D}" presName="circ2Tx" presStyleLbl="revTx" presStyleIdx="0" presStyleCnt="0">
        <dgm:presLayoutVars>
          <dgm:chMax val="0"/>
          <dgm:chPref val="0"/>
          <dgm:bulletEnabled val="1"/>
        </dgm:presLayoutVars>
      </dgm:prSet>
      <dgm:spPr/>
      <dgm:t>
        <a:bodyPr/>
        <a:lstStyle/>
        <a:p>
          <a:endParaRPr lang="en-US"/>
        </a:p>
      </dgm:t>
    </dgm:pt>
    <dgm:pt modelId="{6E75E36E-F3B5-A747-A645-FC5A5A7F35E0}" type="pres">
      <dgm:prSet presAssocID="{7412332D-C2F1-B745-A6B4-B94121CC04BC}" presName="circ3" presStyleLbl="vennNode1" presStyleIdx="2" presStyleCnt="4"/>
      <dgm:spPr/>
      <dgm:t>
        <a:bodyPr/>
        <a:lstStyle/>
        <a:p>
          <a:endParaRPr lang="en-US"/>
        </a:p>
      </dgm:t>
    </dgm:pt>
    <dgm:pt modelId="{512A7826-640E-C947-9606-077B6BED0F4A}" type="pres">
      <dgm:prSet presAssocID="{7412332D-C2F1-B745-A6B4-B94121CC04BC}" presName="circ3Tx" presStyleLbl="revTx" presStyleIdx="0" presStyleCnt="0">
        <dgm:presLayoutVars>
          <dgm:chMax val="0"/>
          <dgm:chPref val="0"/>
          <dgm:bulletEnabled val="1"/>
        </dgm:presLayoutVars>
      </dgm:prSet>
      <dgm:spPr/>
      <dgm:t>
        <a:bodyPr/>
        <a:lstStyle/>
        <a:p>
          <a:endParaRPr lang="en-US"/>
        </a:p>
      </dgm:t>
    </dgm:pt>
    <dgm:pt modelId="{41594CA0-6560-E142-A44D-D10813347743}" type="pres">
      <dgm:prSet presAssocID="{4A60AEA1-015A-2848-BDAF-95B6CF580A17}" presName="circ4" presStyleLbl="vennNode1" presStyleIdx="3" presStyleCnt="4"/>
      <dgm:spPr/>
      <dgm:t>
        <a:bodyPr/>
        <a:lstStyle/>
        <a:p>
          <a:endParaRPr lang="en-US"/>
        </a:p>
      </dgm:t>
    </dgm:pt>
    <dgm:pt modelId="{9DA673B2-1BA1-5141-91C4-3E5DB95B53BE}" type="pres">
      <dgm:prSet presAssocID="{4A60AEA1-015A-2848-BDAF-95B6CF580A17}" presName="circ4Tx" presStyleLbl="revTx" presStyleIdx="0" presStyleCnt="0">
        <dgm:presLayoutVars>
          <dgm:chMax val="0"/>
          <dgm:chPref val="0"/>
          <dgm:bulletEnabled val="1"/>
        </dgm:presLayoutVars>
      </dgm:prSet>
      <dgm:spPr/>
      <dgm:t>
        <a:bodyPr/>
        <a:lstStyle/>
        <a:p>
          <a:endParaRPr lang="en-US"/>
        </a:p>
      </dgm:t>
    </dgm:pt>
  </dgm:ptLst>
  <dgm:cxnLst>
    <dgm:cxn modelId="{BC498C6C-06EB-FC47-AB12-0100C8A900EB}" type="presOf" srcId="{D027E1EF-6622-D145-A3F5-A23AB99ACD9C}" destId="{5B469B2F-2353-1C46-9BAA-FF30C4E27E6B}" srcOrd="1" destOrd="0" presId="urn:microsoft.com/office/officeart/2005/8/layout/venn1"/>
    <dgm:cxn modelId="{66293277-ED22-EA4B-B164-DEF14EFD9B6E}" srcId="{5E43A16B-CF9E-FD41-A8F4-08D4101ACF7C}" destId="{4A60AEA1-015A-2848-BDAF-95B6CF580A17}" srcOrd="3" destOrd="0" parTransId="{EDFC29DE-C18A-774A-BBDA-4F4FACBAC1E2}" sibTransId="{CCA0844C-6EF4-1F4C-9EFC-F87DE2AB8919}"/>
    <dgm:cxn modelId="{A7A35B79-E84D-AF42-AF11-9B4A48CB770F}" type="presOf" srcId="{7412332D-C2F1-B745-A6B4-B94121CC04BC}" destId="{6E75E36E-F3B5-A747-A645-FC5A5A7F35E0}" srcOrd="0" destOrd="0" presId="urn:microsoft.com/office/officeart/2005/8/layout/venn1"/>
    <dgm:cxn modelId="{1F7B487A-FB59-3841-A8E0-8CB00B18BF4A}" srcId="{5E43A16B-CF9E-FD41-A8F4-08D4101ACF7C}" destId="{963F1A0F-494D-3F47-9A00-50C2EC77DF9D}" srcOrd="1" destOrd="0" parTransId="{1F3B6AD9-0E10-6644-9441-1AFC6949C96C}" sibTransId="{8E9C5553-BB97-FA42-8B1C-665417CB1537}"/>
    <dgm:cxn modelId="{7FF22D33-9C87-994F-8699-35D3EA08A3DA}" srcId="{5E43A16B-CF9E-FD41-A8F4-08D4101ACF7C}" destId="{7412332D-C2F1-B745-A6B4-B94121CC04BC}" srcOrd="2" destOrd="0" parTransId="{9C95DB96-D952-F042-BADD-6565022DAF4C}" sibTransId="{19DBB823-C84F-7F40-8296-2E9DFDCCFBE9}"/>
    <dgm:cxn modelId="{D806A306-6A1D-D04D-A543-C8D581857F46}" type="presOf" srcId="{963F1A0F-494D-3F47-9A00-50C2EC77DF9D}" destId="{D330078E-C876-3D4B-BC7F-A9C0BA3EA756}" srcOrd="0" destOrd="0" presId="urn:microsoft.com/office/officeart/2005/8/layout/venn1"/>
    <dgm:cxn modelId="{89FBFED5-A182-5946-8A95-0C1B319F1546}" type="presOf" srcId="{7412332D-C2F1-B745-A6B4-B94121CC04BC}" destId="{512A7826-640E-C947-9606-077B6BED0F4A}" srcOrd="1" destOrd="0" presId="urn:microsoft.com/office/officeart/2005/8/layout/venn1"/>
    <dgm:cxn modelId="{2A5E89B0-85D1-9F43-9C81-1A40E98DBACC}" type="presOf" srcId="{5E43A16B-CF9E-FD41-A8F4-08D4101ACF7C}" destId="{E61165D8-4747-484D-9F0A-89340038EB38}" srcOrd="0" destOrd="0" presId="urn:microsoft.com/office/officeart/2005/8/layout/venn1"/>
    <dgm:cxn modelId="{DCDCD31A-C921-C74C-BCC9-E36FA310C47B}" type="presOf" srcId="{4A60AEA1-015A-2848-BDAF-95B6CF580A17}" destId="{9DA673B2-1BA1-5141-91C4-3E5DB95B53BE}" srcOrd="1" destOrd="0" presId="urn:microsoft.com/office/officeart/2005/8/layout/venn1"/>
    <dgm:cxn modelId="{5C3CCDB0-5676-9745-85E9-D2B22AE8E8FE}" type="presOf" srcId="{D027E1EF-6622-D145-A3F5-A23AB99ACD9C}" destId="{D4514BD3-6FDD-E042-8325-89276C8DF904}" srcOrd="0" destOrd="0" presId="urn:microsoft.com/office/officeart/2005/8/layout/venn1"/>
    <dgm:cxn modelId="{6D327690-DBC4-584E-BDFE-7C243C92E4A9}" srcId="{5E43A16B-CF9E-FD41-A8F4-08D4101ACF7C}" destId="{D027E1EF-6622-D145-A3F5-A23AB99ACD9C}" srcOrd="0" destOrd="0" parTransId="{FAB84D63-7CF8-0242-80FA-D8342125EBD6}" sibTransId="{1D7EFCAB-A80D-B647-95F3-979CE39F826A}"/>
    <dgm:cxn modelId="{47B80F72-B1D2-F048-A250-26FC1B73948E}" type="presOf" srcId="{4A60AEA1-015A-2848-BDAF-95B6CF580A17}" destId="{41594CA0-6560-E142-A44D-D10813347743}" srcOrd="0" destOrd="0" presId="urn:microsoft.com/office/officeart/2005/8/layout/venn1"/>
    <dgm:cxn modelId="{23CD30F3-DC2B-7643-952A-38ED7A4354E6}" type="presOf" srcId="{963F1A0F-494D-3F47-9A00-50C2EC77DF9D}" destId="{5E9AF36D-6F5F-294D-A2AE-368A9A0B081B}" srcOrd="1" destOrd="0" presId="urn:microsoft.com/office/officeart/2005/8/layout/venn1"/>
    <dgm:cxn modelId="{778D01E3-2B93-FD4F-BAAF-020576F46BF4}" type="presParOf" srcId="{E61165D8-4747-484D-9F0A-89340038EB38}" destId="{D4514BD3-6FDD-E042-8325-89276C8DF904}" srcOrd="0" destOrd="0" presId="urn:microsoft.com/office/officeart/2005/8/layout/venn1"/>
    <dgm:cxn modelId="{74197EF5-1E6E-A047-88C4-22C1DEE6E7B1}" type="presParOf" srcId="{E61165D8-4747-484D-9F0A-89340038EB38}" destId="{5B469B2F-2353-1C46-9BAA-FF30C4E27E6B}" srcOrd="1" destOrd="0" presId="urn:microsoft.com/office/officeart/2005/8/layout/venn1"/>
    <dgm:cxn modelId="{492996B0-3FCF-2148-9DD5-74781E2EDF19}" type="presParOf" srcId="{E61165D8-4747-484D-9F0A-89340038EB38}" destId="{D330078E-C876-3D4B-BC7F-A9C0BA3EA756}" srcOrd="2" destOrd="0" presId="urn:microsoft.com/office/officeart/2005/8/layout/venn1"/>
    <dgm:cxn modelId="{7E018CC2-9D73-F54E-9232-A13FEFB79F0F}" type="presParOf" srcId="{E61165D8-4747-484D-9F0A-89340038EB38}" destId="{5E9AF36D-6F5F-294D-A2AE-368A9A0B081B}" srcOrd="3" destOrd="0" presId="urn:microsoft.com/office/officeart/2005/8/layout/venn1"/>
    <dgm:cxn modelId="{55A65EBE-6F24-5249-84D9-749FA2B70590}" type="presParOf" srcId="{E61165D8-4747-484D-9F0A-89340038EB38}" destId="{6E75E36E-F3B5-A747-A645-FC5A5A7F35E0}" srcOrd="4" destOrd="0" presId="urn:microsoft.com/office/officeart/2005/8/layout/venn1"/>
    <dgm:cxn modelId="{328048D7-6729-444D-8712-88C96D4ACEF2}" type="presParOf" srcId="{E61165D8-4747-484D-9F0A-89340038EB38}" destId="{512A7826-640E-C947-9606-077B6BED0F4A}" srcOrd="5" destOrd="0" presId="urn:microsoft.com/office/officeart/2005/8/layout/venn1"/>
    <dgm:cxn modelId="{62A37773-895D-B64B-B8F4-CD87808D41B0}" type="presParOf" srcId="{E61165D8-4747-484D-9F0A-89340038EB38}" destId="{41594CA0-6560-E142-A44D-D10813347743}" srcOrd="6" destOrd="0" presId="urn:microsoft.com/office/officeart/2005/8/layout/venn1"/>
    <dgm:cxn modelId="{9EF332B7-04BF-A140-AE91-DA0CAE91DFE0}" type="presParOf" srcId="{E61165D8-4747-484D-9F0A-89340038EB38}" destId="{9DA673B2-1BA1-5141-91C4-3E5DB95B53BE}"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705E6A-2A50-4745-8143-0D93A407698A}" type="doc">
      <dgm:prSet loTypeId="urn:microsoft.com/office/officeart/2005/8/layout/list1" loCatId="list" qsTypeId="urn:microsoft.com/office/officeart/2005/8/quickstyle/simple1" qsCatId="simple" csTypeId="urn:microsoft.com/office/officeart/2005/8/colors/colorful1" csCatId="colorful"/>
      <dgm:spPr/>
      <dgm:t>
        <a:bodyPr/>
        <a:lstStyle/>
        <a:p>
          <a:endParaRPr lang="en-US"/>
        </a:p>
      </dgm:t>
    </dgm:pt>
    <dgm:pt modelId="{30EB63A2-AF85-417F-8EA9-8BDA763299E5}">
      <dgm:prSet/>
      <dgm:spPr/>
      <dgm:t>
        <a:bodyPr/>
        <a:lstStyle/>
        <a:p>
          <a:r>
            <a:rPr lang="en-US" b="0" i="0" baseline="0"/>
            <a:t>Open-Ended Questions</a:t>
          </a:r>
          <a:endParaRPr lang="en-US"/>
        </a:p>
      </dgm:t>
    </dgm:pt>
    <dgm:pt modelId="{485A9822-280F-4C68-9268-094551712889}" type="parTrans" cxnId="{F8FBB3D4-5B2F-49C3-A4F3-759206A91A6C}">
      <dgm:prSet/>
      <dgm:spPr/>
      <dgm:t>
        <a:bodyPr/>
        <a:lstStyle/>
        <a:p>
          <a:endParaRPr lang="en-US"/>
        </a:p>
      </dgm:t>
    </dgm:pt>
    <dgm:pt modelId="{A45542EF-E654-4215-A41F-EB7D1D955B19}" type="sibTrans" cxnId="{F8FBB3D4-5B2F-49C3-A4F3-759206A91A6C}">
      <dgm:prSet/>
      <dgm:spPr/>
      <dgm:t>
        <a:bodyPr/>
        <a:lstStyle/>
        <a:p>
          <a:endParaRPr lang="en-US"/>
        </a:p>
      </dgm:t>
    </dgm:pt>
    <dgm:pt modelId="{A03EBEFA-B444-4939-80CD-0AAA81B39307}">
      <dgm:prSet/>
      <dgm:spPr/>
      <dgm:t>
        <a:bodyPr/>
        <a:lstStyle/>
        <a:p>
          <a:r>
            <a:rPr lang="en-US" b="0" i="0" baseline="0"/>
            <a:t>Affirmations</a:t>
          </a:r>
          <a:endParaRPr lang="en-US"/>
        </a:p>
      </dgm:t>
    </dgm:pt>
    <dgm:pt modelId="{EE92857F-C261-449A-91AD-4B7B12784BA6}" type="parTrans" cxnId="{770766CB-263E-4751-8143-EC9E99B6E76A}">
      <dgm:prSet/>
      <dgm:spPr/>
      <dgm:t>
        <a:bodyPr/>
        <a:lstStyle/>
        <a:p>
          <a:endParaRPr lang="en-US"/>
        </a:p>
      </dgm:t>
    </dgm:pt>
    <dgm:pt modelId="{1D0DF4C5-9DD6-4A1A-9E18-AB5BE7C0E993}" type="sibTrans" cxnId="{770766CB-263E-4751-8143-EC9E99B6E76A}">
      <dgm:prSet/>
      <dgm:spPr/>
      <dgm:t>
        <a:bodyPr/>
        <a:lstStyle/>
        <a:p>
          <a:endParaRPr lang="en-US"/>
        </a:p>
      </dgm:t>
    </dgm:pt>
    <dgm:pt modelId="{E16789B2-18D2-441A-93D3-74662B87EC85}">
      <dgm:prSet/>
      <dgm:spPr/>
      <dgm:t>
        <a:bodyPr/>
        <a:lstStyle/>
        <a:p>
          <a:r>
            <a:rPr lang="en-US" b="0" i="0" baseline="0"/>
            <a:t>Reflective Statements</a:t>
          </a:r>
          <a:endParaRPr lang="en-US"/>
        </a:p>
      </dgm:t>
    </dgm:pt>
    <dgm:pt modelId="{5F0FC39F-60E2-49BE-BAF4-871599DA4D9F}" type="parTrans" cxnId="{0130C8CE-9F31-4211-A8AB-25F396B7AB8C}">
      <dgm:prSet/>
      <dgm:spPr/>
      <dgm:t>
        <a:bodyPr/>
        <a:lstStyle/>
        <a:p>
          <a:endParaRPr lang="en-US"/>
        </a:p>
      </dgm:t>
    </dgm:pt>
    <dgm:pt modelId="{449A3DE8-9970-4DB3-A1D2-7834BABDECC5}" type="sibTrans" cxnId="{0130C8CE-9F31-4211-A8AB-25F396B7AB8C}">
      <dgm:prSet/>
      <dgm:spPr/>
      <dgm:t>
        <a:bodyPr/>
        <a:lstStyle/>
        <a:p>
          <a:endParaRPr lang="en-US"/>
        </a:p>
      </dgm:t>
    </dgm:pt>
    <dgm:pt modelId="{5822148B-1A25-471F-8121-2857588D6346}">
      <dgm:prSet/>
      <dgm:spPr/>
      <dgm:t>
        <a:bodyPr/>
        <a:lstStyle/>
        <a:p>
          <a:r>
            <a:rPr lang="en-US" b="0" i="0" baseline="0"/>
            <a:t>Summaries</a:t>
          </a:r>
          <a:endParaRPr lang="en-US"/>
        </a:p>
      </dgm:t>
    </dgm:pt>
    <dgm:pt modelId="{D937E2AC-9AAE-4163-8E93-335F8AC66F4D}" type="parTrans" cxnId="{9F418C02-5F41-43F2-B661-FD1BEE5C2919}">
      <dgm:prSet/>
      <dgm:spPr/>
      <dgm:t>
        <a:bodyPr/>
        <a:lstStyle/>
        <a:p>
          <a:endParaRPr lang="en-US"/>
        </a:p>
      </dgm:t>
    </dgm:pt>
    <dgm:pt modelId="{2CE52649-8B73-423A-9003-577639F0AC8E}" type="sibTrans" cxnId="{9F418C02-5F41-43F2-B661-FD1BEE5C2919}">
      <dgm:prSet/>
      <dgm:spPr/>
      <dgm:t>
        <a:bodyPr/>
        <a:lstStyle/>
        <a:p>
          <a:endParaRPr lang="en-US"/>
        </a:p>
      </dgm:t>
    </dgm:pt>
    <dgm:pt modelId="{705363B3-108D-354B-AFA6-55335291BA74}" type="pres">
      <dgm:prSet presAssocID="{96705E6A-2A50-4745-8143-0D93A407698A}" presName="linear" presStyleCnt="0">
        <dgm:presLayoutVars>
          <dgm:dir/>
          <dgm:animLvl val="lvl"/>
          <dgm:resizeHandles val="exact"/>
        </dgm:presLayoutVars>
      </dgm:prSet>
      <dgm:spPr/>
      <dgm:t>
        <a:bodyPr/>
        <a:lstStyle/>
        <a:p>
          <a:endParaRPr lang="en-US"/>
        </a:p>
      </dgm:t>
    </dgm:pt>
    <dgm:pt modelId="{22CE1EDE-514B-7348-8EFE-17AD96A9CEEA}" type="pres">
      <dgm:prSet presAssocID="{30EB63A2-AF85-417F-8EA9-8BDA763299E5}" presName="parentLin" presStyleCnt="0"/>
      <dgm:spPr/>
    </dgm:pt>
    <dgm:pt modelId="{01E02893-2E27-3446-B5E1-C1AA82E055FC}" type="pres">
      <dgm:prSet presAssocID="{30EB63A2-AF85-417F-8EA9-8BDA763299E5}" presName="parentLeftMargin" presStyleLbl="node1" presStyleIdx="0" presStyleCnt="4"/>
      <dgm:spPr/>
      <dgm:t>
        <a:bodyPr/>
        <a:lstStyle/>
        <a:p>
          <a:endParaRPr lang="en-US"/>
        </a:p>
      </dgm:t>
    </dgm:pt>
    <dgm:pt modelId="{1AD06075-5A3A-974F-B825-6F96E582D04B}" type="pres">
      <dgm:prSet presAssocID="{30EB63A2-AF85-417F-8EA9-8BDA763299E5}" presName="parentText" presStyleLbl="node1" presStyleIdx="0" presStyleCnt="4">
        <dgm:presLayoutVars>
          <dgm:chMax val="0"/>
          <dgm:bulletEnabled val="1"/>
        </dgm:presLayoutVars>
      </dgm:prSet>
      <dgm:spPr/>
      <dgm:t>
        <a:bodyPr/>
        <a:lstStyle/>
        <a:p>
          <a:endParaRPr lang="en-US"/>
        </a:p>
      </dgm:t>
    </dgm:pt>
    <dgm:pt modelId="{281BF502-201B-6D43-9312-04787E5F34EC}" type="pres">
      <dgm:prSet presAssocID="{30EB63A2-AF85-417F-8EA9-8BDA763299E5}" presName="negativeSpace" presStyleCnt="0"/>
      <dgm:spPr/>
    </dgm:pt>
    <dgm:pt modelId="{A97F8720-4E37-9F49-8EC5-69A20AB4BC59}" type="pres">
      <dgm:prSet presAssocID="{30EB63A2-AF85-417F-8EA9-8BDA763299E5}" presName="childText" presStyleLbl="conFgAcc1" presStyleIdx="0" presStyleCnt="4">
        <dgm:presLayoutVars>
          <dgm:bulletEnabled val="1"/>
        </dgm:presLayoutVars>
      </dgm:prSet>
      <dgm:spPr/>
    </dgm:pt>
    <dgm:pt modelId="{CEE024FA-EEA2-CB40-A146-27ABC90B8FD7}" type="pres">
      <dgm:prSet presAssocID="{A45542EF-E654-4215-A41F-EB7D1D955B19}" presName="spaceBetweenRectangles" presStyleCnt="0"/>
      <dgm:spPr/>
    </dgm:pt>
    <dgm:pt modelId="{46A8B0CC-FC5C-1B49-A155-13B7DC0ABD80}" type="pres">
      <dgm:prSet presAssocID="{A03EBEFA-B444-4939-80CD-0AAA81B39307}" presName="parentLin" presStyleCnt="0"/>
      <dgm:spPr/>
    </dgm:pt>
    <dgm:pt modelId="{E1E2898C-A308-224B-B200-3AF6ED19CA52}" type="pres">
      <dgm:prSet presAssocID="{A03EBEFA-B444-4939-80CD-0AAA81B39307}" presName="parentLeftMargin" presStyleLbl="node1" presStyleIdx="0" presStyleCnt="4"/>
      <dgm:spPr/>
      <dgm:t>
        <a:bodyPr/>
        <a:lstStyle/>
        <a:p>
          <a:endParaRPr lang="en-US"/>
        </a:p>
      </dgm:t>
    </dgm:pt>
    <dgm:pt modelId="{33E6F890-BC4E-FE48-9532-31061E41BAB3}" type="pres">
      <dgm:prSet presAssocID="{A03EBEFA-B444-4939-80CD-0AAA81B39307}" presName="parentText" presStyleLbl="node1" presStyleIdx="1" presStyleCnt="4">
        <dgm:presLayoutVars>
          <dgm:chMax val="0"/>
          <dgm:bulletEnabled val="1"/>
        </dgm:presLayoutVars>
      </dgm:prSet>
      <dgm:spPr/>
      <dgm:t>
        <a:bodyPr/>
        <a:lstStyle/>
        <a:p>
          <a:endParaRPr lang="en-US"/>
        </a:p>
      </dgm:t>
    </dgm:pt>
    <dgm:pt modelId="{BF51EA91-E025-7043-A489-D9E818AABD4D}" type="pres">
      <dgm:prSet presAssocID="{A03EBEFA-B444-4939-80CD-0AAA81B39307}" presName="negativeSpace" presStyleCnt="0"/>
      <dgm:spPr/>
    </dgm:pt>
    <dgm:pt modelId="{4360DB0F-66E8-9141-9199-231844D66326}" type="pres">
      <dgm:prSet presAssocID="{A03EBEFA-B444-4939-80CD-0AAA81B39307}" presName="childText" presStyleLbl="conFgAcc1" presStyleIdx="1" presStyleCnt="4">
        <dgm:presLayoutVars>
          <dgm:bulletEnabled val="1"/>
        </dgm:presLayoutVars>
      </dgm:prSet>
      <dgm:spPr/>
    </dgm:pt>
    <dgm:pt modelId="{89FB6ACA-D1C8-AD46-B3B7-43DBF40A4A05}" type="pres">
      <dgm:prSet presAssocID="{1D0DF4C5-9DD6-4A1A-9E18-AB5BE7C0E993}" presName="spaceBetweenRectangles" presStyleCnt="0"/>
      <dgm:spPr/>
    </dgm:pt>
    <dgm:pt modelId="{8C38F918-C73D-364C-989C-04AE62D1B683}" type="pres">
      <dgm:prSet presAssocID="{E16789B2-18D2-441A-93D3-74662B87EC85}" presName="parentLin" presStyleCnt="0"/>
      <dgm:spPr/>
    </dgm:pt>
    <dgm:pt modelId="{66ACB570-DB06-5E46-808D-2207D51FC480}" type="pres">
      <dgm:prSet presAssocID="{E16789B2-18D2-441A-93D3-74662B87EC85}" presName="parentLeftMargin" presStyleLbl="node1" presStyleIdx="1" presStyleCnt="4"/>
      <dgm:spPr/>
      <dgm:t>
        <a:bodyPr/>
        <a:lstStyle/>
        <a:p>
          <a:endParaRPr lang="en-US"/>
        </a:p>
      </dgm:t>
    </dgm:pt>
    <dgm:pt modelId="{6F49C991-FD6F-0745-9766-9C4A93C6FB2D}" type="pres">
      <dgm:prSet presAssocID="{E16789B2-18D2-441A-93D3-74662B87EC85}" presName="parentText" presStyleLbl="node1" presStyleIdx="2" presStyleCnt="4">
        <dgm:presLayoutVars>
          <dgm:chMax val="0"/>
          <dgm:bulletEnabled val="1"/>
        </dgm:presLayoutVars>
      </dgm:prSet>
      <dgm:spPr/>
      <dgm:t>
        <a:bodyPr/>
        <a:lstStyle/>
        <a:p>
          <a:endParaRPr lang="en-US"/>
        </a:p>
      </dgm:t>
    </dgm:pt>
    <dgm:pt modelId="{0BCBC21A-A7FC-1842-9215-8CF37DE3FEFB}" type="pres">
      <dgm:prSet presAssocID="{E16789B2-18D2-441A-93D3-74662B87EC85}" presName="negativeSpace" presStyleCnt="0"/>
      <dgm:spPr/>
    </dgm:pt>
    <dgm:pt modelId="{E0AEB670-D15E-F445-A7E9-40833289F08B}" type="pres">
      <dgm:prSet presAssocID="{E16789B2-18D2-441A-93D3-74662B87EC85}" presName="childText" presStyleLbl="conFgAcc1" presStyleIdx="2" presStyleCnt="4">
        <dgm:presLayoutVars>
          <dgm:bulletEnabled val="1"/>
        </dgm:presLayoutVars>
      </dgm:prSet>
      <dgm:spPr/>
    </dgm:pt>
    <dgm:pt modelId="{46A97FDD-8CB5-EA4E-944F-6DC36DB6EAB3}" type="pres">
      <dgm:prSet presAssocID="{449A3DE8-9970-4DB3-A1D2-7834BABDECC5}" presName="spaceBetweenRectangles" presStyleCnt="0"/>
      <dgm:spPr/>
    </dgm:pt>
    <dgm:pt modelId="{2E201D49-15A9-E448-8612-93EA9B475E66}" type="pres">
      <dgm:prSet presAssocID="{5822148B-1A25-471F-8121-2857588D6346}" presName="parentLin" presStyleCnt="0"/>
      <dgm:spPr/>
    </dgm:pt>
    <dgm:pt modelId="{EBCE464E-30EE-154F-999A-BE5ED92FBE30}" type="pres">
      <dgm:prSet presAssocID="{5822148B-1A25-471F-8121-2857588D6346}" presName="parentLeftMargin" presStyleLbl="node1" presStyleIdx="2" presStyleCnt="4"/>
      <dgm:spPr/>
      <dgm:t>
        <a:bodyPr/>
        <a:lstStyle/>
        <a:p>
          <a:endParaRPr lang="en-US"/>
        </a:p>
      </dgm:t>
    </dgm:pt>
    <dgm:pt modelId="{62543AFD-C153-2248-8A7E-8306339DE93E}" type="pres">
      <dgm:prSet presAssocID="{5822148B-1A25-471F-8121-2857588D6346}" presName="parentText" presStyleLbl="node1" presStyleIdx="3" presStyleCnt="4">
        <dgm:presLayoutVars>
          <dgm:chMax val="0"/>
          <dgm:bulletEnabled val="1"/>
        </dgm:presLayoutVars>
      </dgm:prSet>
      <dgm:spPr/>
      <dgm:t>
        <a:bodyPr/>
        <a:lstStyle/>
        <a:p>
          <a:endParaRPr lang="en-US"/>
        </a:p>
      </dgm:t>
    </dgm:pt>
    <dgm:pt modelId="{1E6A29DE-5F16-DF4D-9AB3-961C1D52FCE9}" type="pres">
      <dgm:prSet presAssocID="{5822148B-1A25-471F-8121-2857588D6346}" presName="negativeSpace" presStyleCnt="0"/>
      <dgm:spPr/>
    </dgm:pt>
    <dgm:pt modelId="{B3C42C98-9F79-7341-B9D4-F6F6A9020050}" type="pres">
      <dgm:prSet presAssocID="{5822148B-1A25-471F-8121-2857588D6346}" presName="childText" presStyleLbl="conFgAcc1" presStyleIdx="3" presStyleCnt="4">
        <dgm:presLayoutVars>
          <dgm:bulletEnabled val="1"/>
        </dgm:presLayoutVars>
      </dgm:prSet>
      <dgm:spPr/>
    </dgm:pt>
  </dgm:ptLst>
  <dgm:cxnLst>
    <dgm:cxn modelId="{9F418C02-5F41-43F2-B661-FD1BEE5C2919}" srcId="{96705E6A-2A50-4745-8143-0D93A407698A}" destId="{5822148B-1A25-471F-8121-2857588D6346}" srcOrd="3" destOrd="0" parTransId="{D937E2AC-9AAE-4163-8E93-335F8AC66F4D}" sibTransId="{2CE52649-8B73-423A-9003-577639F0AC8E}"/>
    <dgm:cxn modelId="{84FFE6A3-4D02-7C40-BD23-26A2F7FA994A}" type="presOf" srcId="{30EB63A2-AF85-417F-8EA9-8BDA763299E5}" destId="{1AD06075-5A3A-974F-B825-6F96E582D04B}" srcOrd="1" destOrd="0" presId="urn:microsoft.com/office/officeart/2005/8/layout/list1"/>
    <dgm:cxn modelId="{BABF2DB5-F306-AB44-8CD4-235B23CA7FDA}" type="presOf" srcId="{30EB63A2-AF85-417F-8EA9-8BDA763299E5}" destId="{01E02893-2E27-3446-B5E1-C1AA82E055FC}" srcOrd="0" destOrd="0" presId="urn:microsoft.com/office/officeart/2005/8/layout/list1"/>
    <dgm:cxn modelId="{D8C92771-6AE6-454C-9DCE-E1A41B03ACAF}" type="presOf" srcId="{A03EBEFA-B444-4939-80CD-0AAA81B39307}" destId="{33E6F890-BC4E-FE48-9532-31061E41BAB3}" srcOrd="1" destOrd="0" presId="urn:microsoft.com/office/officeart/2005/8/layout/list1"/>
    <dgm:cxn modelId="{5AFBD31A-1117-6140-90D1-D2F493946BF0}" type="presOf" srcId="{5822148B-1A25-471F-8121-2857588D6346}" destId="{EBCE464E-30EE-154F-999A-BE5ED92FBE30}" srcOrd="0" destOrd="0" presId="urn:microsoft.com/office/officeart/2005/8/layout/list1"/>
    <dgm:cxn modelId="{71860F73-521A-8F4E-BD56-1E72D8215C80}" type="presOf" srcId="{96705E6A-2A50-4745-8143-0D93A407698A}" destId="{705363B3-108D-354B-AFA6-55335291BA74}" srcOrd="0" destOrd="0" presId="urn:microsoft.com/office/officeart/2005/8/layout/list1"/>
    <dgm:cxn modelId="{770766CB-263E-4751-8143-EC9E99B6E76A}" srcId="{96705E6A-2A50-4745-8143-0D93A407698A}" destId="{A03EBEFA-B444-4939-80CD-0AAA81B39307}" srcOrd="1" destOrd="0" parTransId="{EE92857F-C261-449A-91AD-4B7B12784BA6}" sibTransId="{1D0DF4C5-9DD6-4A1A-9E18-AB5BE7C0E993}"/>
    <dgm:cxn modelId="{535D8976-87A0-A24F-90E5-284C18343318}" type="presOf" srcId="{A03EBEFA-B444-4939-80CD-0AAA81B39307}" destId="{E1E2898C-A308-224B-B200-3AF6ED19CA52}" srcOrd="0" destOrd="0" presId="urn:microsoft.com/office/officeart/2005/8/layout/list1"/>
    <dgm:cxn modelId="{E64CC7F0-52FB-754A-86E8-5904AC467B44}" type="presOf" srcId="{5822148B-1A25-471F-8121-2857588D6346}" destId="{62543AFD-C153-2248-8A7E-8306339DE93E}" srcOrd="1" destOrd="0" presId="urn:microsoft.com/office/officeart/2005/8/layout/list1"/>
    <dgm:cxn modelId="{F5A56645-6B43-C740-8C7D-E0B1FEE09D0E}" type="presOf" srcId="{E16789B2-18D2-441A-93D3-74662B87EC85}" destId="{6F49C991-FD6F-0745-9766-9C4A93C6FB2D}" srcOrd="1" destOrd="0" presId="urn:microsoft.com/office/officeart/2005/8/layout/list1"/>
    <dgm:cxn modelId="{E03CC4FC-64F0-0547-B49A-E57D6F48DDA8}" type="presOf" srcId="{E16789B2-18D2-441A-93D3-74662B87EC85}" destId="{66ACB570-DB06-5E46-808D-2207D51FC480}" srcOrd="0" destOrd="0" presId="urn:microsoft.com/office/officeart/2005/8/layout/list1"/>
    <dgm:cxn modelId="{0130C8CE-9F31-4211-A8AB-25F396B7AB8C}" srcId="{96705E6A-2A50-4745-8143-0D93A407698A}" destId="{E16789B2-18D2-441A-93D3-74662B87EC85}" srcOrd="2" destOrd="0" parTransId="{5F0FC39F-60E2-49BE-BAF4-871599DA4D9F}" sibTransId="{449A3DE8-9970-4DB3-A1D2-7834BABDECC5}"/>
    <dgm:cxn modelId="{F8FBB3D4-5B2F-49C3-A4F3-759206A91A6C}" srcId="{96705E6A-2A50-4745-8143-0D93A407698A}" destId="{30EB63A2-AF85-417F-8EA9-8BDA763299E5}" srcOrd="0" destOrd="0" parTransId="{485A9822-280F-4C68-9268-094551712889}" sibTransId="{A45542EF-E654-4215-A41F-EB7D1D955B19}"/>
    <dgm:cxn modelId="{A22CA791-FAA4-EC4C-9C07-EAE20C3700AB}" type="presParOf" srcId="{705363B3-108D-354B-AFA6-55335291BA74}" destId="{22CE1EDE-514B-7348-8EFE-17AD96A9CEEA}" srcOrd="0" destOrd="0" presId="urn:microsoft.com/office/officeart/2005/8/layout/list1"/>
    <dgm:cxn modelId="{DBE5E334-385C-6049-8C9E-FD950144D137}" type="presParOf" srcId="{22CE1EDE-514B-7348-8EFE-17AD96A9CEEA}" destId="{01E02893-2E27-3446-B5E1-C1AA82E055FC}" srcOrd="0" destOrd="0" presId="urn:microsoft.com/office/officeart/2005/8/layout/list1"/>
    <dgm:cxn modelId="{C25233A7-5517-A348-88F4-7236B70D1ED9}" type="presParOf" srcId="{22CE1EDE-514B-7348-8EFE-17AD96A9CEEA}" destId="{1AD06075-5A3A-974F-B825-6F96E582D04B}" srcOrd="1" destOrd="0" presId="urn:microsoft.com/office/officeart/2005/8/layout/list1"/>
    <dgm:cxn modelId="{F5904118-DEFA-F147-BE53-315383B099BC}" type="presParOf" srcId="{705363B3-108D-354B-AFA6-55335291BA74}" destId="{281BF502-201B-6D43-9312-04787E5F34EC}" srcOrd="1" destOrd="0" presId="urn:microsoft.com/office/officeart/2005/8/layout/list1"/>
    <dgm:cxn modelId="{EF8F5E97-E61B-BC49-9305-A859FE1DECEF}" type="presParOf" srcId="{705363B3-108D-354B-AFA6-55335291BA74}" destId="{A97F8720-4E37-9F49-8EC5-69A20AB4BC59}" srcOrd="2" destOrd="0" presId="urn:microsoft.com/office/officeart/2005/8/layout/list1"/>
    <dgm:cxn modelId="{18E287E8-7AA8-9B4D-AC16-4D56625734F1}" type="presParOf" srcId="{705363B3-108D-354B-AFA6-55335291BA74}" destId="{CEE024FA-EEA2-CB40-A146-27ABC90B8FD7}" srcOrd="3" destOrd="0" presId="urn:microsoft.com/office/officeart/2005/8/layout/list1"/>
    <dgm:cxn modelId="{CE0D158E-9C01-614A-83FB-C36B3BB7026B}" type="presParOf" srcId="{705363B3-108D-354B-AFA6-55335291BA74}" destId="{46A8B0CC-FC5C-1B49-A155-13B7DC0ABD80}" srcOrd="4" destOrd="0" presId="urn:microsoft.com/office/officeart/2005/8/layout/list1"/>
    <dgm:cxn modelId="{83D4FBD9-07B5-844F-AC7F-6ACA2417C90C}" type="presParOf" srcId="{46A8B0CC-FC5C-1B49-A155-13B7DC0ABD80}" destId="{E1E2898C-A308-224B-B200-3AF6ED19CA52}" srcOrd="0" destOrd="0" presId="urn:microsoft.com/office/officeart/2005/8/layout/list1"/>
    <dgm:cxn modelId="{3855FF2A-7441-2542-AFA9-8FD74EDD666A}" type="presParOf" srcId="{46A8B0CC-FC5C-1B49-A155-13B7DC0ABD80}" destId="{33E6F890-BC4E-FE48-9532-31061E41BAB3}" srcOrd="1" destOrd="0" presId="urn:microsoft.com/office/officeart/2005/8/layout/list1"/>
    <dgm:cxn modelId="{E0967054-B804-8B41-8F05-E693C448EE73}" type="presParOf" srcId="{705363B3-108D-354B-AFA6-55335291BA74}" destId="{BF51EA91-E025-7043-A489-D9E818AABD4D}" srcOrd="5" destOrd="0" presId="urn:microsoft.com/office/officeart/2005/8/layout/list1"/>
    <dgm:cxn modelId="{222082D5-4602-DE4F-BB97-F3F312793CC5}" type="presParOf" srcId="{705363B3-108D-354B-AFA6-55335291BA74}" destId="{4360DB0F-66E8-9141-9199-231844D66326}" srcOrd="6" destOrd="0" presId="urn:microsoft.com/office/officeart/2005/8/layout/list1"/>
    <dgm:cxn modelId="{D49A800C-7227-9E41-90C0-A4DD2B88CE96}" type="presParOf" srcId="{705363B3-108D-354B-AFA6-55335291BA74}" destId="{89FB6ACA-D1C8-AD46-B3B7-43DBF40A4A05}" srcOrd="7" destOrd="0" presId="urn:microsoft.com/office/officeart/2005/8/layout/list1"/>
    <dgm:cxn modelId="{F3D35720-5E8A-624F-8774-EBA3FFBE7761}" type="presParOf" srcId="{705363B3-108D-354B-AFA6-55335291BA74}" destId="{8C38F918-C73D-364C-989C-04AE62D1B683}" srcOrd="8" destOrd="0" presId="urn:microsoft.com/office/officeart/2005/8/layout/list1"/>
    <dgm:cxn modelId="{A492BE9A-9CBF-E246-8F2B-1CD3961E3A9C}" type="presParOf" srcId="{8C38F918-C73D-364C-989C-04AE62D1B683}" destId="{66ACB570-DB06-5E46-808D-2207D51FC480}" srcOrd="0" destOrd="0" presId="urn:microsoft.com/office/officeart/2005/8/layout/list1"/>
    <dgm:cxn modelId="{9472DBE2-49F2-E347-8D49-6C302BA59B82}" type="presParOf" srcId="{8C38F918-C73D-364C-989C-04AE62D1B683}" destId="{6F49C991-FD6F-0745-9766-9C4A93C6FB2D}" srcOrd="1" destOrd="0" presId="urn:microsoft.com/office/officeart/2005/8/layout/list1"/>
    <dgm:cxn modelId="{4C856D4A-5A47-7D4D-BF57-5F008B2D77BA}" type="presParOf" srcId="{705363B3-108D-354B-AFA6-55335291BA74}" destId="{0BCBC21A-A7FC-1842-9215-8CF37DE3FEFB}" srcOrd="9" destOrd="0" presId="urn:microsoft.com/office/officeart/2005/8/layout/list1"/>
    <dgm:cxn modelId="{B51810A1-AC6B-DD44-BBD2-E2014BC1DE61}" type="presParOf" srcId="{705363B3-108D-354B-AFA6-55335291BA74}" destId="{E0AEB670-D15E-F445-A7E9-40833289F08B}" srcOrd="10" destOrd="0" presId="urn:microsoft.com/office/officeart/2005/8/layout/list1"/>
    <dgm:cxn modelId="{810F6268-07C8-9D41-B53E-0F9CD999B33D}" type="presParOf" srcId="{705363B3-108D-354B-AFA6-55335291BA74}" destId="{46A97FDD-8CB5-EA4E-944F-6DC36DB6EAB3}" srcOrd="11" destOrd="0" presId="urn:microsoft.com/office/officeart/2005/8/layout/list1"/>
    <dgm:cxn modelId="{AA4A899E-2787-9D41-9CA4-1DE28CA1AAE7}" type="presParOf" srcId="{705363B3-108D-354B-AFA6-55335291BA74}" destId="{2E201D49-15A9-E448-8612-93EA9B475E66}" srcOrd="12" destOrd="0" presId="urn:microsoft.com/office/officeart/2005/8/layout/list1"/>
    <dgm:cxn modelId="{1E54EA0F-7B30-7A4E-9D86-2B85028FB80C}" type="presParOf" srcId="{2E201D49-15A9-E448-8612-93EA9B475E66}" destId="{EBCE464E-30EE-154F-999A-BE5ED92FBE30}" srcOrd="0" destOrd="0" presId="urn:microsoft.com/office/officeart/2005/8/layout/list1"/>
    <dgm:cxn modelId="{C79280EB-FE24-1346-A148-6A7AC8FA8D16}" type="presParOf" srcId="{2E201D49-15A9-E448-8612-93EA9B475E66}" destId="{62543AFD-C153-2248-8A7E-8306339DE93E}" srcOrd="1" destOrd="0" presId="urn:microsoft.com/office/officeart/2005/8/layout/list1"/>
    <dgm:cxn modelId="{D3762034-8B9E-0144-843D-EFDF35E20F1C}" type="presParOf" srcId="{705363B3-108D-354B-AFA6-55335291BA74}" destId="{1E6A29DE-5F16-DF4D-9AB3-961C1D52FCE9}" srcOrd="13" destOrd="0" presId="urn:microsoft.com/office/officeart/2005/8/layout/list1"/>
    <dgm:cxn modelId="{B9437162-A43C-1A40-9769-21645C926C16}" type="presParOf" srcId="{705363B3-108D-354B-AFA6-55335291BA74}" destId="{B3C42C98-9F79-7341-B9D4-F6F6A9020050}" srcOrd="14"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FD4D58-ED23-C64A-BA39-EE0F1215B0DD}">
      <dsp:nvSpPr>
        <dsp:cNvPr id="0" name=""/>
        <dsp:cNvSpPr/>
      </dsp:nvSpPr>
      <dsp:spPr>
        <a:xfrm>
          <a:off x="3080" y="329648"/>
          <a:ext cx="2444055" cy="3421677"/>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lvl="0" algn="l" defTabSz="1022350">
            <a:lnSpc>
              <a:spcPct val="90000"/>
            </a:lnSpc>
            <a:spcBef>
              <a:spcPct val="0"/>
            </a:spcBef>
            <a:spcAft>
              <a:spcPct val="35000"/>
            </a:spcAft>
          </a:pPr>
          <a:r>
            <a:rPr lang="en-US" sz="2300" b="0" i="0" kern="1200" baseline="0"/>
            <a:t>Discuss the Value of the Therapeutic Relationship</a:t>
          </a:r>
          <a:endParaRPr lang="en-US" sz="2300" kern="1200"/>
        </a:p>
      </dsp:txBody>
      <dsp:txXfrm>
        <a:off x="3080" y="1629885"/>
        <a:ext cx="2444055" cy="2053006"/>
      </dsp:txXfrm>
    </dsp:sp>
    <dsp:sp modelId="{E780C571-6E25-DA43-85AD-1D0F464D29A1}">
      <dsp:nvSpPr>
        <dsp:cNvPr id="0" name=""/>
        <dsp:cNvSpPr/>
      </dsp:nvSpPr>
      <dsp:spPr>
        <a:xfrm>
          <a:off x="711856" y="671815"/>
          <a:ext cx="1026503" cy="1026503"/>
        </a:xfrm>
        <a:prstGeom prst="ellips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0030" tIns="12700" rIns="80030" bIns="12700" numCol="1" spcCol="1270" anchor="ctr" anchorCtr="0">
          <a:noAutofit/>
        </a:bodyPr>
        <a:lstStyle/>
        <a:p>
          <a:pPr lvl="0" algn="ctr" defTabSz="2133600">
            <a:lnSpc>
              <a:spcPct val="90000"/>
            </a:lnSpc>
            <a:spcBef>
              <a:spcPct val="0"/>
            </a:spcBef>
            <a:spcAft>
              <a:spcPct val="35000"/>
            </a:spcAft>
          </a:pPr>
          <a:r>
            <a:rPr lang="en-US" sz="4800" kern="1200"/>
            <a:t>1</a:t>
          </a:r>
        </a:p>
      </dsp:txBody>
      <dsp:txXfrm>
        <a:off x="862184" y="822143"/>
        <a:ext cx="725847" cy="725847"/>
      </dsp:txXfrm>
    </dsp:sp>
    <dsp:sp modelId="{5B97FB55-5467-B446-8E7F-2E0AA83AB7DD}">
      <dsp:nvSpPr>
        <dsp:cNvPr id="0" name=""/>
        <dsp:cNvSpPr/>
      </dsp:nvSpPr>
      <dsp:spPr>
        <a:xfrm>
          <a:off x="3080" y="3751253"/>
          <a:ext cx="2444055" cy="72"/>
        </a:xfrm>
        <a:prstGeom prst="rect">
          <a:avLst/>
        </a:prstGeom>
        <a:solidFill>
          <a:schemeClr val="accent2">
            <a:hueOff val="-207909"/>
            <a:satOff val="-11990"/>
            <a:lumOff val="1233"/>
            <a:alphaOff val="0"/>
          </a:schemeClr>
        </a:solidFill>
        <a:ln w="25400" cap="flat" cmpd="sng" algn="ctr">
          <a:solidFill>
            <a:schemeClr val="accent2">
              <a:hueOff val="-207909"/>
              <a:satOff val="-11990"/>
              <a:lumOff val="1233"/>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00218BED-3EEE-B74F-95B7-FCCA1B45748D}">
      <dsp:nvSpPr>
        <dsp:cNvPr id="0" name=""/>
        <dsp:cNvSpPr/>
      </dsp:nvSpPr>
      <dsp:spPr>
        <a:xfrm>
          <a:off x="2691541" y="329648"/>
          <a:ext cx="2444055" cy="3421677"/>
        </a:xfrm>
        <a:prstGeom prst="rect">
          <a:avLst/>
        </a:prstGeom>
        <a:solidFill>
          <a:schemeClr val="accent2">
            <a:tint val="40000"/>
            <a:alpha val="90000"/>
            <a:hueOff val="-283075"/>
            <a:satOff val="-25115"/>
            <a:lumOff val="-256"/>
            <a:alphaOff val="0"/>
          </a:schemeClr>
        </a:solidFill>
        <a:ln w="25400" cap="flat" cmpd="sng" algn="ctr">
          <a:solidFill>
            <a:schemeClr val="accent2">
              <a:tint val="40000"/>
              <a:alpha val="90000"/>
              <a:hueOff val="-283075"/>
              <a:satOff val="-25115"/>
              <a:lumOff val="-2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lvl="0" algn="l" defTabSz="1022350">
            <a:lnSpc>
              <a:spcPct val="90000"/>
            </a:lnSpc>
            <a:spcBef>
              <a:spcPct val="0"/>
            </a:spcBef>
            <a:spcAft>
              <a:spcPct val="35000"/>
            </a:spcAft>
          </a:pPr>
          <a:r>
            <a:rPr lang="en-US" sz="2300" b="0" i="0" kern="1200" baseline="0"/>
            <a:t>Highlight importance of interdisciplinary care</a:t>
          </a:r>
          <a:endParaRPr lang="en-US" sz="2300" kern="1200"/>
        </a:p>
      </dsp:txBody>
      <dsp:txXfrm>
        <a:off x="2691541" y="1629885"/>
        <a:ext cx="2444055" cy="2053006"/>
      </dsp:txXfrm>
    </dsp:sp>
    <dsp:sp modelId="{1E6C14A8-2F5E-924E-A160-EF36AFCBA9E9}">
      <dsp:nvSpPr>
        <dsp:cNvPr id="0" name=""/>
        <dsp:cNvSpPr/>
      </dsp:nvSpPr>
      <dsp:spPr>
        <a:xfrm>
          <a:off x="3400317" y="671815"/>
          <a:ext cx="1026503" cy="1026503"/>
        </a:xfrm>
        <a:prstGeom prst="ellipse">
          <a:avLst/>
        </a:prstGeom>
        <a:solidFill>
          <a:schemeClr val="accent2">
            <a:hueOff val="-415818"/>
            <a:satOff val="-23979"/>
            <a:lumOff val="2465"/>
            <a:alphaOff val="0"/>
          </a:schemeClr>
        </a:solidFill>
        <a:ln w="25400" cap="flat" cmpd="sng" algn="ctr">
          <a:solidFill>
            <a:schemeClr val="accent2">
              <a:hueOff val="-415818"/>
              <a:satOff val="-23979"/>
              <a:lumOff val="2465"/>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0030" tIns="12700" rIns="80030" bIns="12700" numCol="1" spcCol="1270" anchor="ctr" anchorCtr="0">
          <a:noAutofit/>
        </a:bodyPr>
        <a:lstStyle/>
        <a:p>
          <a:pPr lvl="0" algn="ctr" defTabSz="2133600">
            <a:lnSpc>
              <a:spcPct val="90000"/>
            </a:lnSpc>
            <a:spcBef>
              <a:spcPct val="0"/>
            </a:spcBef>
            <a:spcAft>
              <a:spcPct val="35000"/>
            </a:spcAft>
          </a:pPr>
          <a:r>
            <a:rPr lang="en-US" sz="4800" kern="1200"/>
            <a:t>2</a:t>
          </a:r>
        </a:p>
      </dsp:txBody>
      <dsp:txXfrm>
        <a:off x="3550645" y="822143"/>
        <a:ext cx="725847" cy="725847"/>
      </dsp:txXfrm>
    </dsp:sp>
    <dsp:sp modelId="{6787A9FD-6433-C744-9784-3C330ACFF027}">
      <dsp:nvSpPr>
        <dsp:cNvPr id="0" name=""/>
        <dsp:cNvSpPr/>
      </dsp:nvSpPr>
      <dsp:spPr>
        <a:xfrm>
          <a:off x="2691541" y="3751253"/>
          <a:ext cx="2444055" cy="72"/>
        </a:xfrm>
        <a:prstGeom prst="rect">
          <a:avLst/>
        </a:prstGeom>
        <a:solidFill>
          <a:schemeClr val="accent2">
            <a:hueOff val="-623727"/>
            <a:satOff val="-35969"/>
            <a:lumOff val="3698"/>
            <a:alphaOff val="0"/>
          </a:schemeClr>
        </a:solidFill>
        <a:ln w="25400" cap="flat" cmpd="sng" algn="ctr">
          <a:solidFill>
            <a:schemeClr val="accent2">
              <a:hueOff val="-623727"/>
              <a:satOff val="-35969"/>
              <a:lumOff val="3698"/>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90AE295B-4C31-E341-9B46-74AA2FE17840}">
      <dsp:nvSpPr>
        <dsp:cNvPr id="0" name=""/>
        <dsp:cNvSpPr/>
      </dsp:nvSpPr>
      <dsp:spPr>
        <a:xfrm>
          <a:off x="5380002" y="329648"/>
          <a:ext cx="2444055" cy="3421677"/>
        </a:xfrm>
        <a:prstGeom prst="rect">
          <a:avLst/>
        </a:prstGeom>
        <a:solidFill>
          <a:schemeClr val="accent2">
            <a:tint val="40000"/>
            <a:alpha val="90000"/>
            <a:hueOff val="-566151"/>
            <a:satOff val="-50231"/>
            <a:lumOff val="-513"/>
            <a:alphaOff val="0"/>
          </a:schemeClr>
        </a:solidFill>
        <a:ln w="25400" cap="flat" cmpd="sng" algn="ctr">
          <a:solidFill>
            <a:schemeClr val="accent2">
              <a:tint val="40000"/>
              <a:alpha val="90000"/>
              <a:hueOff val="-566151"/>
              <a:satOff val="-50231"/>
              <a:lumOff val="-51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lvl="0" algn="l" defTabSz="1022350">
            <a:lnSpc>
              <a:spcPct val="90000"/>
            </a:lnSpc>
            <a:spcBef>
              <a:spcPct val="0"/>
            </a:spcBef>
            <a:spcAft>
              <a:spcPct val="35000"/>
            </a:spcAft>
          </a:pPr>
          <a:r>
            <a:rPr lang="en-US" sz="2300" b="0" i="0" kern="1200" baseline="0"/>
            <a:t>Discuss the Role of the PCP in Psychotherapy</a:t>
          </a:r>
          <a:endParaRPr lang="en-US" sz="2300" kern="1200"/>
        </a:p>
      </dsp:txBody>
      <dsp:txXfrm>
        <a:off x="5380002" y="1629885"/>
        <a:ext cx="2444055" cy="2053006"/>
      </dsp:txXfrm>
    </dsp:sp>
    <dsp:sp modelId="{06F0652B-436B-4C46-9CA5-BD2078D76C4A}">
      <dsp:nvSpPr>
        <dsp:cNvPr id="0" name=""/>
        <dsp:cNvSpPr/>
      </dsp:nvSpPr>
      <dsp:spPr>
        <a:xfrm>
          <a:off x="6088778" y="671815"/>
          <a:ext cx="1026503" cy="1026503"/>
        </a:xfrm>
        <a:prstGeom prst="ellipse">
          <a:avLst/>
        </a:prstGeom>
        <a:solidFill>
          <a:schemeClr val="accent2">
            <a:hueOff val="-831636"/>
            <a:satOff val="-47959"/>
            <a:lumOff val="4930"/>
            <a:alphaOff val="0"/>
          </a:schemeClr>
        </a:solidFill>
        <a:ln w="25400" cap="flat" cmpd="sng" algn="ctr">
          <a:solidFill>
            <a:schemeClr val="accent2">
              <a:hueOff val="-831636"/>
              <a:satOff val="-47959"/>
              <a:lumOff val="493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0030" tIns="12700" rIns="80030" bIns="12700" numCol="1" spcCol="1270" anchor="ctr" anchorCtr="0">
          <a:noAutofit/>
        </a:bodyPr>
        <a:lstStyle/>
        <a:p>
          <a:pPr lvl="0" algn="ctr" defTabSz="2133600">
            <a:lnSpc>
              <a:spcPct val="90000"/>
            </a:lnSpc>
            <a:spcBef>
              <a:spcPct val="0"/>
            </a:spcBef>
            <a:spcAft>
              <a:spcPct val="35000"/>
            </a:spcAft>
          </a:pPr>
          <a:r>
            <a:rPr lang="en-US" sz="4800" kern="1200"/>
            <a:t>3</a:t>
          </a:r>
        </a:p>
      </dsp:txBody>
      <dsp:txXfrm>
        <a:off x="6239106" y="822143"/>
        <a:ext cx="725847" cy="725847"/>
      </dsp:txXfrm>
    </dsp:sp>
    <dsp:sp modelId="{6F433F4B-D35F-D44F-9C8F-976B2A43318C}">
      <dsp:nvSpPr>
        <dsp:cNvPr id="0" name=""/>
        <dsp:cNvSpPr/>
      </dsp:nvSpPr>
      <dsp:spPr>
        <a:xfrm>
          <a:off x="5380002" y="3751253"/>
          <a:ext cx="2444055" cy="72"/>
        </a:xfrm>
        <a:prstGeom prst="rect">
          <a:avLst/>
        </a:prstGeom>
        <a:solidFill>
          <a:schemeClr val="accent2">
            <a:hueOff val="-1039545"/>
            <a:satOff val="-59949"/>
            <a:lumOff val="6163"/>
            <a:alphaOff val="0"/>
          </a:schemeClr>
        </a:solidFill>
        <a:ln w="25400" cap="flat" cmpd="sng" algn="ctr">
          <a:solidFill>
            <a:schemeClr val="accent2">
              <a:hueOff val="-1039545"/>
              <a:satOff val="-59949"/>
              <a:lumOff val="6163"/>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F1F1A54-1359-2B47-80D5-4D9969B2109F}">
      <dsp:nvSpPr>
        <dsp:cNvPr id="0" name=""/>
        <dsp:cNvSpPr/>
      </dsp:nvSpPr>
      <dsp:spPr>
        <a:xfrm>
          <a:off x="8068463" y="329648"/>
          <a:ext cx="2444055" cy="3421677"/>
        </a:xfrm>
        <a:prstGeom prst="rect">
          <a:avLst/>
        </a:prstGeom>
        <a:solidFill>
          <a:schemeClr val="accent2">
            <a:tint val="40000"/>
            <a:alpha val="90000"/>
            <a:hueOff val="-849226"/>
            <a:satOff val="-75346"/>
            <a:lumOff val="-769"/>
            <a:alphaOff val="0"/>
          </a:schemeClr>
        </a:solidFill>
        <a:ln w="25400" cap="flat" cmpd="sng" algn="ctr">
          <a:solidFill>
            <a:schemeClr val="accent2">
              <a:tint val="40000"/>
              <a:alpha val="90000"/>
              <a:hueOff val="-849226"/>
              <a:satOff val="-75346"/>
              <a:lumOff val="-7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lvl="0" algn="l" defTabSz="1022350">
            <a:lnSpc>
              <a:spcPct val="90000"/>
            </a:lnSpc>
            <a:spcBef>
              <a:spcPct val="0"/>
            </a:spcBef>
            <a:spcAft>
              <a:spcPct val="35000"/>
            </a:spcAft>
          </a:pPr>
          <a:r>
            <a:rPr lang="en-US" sz="2300" b="0" i="0" kern="1200" baseline="0"/>
            <a:t>Enhance basic psychotherapy techniques</a:t>
          </a:r>
          <a:endParaRPr lang="en-US" sz="2300" kern="1200"/>
        </a:p>
      </dsp:txBody>
      <dsp:txXfrm>
        <a:off x="8068463" y="1629885"/>
        <a:ext cx="2444055" cy="2053006"/>
      </dsp:txXfrm>
    </dsp:sp>
    <dsp:sp modelId="{0A086E0B-A67A-8148-8C88-86D87888B419}">
      <dsp:nvSpPr>
        <dsp:cNvPr id="0" name=""/>
        <dsp:cNvSpPr/>
      </dsp:nvSpPr>
      <dsp:spPr>
        <a:xfrm>
          <a:off x="8777239" y="671815"/>
          <a:ext cx="1026503" cy="1026503"/>
        </a:xfrm>
        <a:prstGeom prst="ellipse">
          <a:avLst/>
        </a:prstGeom>
        <a:solidFill>
          <a:schemeClr val="accent2">
            <a:hueOff val="-1247454"/>
            <a:satOff val="-71938"/>
            <a:lumOff val="7395"/>
            <a:alphaOff val="0"/>
          </a:schemeClr>
        </a:solidFill>
        <a:ln w="25400" cap="flat" cmpd="sng" algn="ctr">
          <a:solidFill>
            <a:schemeClr val="accent2">
              <a:hueOff val="-1247454"/>
              <a:satOff val="-71938"/>
              <a:lumOff val="7395"/>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0030" tIns="12700" rIns="80030" bIns="12700" numCol="1" spcCol="1270" anchor="ctr" anchorCtr="0">
          <a:noAutofit/>
        </a:bodyPr>
        <a:lstStyle/>
        <a:p>
          <a:pPr lvl="0" algn="ctr" defTabSz="2133600">
            <a:lnSpc>
              <a:spcPct val="90000"/>
            </a:lnSpc>
            <a:spcBef>
              <a:spcPct val="0"/>
            </a:spcBef>
            <a:spcAft>
              <a:spcPct val="35000"/>
            </a:spcAft>
          </a:pPr>
          <a:r>
            <a:rPr lang="en-US" sz="4800" kern="1200"/>
            <a:t>4</a:t>
          </a:r>
        </a:p>
      </dsp:txBody>
      <dsp:txXfrm>
        <a:off x="8927567" y="822143"/>
        <a:ext cx="725847" cy="725847"/>
      </dsp:txXfrm>
    </dsp:sp>
    <dsp:sp modelId="{E270E525-160D-7F4A-872B-CDB36F66088F}">
      <dsp:nvSpPr>
        <dsp:cNvPr id="0" name=""/>
        <dsp:cNvSpPr/>
      </dsp:nvSpPr>
      <dsp:spPr>
        <a:xfrm>
          <a:off x="8068463" y="3751253"/>
          <a:ext cx="2444055" cy="72"/>
        </a:xfrm>
        <a:prstGeom prst="rect">
          <a:avLst/>
        </a:prstGeom>
        <a:solidFill>
          <a:schemeClr val="accent2">
            <a:hueOff val="-1455363"/>
            <a:satOff val="-83928"/>
            <a:lumOff val="8628"/>
            <a:alphaOff val="0"/>
          </a:schemeClr>
        </a:solidFill>
        <a:ln w="25400" cap="flat" cmpd="sng" algn="ctr">
          <a:solidFill>
            <a:schemeClr val="accent2">
              <a:hueOff val="-1455363"/>
              <a:satOff val="-83928"/>
              <a:lumOff val="8628"/>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A695D6-C4EE-B149-84E4-D5019F2DC25A}">
      <dsp:nvSpPr>
        <dsp:cNvPr id="0" name=""/>
        <dsp:cNvSpPr/>
      </dsp:nvSpPr>
      <dsp:spPr>
        <a:xfrm>
          <a:off x="0" y="0"/>
          <a:ext cx="3286125" cy="3432175"/>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lvl="0" algn="l" defTabSz="889000">
            <a:lnSpc>
              <a:spcPct val="90000"/>
            </a:lnSpc>
            <a:spcBef>
              <a:spcPct val="0"/>
            </a:spcBef>
            <a:spcAft>
              <a:spcPct val="35000"/>
            </a:spcAft>
          </a:pPr>
          <a:r>
            <a:rPr lang="en-US" sz="2000" kern="1200"/>
            <a:t>Called by Hunter Russell and told he had a specific patient that he would like for me to pick up after his graduation</a:t>
          </a:r>
        </a:p>
      </dsp:txBody>
      <dsp:txXfrm>
        <a:off x="0" y="1304226"/>
        <a:ext cx="3286125" cy="2059305"/>
      </dsp:txXfrm>
    </dsp:sp>
    <dsp:sp modelId="{F588084B-56AA-F54F-8B7A-867D4C73C2FB}">
      <dsp:nvSpPr>
        <dsp:cNvPr id="0" name=""/>
        <dsp:cNvSpPr/>
      </dsp:nvSpPr>
      <dsp:spPr>
        <a:xfrm>
          <a:off x="1128236" y="343217"/>
          <a:ext cx="1029652" cy="1029652"/>
        </a:xfrm>
        <a:prstGeom prst="ellips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276" tIns="12700" rIns="80276" bIns="12700" numCol="1" spcCol="1270" anchor="ctr" anchorCtr="0">
          <a:noAutofit/>
        </a:bodyPr>
        <a:lstStyle/>
        <a:p>
          <a:pPr lvl="0" algn="ctr" defTabSz="2133600">
            <a:lnSpc>
              <a:spcPct val="90000"/>
            </a:lnSpc>
            <a:spcBef>
              <a:spcPct val="0"/>
            </a:spcBef>
            <a:spcAft>
              <a:spcPct val="35000"/>
            </a:spcAft>
          </a:pPr>
          <a:r>
            <a:rPr lang="en-US" sz="4800" kern="1200"/>
            <a:t>1</a:t>
          </a:r>
        </a:p>
      </dsp:txBody>
      <dsp:txXfrm>
        <a:off x="1279025" y="494006"/>
        <a:ext cx="728074" cy="728074"/>
      </dsp:txXfrm>
    </dsp:sp>
    <dsp:sp modelId="{0F4834A7-BAC1-D440-AD55-A81F181722E9}">
      <dsp:nvSpPr>
        <dsp:cNvPr id="0" name=""/>
        <dsp:cNvSpPr/>
      </dsp:nvSpPr>
      <dsp:spPr>
        <a:xfrm>
          <a:off x="0" y="3432103"/>
          <a:ext cx="3286125" cy="72"/>
        </a:xfrm>
        <a:prstGeom prst="rect">
          <a:avLst/>
        </a:prstGeom>
        <a:solidFill>
          <a:schemeClr val="accent5">
            <a:hueOff val="-1470669"/>
            <a:satOff val="-2046"/>
            <a:lumOff val="-784"/>
            <a:alphaOff val="0"/>
          </a:schemeClr>
        </a:solidFill>
        <a:ln w="25400" cap="flat" cmpd="sng" algn="ctr">
          <a:solidFill>
            <a:schemeClr val="accent5">
              <a:hueOff val="-1470669"/>
              <a:satOff val="-2046"/>
              <a:lumOff val="-7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DF38F4-5121-6B4D-9740-2B298E764D61}">
      <dsp:nvSpPr>
        <dsp:cNvPr id="0" name=""/>
        <dsp:cNvSpPr/>
      </dsp:nvSpPr>
      <dsp:spPr>
        <a:xfrm>
          <a:off x="3614737" y="0"/>
          <a:ext cx="3286125" cy="3432175"/>
        </a:xfrm>
        <a:prstGeom prst="rect">
          <a:avLst/>
        </a:prstGeom>
        <a:solidFill>
          <a:schemeClr val="accent5">
            <a:tint val="40000"/>
            <a:alpha val="90000"/>
            <a:hueOff val="-3695877"/>
            <a:satOff val="-6408"/>
            <a:lumOff val="-644"/>
            <a:alphaOff val="0"/>
          </a:schemeClr>
        </a:solidFill>
        <a:ln w="25400" cap="flat" cmpd="sng" algn="ctr">
          <a:solidFill>
            <a:schemeClr val="accent5">
              <a:tint val="40000"/>
              <a:alpha val="90000"/>
              <a:hueOff val="-3695877"/>
              <a:satOff val="-6408"/>
              <a:lumOff val="-64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lvl="0" algn="l" defTabSz="889000">
            <a:lnSpc>
              <a:spcPct val="90000"/>
            </a:lnSpc>
            <a:spcBef>
              <a:spcPct val="0"/>
            </a:spcBef>
            <a:spcAft>
              <a:spcPct val="35000"/>
            </a:spcAft>
          </a:pPr>
          <a:r>
            <a:rPr lang="en-US" sz="2000" kern="1200"/>
            <a:t>Did not discuss anything regarding the patient or her care</a:t>
          </a:r>
        </a:p>
      </dsp:txBody>
      <dsp:txXfrm>
        <a:off x="3614737" y="1304226"/>
        <a:ext cx="3286125" cy="2059305"/>
      </dsp:txXfrm>
    </dsp:sp>
    <dsp:sp modelId="{80EC3021-285F-6746-83A7-2F489309A15F}">
      <dsp:nvSpPr>
        <dsp:cNvPr id="0" name=""/>
        <dsp:cNvSpPr/>
      </dsp:nvSpPr>
      <dsp:spPr>
        <a:xfrm>
          <a:off x="4742973" y="343217"/>
          <a:ext cx="1029652" cy="1029652"/>
        </a:xfrm>
        <a:prstGeom prst="ellipse">
          <a:avLst/>
        </a:prstGeom>
        <a:solidFill>
          <a:schemeClr val="accent5">
            <a:hueOff val="-2941338"/>
            <a:satOff val="-4091"/>
            <a:lumOff val="-1569"/>
            <a:alphaOff val="0"/>
          </a:schemeClr>
        </a:solidFill>
        <a:ln w="25400" cap="flat" cmpd="sng" algn="ctr">
          <a:solidFill>
            <a:schemeClr val="accent5">
              <a:hueOff val="-2941338"/>
              <a:satOff val="-4091"/>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276" tIns="12700" rIns="80276" bIns="12700" numCol="1" spcCol="1270" anchor="ctr" anchorCtr="0">
          <a:noAutofit/>
        </a:bodyPr>
        <a:lstStyle/>
        <a:p>
          <a:pPr lvl="0" algn="ctr" defTabSz="2133600">
            <a:lnSpc>
              <a:spcPct val="90000"/>
            </a:lnSpc>
            <a:spcBef>
              <a:spcPct val="0"/>
            </a:spcBef>
            <a:spcAft>
              <a:spcPct val="35000"/>
            </a:spcAft>
          </a:pPr>
          <a:r>
            <a:rPr lang="en-US" sz="4800" kern="1200"/>
            <a:t>2</a:t>
          </a:r>
        </a:p>
      </dsp:txBody>
      <dsp:txXfrm>
        <a:off x="4893762" y="494006"/>
        <a:ext cx="728074" cy="728074"/>
      </dsp:txXfrm>
    </dsp:sp>
    <dsp:sp modelId="{2CDE1D39-6243-1D4D-BF1B-1B6CD133251D}">
      <dsp:nvSpPr>
        <dsp:cNvPr id="0" name=""/>
        <dsp:cNvSpPr/>
      </dsp:nvSpPr>
      <dsp:spPr>
        <a:xfrm>
          <a:off x="3614737" y="3432103"/>
          <a:ext cx="3286125" cy="72"/>
        </a:xfrm>
        <a:prstGeom prst="rect">
          <a:avLst/>
        </a:prstGeom>
        <a:solidFill>
          <a:schemeClr val="accent5">
            <a:hueOff val="-4412007"/>
            <a:satOff val="-6137"/>
            <a:lumOff val="-2353"/>
            <a:alphaOff val="0"/>
          </a:schemeClr>
        </a:solidFill>
        <a:ln w="25400" cap="flat" cmpd="sng" algn="ctr">
          <a:solidFill>
            <a:schemeClr val="accent5">
              <a:hueOff val="-4412007"/>
              <a:satOff val="-6137"/>
              <a:lumOff val="-235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6F438F-C213-E249-8AB0-FE16EB5191C8}">
      <dsp:nvSpPr>
        <dsp:cNvPr id="0" name=""/>
        <dsp:cNvSpPr/>
      </dsp:nvSpPr>
      <dsp:spPr>
        <a:xfrm>
          <a:off x="7229475" y="0"/>
          <a:ext cx="3286125" cy="3432175"/>
        </a:xfrm>
        <a:prstGeom prst="rect">
          <a:avLst/>
        </a:prstGeom>
        <a:solidFill>
          <a:schemeClr val="accent5">
            <a:tint val="40000"/>
            <a:alpha val="90000"/>
            <a:hueOff val="-7391755"/>
            <a:satOff val="-12816"/>
            <a:lumOff val="-1289"/>
            <a:alphaOff val="0"/>
          </a:schemeClr>
        </a:solidFill>
        <a:ln w="25400" cap="flat" cmpd="sng" algn="ctr">
          <a:solidFill>
            <a:schemeClr val="accent5">
              <a:tint val="40000"/>
              <a:alpha val="90000"/>
              <a:hueOff val="-7391755"/>
              <a:satOff val="-12816"/>
              <a:lumOff val="-128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lvl="0" algn="l" defTabSz="889000">
            <a:lnSpc>
              <a:spcPct val="90000"/>
            </a:lnSpc>
            <a:spcBef>
              <a:spcPct val="0"/>
            </a:spcBef>
            <a:spcAft>
              <a:spcPct val="35000"/>
            </a:spcAft>
          </a:pPr>
          <a:r>
            <a:rPr lang="en-US" sz="2000" kern="1200"/>
            <a:t>First patient seen at UMC</a:t>
          </a:r>
        </a:p>
      </dsp:txBody>
      <dsp:txXfrm>
        <a:off x="7229475" y="1304226"/>
        <a:ext cx="3286125" cy="2059305"/>
      </dsp:txXfrm>
    </dsp:sp>
    <dsp:sp modelId="{145651B0-2FAE-E643-BC96-C86BE2866C1C}">
      <dsp:nvSpPr>
        <dsp:cNvPr id="0" name=""/>
        <dsp:cNvSpPr/>
      </dsp:nvSpPr>
      <dsp:spPr>
        <a:xfrm>
          <a:off x="8357711" y="343217"/>
          <a:ext cx="1029652" cy="1029652"/>
        </a:xfrm>
        <a:prstGeom prst="ellipse">
          <a:avLst/>
        </a:prstGeom>
        <a:solidFill>
          <a:schemeClr val="accent5">
            <a:hueOff val="-5882676"/>
            <a:satOff val="-8182"/>
            <a:lumOff val="-3138"/>
            <a:alphaOff val="0"/>
          </a:schemeClr>
        </a:solidFill>
        <a:ln w="25400" cap="flat" cmpd="sng" algn="ctr">
          <a:solidFill>
            <a:schemeClr val="accent5">
              <a:hueOff val="-5882676"/>
              <a:satOff val="-8182"/>
              <a:lumOff val="-313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276" tIns="12700" rIns="80276" bIns="12700" numCol="1" spcCol="1270" anchor="ctr" anchorCtr="0">
          <a:noAutofit/>
        </a:bodyPr>
        <a:lstStyle/>
        <a:p>
          <a:pPr lvl="0" algn="ctr" defTabSz="2133600">
            <a:lnSpc>
              <a:spcPct val="90000"/>
            </a:lnSpc>
            <a:spcBef>
              <a:spcPct val="0"/>
            </a:spcBef>
            <a:spcAft>
              <a:spcPct val="35000"/>
            </a:spcAft>
          </a:pPr>
          <a:r>
            <a:rPr lang="en-US" sz="4800" kern="1200"/>
            <a:t>3</a:t>
          </a:r>
        </a:p>
      </dsp:txBody>
      <dsp:txXfrm>
        <a:off x="8508500" y="494006"/>
        <a:ext cx="728074" cy="728074"/>
      </dsp:txXfrm>
    </dsp:sp>
    <dsp:sp modelId="{859756B4-C252-AC4B-86FA-16CE941222BB}">
      <dsp:nvSpPr>
        <dsp:cNvPr id="0" name=""/>
        <dsp:cNvSpPr/>
      </dsp:nvSpPr>
      <dsp:spPr>
        <a:xfrm>
          <a:off x="7229475" y="3432103"/>
          <a:ext cx="3286125" cy="72"/>
        </a:xfrm>
        <a:prstGeom prst="rect">
          <a:avLst/>
        </a:prstGeom>
        <a:solidFill>
          <a:schemeClr val="accent5">
            <a:hueOff val="-7353344"/>
            <a:satOff val="-10228"/>
            <a:lumOff val="-3922"/>
            <a:alphaOff val="0"/>
          </a:schemeClr>
        </a:solidFill>
        <a:ln w="25400" cap="flat" cmpd="sng" algn="ctr">
          <a:solidFill>
            <a:schemeClr val="accent5">
              <a:hueOff val="-7353344"/>
              <a:satOff val="-10228"/>
              <a:lumOff val="-392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514BD3-6FDD-E042-8325-89276C8DF904}">
      <dsp:nvSpPr>
        <dsp:cNvPr id="0" name=""/>
        <dsp:cNvSpPr/>
      </dsp:nvSpPr>
      <dsp:spPr>
        <a:xfrm>
          <a:off x="3082110" y="66807"/>
          <a:ext cx="3474003" cy="347400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en-US" sz="2200" b="1" kern="1200" dirty="0"/>
            <a:t>Family</a:t>
          </a:r>
          <a:r>
            <a:rPr lang="en-US" sz="2400" kern="1200" dirty="0"/>
            <a:t> Med</a:t>
          </a:r>
        </a:p>
      </dsp:txBody>
      <dsp:txXfrm>
        <a:off x="3482957" y="534462"/>
        <a:ext cx="2672310" cy="1102328"/>
      </dsp:txXfrm>
    </dsp:sp>
    <dsp:sp modelId="{D330078E-C876-3D4B-BC7F-A9C0BA3EA756}">
      <dsp:nvSpPr>
        <dsp:cNvPr id="0" name=""/>
        <dsp:cNvSpPr/>
      </dsp:nvSpPr>
      <dsp:spPr>
        <a:xfrm>
          <a:off x="4618689" y="1603386"/>
          <a:ext cx="3474003" cy="347400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dirty="0"/>
            <a:t>Psychiatry</a:t>
          </a:r>
        </a:p>
      </dsp:txBody>
      <dsp:txXfrm>
        <a:off x="6489306" y="2004232"/>
        <a:ext cx="1336155" cy="2672310"/>
      </dsp:txXfrm>
    </dsp:sp>
    <dsp:sp modelId="{6E75E36E-F3B5-A747-A645-FC5A5A7F35E0}">
      <dsp:nvSpPr>
        <dsp:cNvPr id="0" name=""/>
        <dsp:cNvSpPr/>
      </dsp:nvSpPr>
      <dsp:spPr>
        <a:xfrm>
          <a:off x="3082110" y="3139964"/>
          <a:ext cx="3474003" cy="347400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en-US" sz="2200" b="1" kern="1200" dirty="0"/>
            <a:t>Psychology</a:t>
          </a:r>
        </a:p>
      </dsp:txBody>
      <dsp:txXfrm>
        <a:off x="3482957" y="5043985"/>
        <a:ext cx="2672310" cy="1102328"/>
      </dsp:txXfrm>
    </dsp:sp>
    <dsp:sp modelId="{41594CA0-6560-E142-A44D-D10813347743}">
      <dsp:nvSpPr>
        <dsp:cNvPr id="0" name=""/>
        <dsp:cNvSpPr/>
      </dsp:nvSpPr>
      <dsp:spPr>
        <a:xfrm>
          <a:off x="1545532" y="1603386"/>
          <a:ext cx="3474003" cy="347400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en-US" sz="2200" b="1" kern="1200" dirty="0"/>
            <a:t>Nutrition</a:t>
          </a:r>
        </a:p>
      </dsp:txBody>
      <dsp:txXfrm>
        <a:off x="1812763" y="2004232"/>
        <a:ext cx="1336155" cy="26723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7F8720-4E37-9F49-8EC5-69A20AB4BC59}">
      <dsp:nvSpPr>
        <dsp:cNvPr id="0" name=""/>
        <dsp:cNvSpPr/>
      </dsp:nvSpPr>
      <dsp:spPr>
        <a:xfrm>
          <a:off x="0" y="354444"/>
          <a:ext cx="4977578" cy="5040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D06075-5A3A-974F-B825-6F96E582D04B}">
      <dsp:nvSpPr>
        <dsp:cNvPr id="0" name=""/>
        <dsp:cNvSpPr/>
      </dsp:nvSpPr>
      <dsp:spPr>
        <a:xfrm>
          <a:off x="248878" y="59244"/>
          <a:ext cx="3484304" cy="5904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1698" tIns="0" rIns="131698" bIns="0" numCol="1" spcCol="1270" anchor="ctr" anchorCtr="0">
          <a:noAutofit/>
        </a:bodyPr>
        <a:lstStyle/>
        <a:p>
          <a:pPr lvl="0" algn="l" defTabSz="889000">
            <a:lnSpc>
              <a:spcPct val="90000"/>
            </a:lnSpc>
            <a:spcBef>
              <a:spcPct val="0"/>
            </a:spcBef>
            <a:spcAft>
              <a:spcPct val="35000"/>
            </a:spcAft>
          </a:pPr>
          <a:r>
            <a:rPr lang="en-US" sz="2000" b="0" i="0" kern="1200" baseline="0"/>
            <a:t>Open-Ended Questions</a:t>
          </a:r>
          <a:endParaRPr lang="en-US" sz="2000" kern="1200"/>
        </a:p>
      </dsp:txBody>
      <dsp:txXfrm>
        <a:off x="277699" y="88065"/>
        <a:ext cx="3426662" cy="532758"/>
      </dsp:txXfrm>
    </dsp:sp>
    <dsp:sp modelId="{4360DB0F-66E8-9141-9199-231844D66326}">
      <dsp:nvSpPr>
        <dsp:cNvPr id="0" name=""/>
        <dsp:cNvSpPr/>
      </dsp:nvSpPr>
      <dsp:spPr>
        <a:xfrm>
          <a:off x="0" y="1261644"/>
          <a:ext cx="4977578" cy="5040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E6F890-BC4E-FE48-9532-31061E41BAB3}">
      <dsp:nvSpPr>
        <dsp:cNvPr id="0" name=""/>
        <dsp:cNvSpPr/>
      </dsp:nvSpPr>
      <dsp:spPr>
        <a:xfrm>
          <a:off x="248878" y="966444"/>
          <a:ext cx="3484304" cy="5904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1698" tIns="0" rIns="131698" bIns="0" numCol="1" spcCol="1270" anchor="ctr" anchorCtr="0">
          <a:noAutofit/>
        </a:bodyPr>
        <a:lstStyle/>
        <a:p>
          <a:pPr lvl="0" algn="l" defTabSz="889000">
            <a:lnSpc>
              <a:spcPct val="90000"/>
            </a:lnSpc>
            <a:spcBef>
              <a:spcPct val="0"/>
            </a:spcBef>
            <a:spcAft>
              <a:spcPct val="35000"/>
            </a:spcAft>
          </a:pPr>
          <a:r>
            <a:rPr lang="en-US" sz="2000" b="0" i="0" kern="1200" baseline="0"/>
            <a:t>Affirmations</a:t>
          </a:r>
          <a:endParaRPr lang="en-US" sz="2000" kern="1200"/>
        </a:p>
      </dsp:txBody>
      <dsp:txXfrm>
        <a:off x="277699" y="995265"/>
        <a:ext cx="3426662" cy="532758"/>
      </dsp:txXfrm>
    </dsp:sp>
    <dsp:sp modelId="{E0AEB670-D15E-F445-A7E9-40833289F08B}">
      <dsp:nvSpPr>
        <dsp:cNvPr id="0" name=""/>
        <dsp:cNvSpPr/>
      </dsp:nvSpPr>
      <dsp:spPr>
        <a:xfrm>
          <a:off x="0" y="2168844"/>
          <a:ext cx="4977578" cy="5040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49C991-FD6F-0745-9766-9C4A93C6FB2D}">
      <dsp:nvSpPr>
        <dsp:cNvPr id="0" name=""/>
        <dsp:cNvSpPr/>
      </dsp:nvSpPr>
      <dsp:spPr>
        <a:xfrm>
          <a:off x="248878" y="1873644"/>
          <a:ext cx="3484304" cy="5904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1698" tIns="0" rIns="131698" bIns="0" numCol="1" spcCol="1270" anchor="ctr" anchorCtr="0">
          <a:noAutofit/>
        </a:bodyPr>
        <a:lstStyle/>
        <a:p>
          <a:pPr lvl="0" algn="l" defTabSz="889000">
            <a:lnSpc>
              <a:spcPct val="90000"/>
            </a:lnSpc>
            <a:spcBef>
              <a:spcPct val="0"/>
            </a:spcBef>
            <a:spcAft>
              <a:spcPct val="35000"/>
            </a:spcAft>
          </a:pPr>
          <a:r>
            <a:rPr lang="en-US" sz="2000" b="0" i="0" kern="1200" baseline="0"/>
            <a:t>Reflective Statements</a:t>
          </a:r>
          <a:endParaRPr lang="en-US" sz="2000" kern="1200"/>
        </a:p>
      </dsp:txBody>
      <dsp:txXfrm>
        <a:off x="277699" y="1902465"/>
        <a:ext cx="3426662" cy="532758"/>
      </dsp:txXfrm>
    </dsp:sp>
    <dsp:sp modelId="{B3C42C98-9F79-7341-B9D4-F6F6A9020050}">
      <dsp:nvSpPr>
        <dsp:cNvPr id="0" name=""/>
        <dsp:cNvSpPr/>
      </dsp:nvSpPr>
      <dsp:spPr>
        <a:xfrm>
          <a:off x="0" y="3076044"/>
          <a:ext cx="4977578" cy="5040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543AFD-C153-2248-8A7E-8306339DE93E}">
      <dsp:nvSpPr>
        <dsp:cNvPr id="0" name=""/>
        <dsp:cNvSpPr/>
      </dsp:nvSpPr>
      <dsp:spPr>
        <a:xfrm>
          <a:off x="248878" y="2780844"/>
          <a:ext cx="3484304" cy="5904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1698" tIns="0" rIns="131698" bIns="0" numCol="1" spcCol="1270" anchor="ctr" anchorCtr="0">
          <a:noAutofit/>
        </a:bodyPr>
        <a:lstStyle/>
        <a:p>
          <a:pPr lvl="0" algn="l" defTabSz="889000">
            <a:lnSpc>
              <a:spcPct val="90000"/>
            </a:lnSpc>
            <a:spcBef>
              <a:spcPct val="0"/>
            </a:spcBef>
            <a:spcAft>
              <a:spcPct val="35000"/>
            </a:spcAft>
          </a:pPr>
          <a:r>
            <a:rPr lang="en-US" sz="2000" b="0" i="0" kern="1200" baseline="0"/>
            <a:t>Summaries</a:t>
          </a:r>
          <a:endParaRPr lang="en-US" sz="2000" kern="1200"/>
        </a:p>
      </dsp:txBody>
      <dsp:txXfrm>
        <a:off x="277699" y="2809665"/>
        <a:ext cx="3426662" cy="532758"/>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xmlns="">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xmlns="">
        <dgm1611:autoBuNodeInfo lvl="1" ptType="sibTrans">
          <dgm1611:buPr prefix="" leadZeros="0">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1" name="Shape 111"/>
          <p:cNvSpPr>
            <a:spLocks noGrp="1" noRot="1" noChangeAspect="1"/>
          </p:cNvSpPr>
          <p:nvPr>
            <p:ph type="sldImg"/>
          </p:nvPr>
        </p:nvSpPr>
        <p:spPr>
          <a:xfrm>
            <a:off x="1143000" y="685800"/>
            <a:ext cx="4572000" cy="3429000"/>
          </a:xfrm>
          <a:prstGeom prst="rect">
            <a:avLst/>
          </a:prstGeom>
        </p:spPr>
        <p:txBody>
          <a:bodyPr/>
          <a:lstStyle/>
          <a:p>
            <a:endParaRPr/>
          </a:p>
        </p:txBody>
      </p:sp>
      <p:sp>
        <p:nvSpPr>
          <p:cNvPr id="112" name="Shape 11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Work together as a team using complementary backgrounds</a:t>
            </a:r>
          </a:p>
          <a:p>
            <a:endParaRPr lang="en-US" dirty="0"/>
          </a:p>
        </p:txBody>
      </p:sp>
    </p:spTree>
    <p:extLst>
      <p:ext uri="{BB962C8B-B14F-4D97-AF65-F5344CB8AC3E}">
        <p14:creationId xmlns:p14="http://schemas.microsoft.com/office/powerpoint/2010/main" val="2321064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3" name="Title Text"/>
          <p:cNvSpPr txBox="1">
            <a:spLocks noGrp="1"/>
          </p:cNvSpPr>
          <p:nvPr>
            <p:ph type="title"/>
          </p:nvPr>
        </p:nvSpPr>
        <p:spPr>
          <a:xfrm>
            <a:off x="1524000" y="1122362"/>
            <a:ext cx="9144000" cy="2387601"/>
          </a:xfrm>
          <a:prstGeom prst="rect">
            <a:avLst/>
          </a:prstGeom>
        </p:spPr>
        <p:txBody>
          <a:bodyPr anchor="b"/>
          <a:lstStyle>
            <a:lvl1pPr>
              <a:defRPr sz="5400"/>
            </a:lvl1pPr>
          </a:lstStyle>
          <a:p>
            <a:r>
              <a:t>Title Text</a:t>
            </a:r>
          </a:p>
        </p:txBody>
      </p:sp>
      <p:sp>
        <p:nvSpPr>
          <p:cNvPr id="14" name="Body Level One…"/>
          <p:cNvSpPr txBox="1">
            <a:spLocks noGrp="1"/>
          </p:cNvSpPr>
          <p:nvPr>
            <p:ph type="body" sz="quarter" idx="1"/>
          </p:nvPr>
        </p:nvSpPr>
        <p:spPr>
          <a:xfrm>
            <a:off x="1524000" y="3602037"/>
            <a:ext cx="9144000" cy="1655763"/>
          </a:xfrm>
          <a:prstGeom prst="rect">
            <a:avLst/>
          </a:prstGeom>
        </p:spPr>
        <p:txBody>
          <a:bodyPr/>
          <a:lstStyle>
            <a:lvl1pPr marL="0" indent="0">
              <a:buSzTx/>
              <a:buFontTx/>
              <a:buNone/>
              <a:defRPr sz="3200"/>
            </a:lvl1pPr>
            <a:lvl2pPr marL="0" indent="457200">
              <a:buSzTx/>
              <a:buFontTx/>
              <a:buNone/>
              <a:defRPr sz="3200"/>
            </a:lvl2pPr>
            <a:lvl3pPr marL="0" indent="914400">
              <a:buSzTx/>
              <a:buFontTx/>
              <a:buNone/>
              <a:defRPr sz="3200"/>
            </a:lvl3pPr>
            <a:lvl4pPr marL="0" indent="1371600">
              <a:buSzTx/>
              <a:buFontTx/>
              <a:buNone/>
              <a:defRPr sz="3200"/>
            </a:lvl4pPr>
            <a:lvl5pPr marL="0" indent="1828800">
              <a:buSzTx/>
              <a:buFontTx/>
              <a:buNone/>
              <a:defRPr sz="3200"/>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4" name="Title Text"/>
          <p:cNvSpPr txBox="1">
            <a:spLocks noGrp="1"/>
          </p:cNvSpPr>
          <p:nvPr>
            <p:ph type="title"/>
          </p:nvPr>
        </p:nvSpPr>
        <p:spPr>
          <a:prstGeom prst="rect">
            <a:avLst/>
          </a:prstGeom>
        </p:spPr>
        <p:txBody>
          <a:bodyPr/>
          <a:lstStyle/>
          <a:p>
            <a:r>
              <a:t>Title Text</a:t>
            </a:r>
          </a:p>
        </p:txBody>
      </p:sp>
      <p:sp>
        <p:nvSpPr>
          <p:cNvPr id="9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3" name="Title Text"/>
          <p:cNvSpPr txBox="1">
            <a:spLocks noGrp="1"/>
          </p:cNvSpPr>
          <p:nvPr>
            <p:ph type="title"/>
          </p:nvPr>
        </p:nvSpPr>
        <p:spPr>
          <a:xfrm>
            <a:off x="8724900" y="365125"/>
            <a:ext cx="2628900" cy="5811838"/>
          </a:xfrm>
          <a:prstGeom prst="rect">
            <a:avLst/>
          </a:prstGeom>
        </p:spPr>
        <p:txBody>
          <a:bodyPr/>
          <a:lstStyle/>
          <a:p>
            <a:r>
              <a:t>Title Text</a:t>
            </a:r>
          </a:p>
        </p:txBody>
      </p:sp>
      <p:sp>
        <p:nvSpPr>
          <p:cNvPr id="104" name="Body Level One…"/>
          <p:cNvSpPr txBox="1">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2" name="Title Text"/>
          <p:cNvSpPr txBox="1">
            <a:spLocks noGrp="1"/>
          </p:cNvSpPr>
          <p:nvPr>
            <p:ph type="title"/>
          </p:nvPr>
        </p:nvSpPr>
        <p:spPr>
          <a:prstGeom prst="rect">
            <a:avLst/>
          </a:prstGeom>
        </p:spPr>
        <p:txBody>
          <a:bodyPr/>
          <a:lstStyle/>
          <a:p>
            <a:r>
              <a:t>Title Text</a:t>
            </a:r>
          </a:p>
        </p:txBody>
      </p:sp>
      <p:sp>
        <p:nvSpPr>
          <p:cNvPr id="2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1"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2"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0" name="Title Text"/>
          <p:cNvSpPr txBox="1">
            <a:spLocks noGrp="1"/>
          </p:cNvSpPr>
          <p:nvPr>
            <p:ph type="title"/>
          </p:nvPr>
        </p:nvSpPr>
        <p:spPr>
          <a:prstGeom prst="rect">
            <a:avLst/>
          </a:prstGeom>
        </p:spPr>
        <p:txBody>
          <a:bodyPr/>
          <a:lstStyle/>
          <a:p>
            <a:r>
              <a:t>Title Text</a:t>
            </a:r>
          </a:p>
        </p:txBody>
      </p:sp>
      <p:sp>
        <p:nvSpPr>
          <p:cNvPr id="41"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9"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50"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1" name="Rectangle"/>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5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9" name="Title Text"/>
          <p:cNvSpPr txBox="1">
            <a:spLocks noGrp="1"/>
          </p:cNvSpPr>
          <p:nvPr>
            <p:ph type="title"/>
          </p:nvPr>
        </p:nvSpPr>
        <p:spPr>
          <a:prstGeom prst="rect">
            <a:avLst/>
          </a:prstGeom>
        </p:spPr>
        <p:txBody>
          <a:bodyPr/>
          <a:lstStyle/>
          <a:p>
            <a:r>
              <a:t>Title Text</a:t>
            </a:r>
          </a:p>
        </p:txBody>
      </p:sp>
      <p:sp>
        <p:nvSpPr>
          <p:cNvPr id="6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4"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5"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6" name="Rectangle"/>
          <p:cNvSpPr>
            <a:spLocks noGrp="1"/>
          </p:cNvSpPr>
          <p:nvPr>
            <p:ph type="body" sz="quarter" idx="13"/>
          </p:nvPr>
        </p:nvSpPr>
        <p:spPr>
          <a:xfrm>
            <a:off x="839787" y="2057400"/>
            <a:ext cx="3932238" cy="3811588"/>
          </a:xfrm>
          <a:prstGeom prst="rect">
            <a:avLst/>
          </a:prstGeom>
        </p:spPr>
        <p:txBody>
          <a:bodyPr/>
          <a:lstStyle/>
          <a:p>
            <a:pPr marL="0" indent="0">
              <a:buSzTx/>
              <a:buFontTx/>
              <a:buNone/>
              <a:defRPr sz="1600"/>
            </a:pPr>
            <a:endParaRPr/>
          </a:p>
        </p:txBody>
      </p:sp>
      <p:sp>
        <p:nvSpPr>
          <p:cNvPr id="7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4"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5" name="Image"/>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86"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jpeg" descr="image1.jpeg"/>
          <p:cNvPicPr>
            <a:picLocks noChangeAspect="1"/>
          </p:cNvPicPr>
          <p:nvPr/>
        </p:nvPicPr>
        <p:blipFill>
          <a:blip r:embed="rId13">
            <a:extLst/>
          </a:blip>
          <a:stretch>
            <a:fillRect/>
          </a:stretch>
        </p:blipFill>
        <p:spPr>
          <a:xfrm>
            <a:off x="8910209" y="5453448"/>
            <a:ext cx="2889505" cy="902043"/>
          </a:xfrm>
          <a:prstGeom prst="rect">
            <a:avLst/>
          </a:prstGeom>
          <a:ln w="12700">
            <a:miter lim="400000"/>
          </a:ln>
        </p:spPr>
      </p:pic>
      <p:pic>
        <p:nvPicPr>
          <p:cNvPr id="3" name="image2.pdf" descr="image2.pdf"/>
          <p:cNvPicPr>
            <a:picLocks noChangeAspect="1"/>
          </p:cNvPicPr>
          <p:nvPr/>
        </p:nvPicPr>
        <p:blipFill>
          <a:blip r:embed="rId14">
            <a:extLst/>
          </a:blip>
          <a:stretch>
            <a:fillRect/>
          </a:stretch>
        </p:blipFill>
        <p:spPr>
          <a:xfrm>
            <a:off x="8910209" y="6551139"/>
            <a:ext cx="3055954" cy="173684"/>
          </a:xfrm>
          <a:prstGeom prst="rect">
            <a:avLst/>
          </a:prstGeom>
          <a:ln w="12700">
            <a:miter lim="400000"/>
          </a:ln>
        </p:spPr>
      </p:pic>
      <p:sp>
        <p:nvSpPr>
          <p:cNvPr id="4"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5"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6" name="Slide Number"/>
          <p:cNvSpPr txBox="1">
            <a:spLocks noGrp="1"/>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90000"/>
        </a:lnSpc>
        <a:spcBef>
          <a:spcPts val="0"/>
        </a:spcBef>
        <a:spcAft>
          <a:spcPts val="0"/>
        </a:spcAft>
        <a:buClrTx/>
        <a:buSzTx/>
        <a:buFontTx/>
        <a:buNone/>
        <a:tabLst/>
        <a:defRPr sz="4000" b="0" i="0" u="none" strike="noStrike" cap="none" spc="0" baseline="0">
          <a:ln>
            <a:noFill/>
          </a:ln>
          <a:solidFill>
            <a:srgbClr val="000000"/>
          </a:solidFill>
          <a:uFillTx/>
          <a:latin typeface="Minion Pro"/>
          <a:ea typeface="Minion Pro"/>
          <a:cs typeface="Minion Pro"/>
          <a:sym typeface="Minion Pro"/>
        </a:defRPr>
      </a:lvl1pPr>
      <a:lvl2pPr marL="0" marR="0" indent="0" algn="l" defTabSz="914400" rtl="0" latinLnBrk="0">
        <a:lnSpc>
          <a:spcPct val="90000"/>
        </a:lnSpc>
        <a:spcBef>
          <a:spcPts val="0"/>
        </a:spcBef>
        <a:spcAft>
          <a:spcPts val="0"/>
        </a:spcAft>
        <a:buClrTx/>
        <a:buSzTx/>
        <a:buFontTx/>
        <a:buNone/>
        <a:tabLst/>
        <a:defRPr sz="4000" b="0" i="0" u="none" strike="noStrike" cap="none" spc="0" baseline="0">
          <a:ln>
            <a:noFill/>
          </a:ln>
          <a:solidFill>
            <a:srgbClr val="000000"/>
          </a:solidFill>
          <a:uFillTx/>
          <a:latin typeface="Minion Pro"/>
          <a:ea typeface="Minion Pro"/>
          <a:cs typeface="Minion Pro"/>
          <a:sym typeface="Minion Pro"/>
        </a:defRPr>
      </a:lvl2pPr>
      <a:lvl3pPr marL="0" marR="0" indent="0" algn="l" defTabSz="914400" rtl="0" latinLnBrk="0">
        <a:lnSpc>
          <a:spcPct val="90000"/>
        </a:lnSpc>
        <a:spcBef>
          <a:spcPts val="0"/>
        </a:spcBef>
        <a:spcAft>
          <a:spcPts val="0"/>
        </a:spcAft>
        <a:buClrTx/>
        <a:buSzTx/>
        <a:buFontTx/>
        <a:buNone/>
        <a:tabLst/>
        <a:defRPr sz="4000" b="0" i="0" u="none" strike="noStrike" cap="none" spc="0" baseline="0">
          <a:ln>
            <a:noFill/>
          </a:ln>
          <a:solidFill>
            <a:srgbClr val="000000"/>
          </a:solidFill>
          <a:uFillTx/>
          <a:latin typeface="Minion Pro"/>
          <a:ea typeface="Minion Pro"/>
          <a:cs typeface="Minion Pro"/>
          <a:sym typeface="Minion Pro"/>
        </a:defRPr>
      </a:lvl3pPr>
      <a:lvl4pPr marL="0" marR="0" indent="0" algn="l" defTabSz="914400" rtl="0" latinLnBrk="0">
        <a:lnSpc>
          <a:spcPct val="90000"/>
        </a:lnSpc>
        <a:spcBef>
          <a:spcPts val="0"/>
        </a:spcBef>
        <a:spcAft>
          <a:spcPts val="0"/>
        </a:spcAft>
        <a:buClrTx/>
        <a:buSzTx/>
        <a:buFontTx/>
        <a:buNone/>
        <a:tabLst/>
        <a:defRPr sz="4000" b="0" i="0" u="none" strike="noStrike" cap="none" spc="0" baseline="0">
          <a:ln>
            <a:noFill/>
          </a:ln>
          <a:solidFill>
            <a:srgbClr val="000000"/>
          </a:solidFill>
          <a:uFillTx/>
          <a:latin typeface="Minion Pro"/>
          <a:ea typeface="Minion Pro"/>
          <a:cs typeface="Minion Pro"/>
          <a:sym typeface="Minion Pro"/>
        </a:defRPr>
      </a:lvl4pPr>
      <a:lvl5pPr marL="0" marR="0" indent="0" algn="l" defTabSz="914400" rtl="0" latinLnBrk="0">
        <a:lnSpc>
          <a:spcPct val="90000"/>
        </a:lnSpc>
        <a:spcBef>
          <a:spcPts val="0"/>
        </a:spcBef>
        <a:spcAft>
          <a:spcPts val="0"/>
        </a:spcAft>
        <a:buClrTx/>
        <a:buSzTx/>
        <a:buFontTx/>
        <a:buNone/>
        <a:tabLst/>
        <a:defRPr sz="4000" b="0" i="0" u="none" strike="noStrike" cap="none" spc="0" baseline="0">
          <a:ln>
            <a:noFill/>
          </a:ln>
          <a:solidFill>
            <a:srgbClr val="000000"/>
          </a:solidFill>
          <a:uFillTx/>
          <a:latin typeface="Minion Pro"/>
          <a:ea typeface="Minion Pro"/>
          <a:cs typeface="Minion Pro"/>
          <a:sym typeface="Minion Pro"/>
        </a:defRPr>
      </a:lvl5pPr>
      <a:lvl6pPr marL="0" marR="0" indent="0" algn="l" defTabSz="914400" rtl="0" latinLnBrk="0">
        <a:lnSpc>
          <a:spcPct val="90000"/>
        </a:lnSpc>
        <a:spcBef>
          <a:spcPts val="0"/>
        </a:spcBef>
        <a:spcAft>
          <a:spcPts val="0"/>
        </a:spcAft>
        <a:buClrTx/>
        <a:buSzTx/>
        <a:buFontTx/>
        <a:buNone/>
        <a:tabLst/>
        <a:defRPr sz="4000" b="0" i="0" u="none" strike="noStrike" cap="none" spc="0" baseline="0">
          <a:ln>
            <a:noFill/>
          </a:ln>
          <a:solidFill>
            <a:srgbClr val="000000"/>
          </a:solidFill>
          <a:uFillTx/>
          <a:latin typeface="Minion Pro"/>
          <a:ea typeface="Minion Pro"/>
          <a:cs typeface="Minion Pro"/>
          <a:sym typeface="Minion Pro"/>
        </a:defRPr>
      </a:lvl6pPr>
      <a:lvl7pPr marL="0" marR="0" indent="0" algn="l" defTabSz="914400" rtl="0" latinLnBrk="0">
        <a:lnSpc>
          <a:spcPct val="90000"/>
        </a:lnSpc>
        <a:spcBef>
          <a:spcPts val="0"/>
        </a:spcBef>
        <a:spcAft>
          <a:spcPts val="0"/>
        </a:spcAft>
        <a:buClrTx/>
        <a:buSzTx/>
        <a:buFontTx/>
        <a:buNone/>
        <a:tabLst/>
        <a:defRPr sz="4000" b="0" i="0" u="none" strike="noStrike" cap="none" spc="0" baseline="0">
          <a:ln>
            <a:noFill/>
          </a:ln>
          <a:solidFill>
            <a:srgbClr val="000000"/>
          </a:solidFill>
          <a:uFillTx/>
          <a:latin typeface="Minion Pro"/>
          <a:ea typeface="Minion Pro"/>
          <a:cs typeface="Minion Pro"/>
          <a:sym typeface="Minion Pro"/>
        </a:defRPr>
      </a:lvl7pPr>
      <a:lvl8pPr marL="0" marR="0" indent="0" algn="l" defTabSz="914400" rtl="0" latinLnBrk="0">
        <a:lnSpc>
          <a:spcPct val="90000"/>
        </a:lnSpc>
        <a:spcBef>
          <a:spcPts val="0"/>
        </a:spcBef>
        <a:spcAft>
          <a:spcPts val="0"/>
        </a:spcAft>
        <a:buClrTx/>
        <a:buSzTx/>
        <a:buFontTx/>
        <a:buNone/>
        <a:tabLst/>
        <a:defRPr sz="4000" b="0" i="0" u="none" strike="noStrike" cap="none" spc="0" baseline="0">
          <a:ln>
            <a:noFill/>
          </a:ln>
          <a:solidFill>
            <a:srgbClr val="000000"/>
          </a:solidFill>
          <a:uFillTx/>
          <a:latin typeface="Minion Pro"/>
          <a:ea typeface="Minion Pro"/>
          <a:cs typeface="Minion Pro"/>
          <a:sym typeface="Minion Pro"/>
        </a:defRPr>
      </a:lvl8pPr>
      <a:lvl9pPr marL="0" marR="0" indent="0" algn="l" defTabSz="914400" rtl="0" latinLnBrk="0">
        <a:lnSpc>
          <a:spcPct val="90000"/>
        </a:lnSpc>
        <a:spcBef>
          <a:spcPts val="0"/>
        </a:spcBef>
        <a:spcAft>
          <a:spcPts val="0"/>
        </a:spcAft>
        <a:buClrTx/>
        <a:buSzTx/>
        <a:buFontTx/>
        <a:buNone/>
        <a:tabLst/>
        <a:defRPr sz="4000" b="0" i="0" u="none" strike="noStrike" cap="none" spc="0" baseline="0">
          <a:ln>
            <a:noFill/>
          </a:ln>
          <a:solidFill>
            <a:srgbClr val="000000"/>
          </a:solidFill>
          <a:uFillTx/>
          <a:latin typeface="Minion Pro"/>
          <a:ea typeface="Minion Pro"/>
          <a:cs typeface="Minion Pro"/>
          <a:sym typeface="Minion Pro"/>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6.jpeg"/><Relationship Id="rId7" Type="http://schemas.openxmlformats.org/officeDocument/2006/relationships/diagramColors" Target="../diagrams/colors4.xml"/><Relationship Id="rId2" Type="http://schemas.openxmlformats.org/officeDocument/2006/relationships/image" Target="../media/image5.png"/><Relationship Id="rId1" Type="http://schemas.openxmlformats.org/officeDocument/2006/relationships/slideLayout" Target="../slideLayouts/slideLayout9.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itle"/>
          <p:cNvSpPr txBox="1">
            <a:spLocks noGrp="1"/>
          </p:cNvSpPr>
          <p:nvPr>
            <p:ph type="ctrTitle"/>
          </p:nvPr>
        </p:nvSpPr>
        <p:spPr>
          <a:prstGeom prst="rect">
            <a:avLst/>
          </a:prstGeom>
        </p:spPr>
        <p:txBody>
          <a:bodyPr/>
          <a:lstStyle/>
          <a:p>
            <a:r>
              <a:rPr lang="en-US" dirty="0"/>
              <a:t>Am I “Doctoring”?</a:t>
            </a:r>
            <a:endParaRPr dirty="0"/>
          </a:p>
        </p:txBody>
      </p:sp>
      <p:sp>
        <p:nvSpPr>
          <p:cNvPr id="115" name="Body"/>
          <p:cNvSpPr txBox="1">
            <a:spLocks noGrp="1"/>
          </p:cNvSpPr>
          <p:nvPr>
            <p:ph type="subTitle" sz="quarter" idx="1"/>
          </p:nvPr>
        </p:nvSpPr>
        <p:spPr>
          <a:xfrm>
            <a:off x="1524000" y="3602036"/>
            <a:ext cx="9144000" cy="2194329"/>
          </a:xfrm>
          <a:prstGeom prst="rect">
            <a:avLst/>
          </a:prstGeom>
        </p:spPr>
        <p:txBody>
          <a:bodyPr>
            <a:normAutofit fontScale="85000" lnSpcReduction="20000"/>
          </a:bodyPr>
          <a:lstStyle/>
          <a:p>
            <a:r>
              <a:rPr lang="en-US" dirty="0"/>
              <a:t>J. Russell </a:t>
            </a:r>
            <a:r>
              <a:rPr lang="en-US" dirty="0" err="1"/>
              <a:t>Guin</a:t>
            </a:r>
            <a:r>
              <a:rPr lang="en-US" dirty="0"/>
              <a:t>, MD</a:t>
            </a:r>
          </a:p>
          <a:p>
            <a:r>
              <a:rPr lang="en-US" dirty="0"/>
              <a:t>Suzanne Henson, MS, RD, LD</a:t>
            </a:r>
          </a:p>
          <a:p>
            <a:r>
              <a:rPr lang="en-US" dirty="0"/>
              <a:t>John Burkhardt, </a:t>
            </a:r>
            <a:r>
              <a:rPr lang="en-US" dirty="0" err="1"/>
              <a:t>PsyD</a:t>
            </a:r>
            <a:r>
              <a:rPr lang="en-US" dirty="0"/>
              <a:t>, NRHSP</a:t>
            </a:r>
          </a:p>
          <a:p>
            <a:r>
              <a:rPr lang="en-US" dirty="0"/>
              <a:t>Grand Rounds</a:t>
            </a:r>
          </a:p>
          <a:p>
            <a:r>
              <a:rPr lang="en-US" dirty="0"/>
              <a:t>October 16, 2018</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itle"/>
          <p:cNvSpPr txBox="1">
            <a:spLocks noGrp="1"/>
          </p:cNvSpPr>
          <p:nvPr>
            <p:ph type="title"/>
          </p:nvPr>
        </p:nvSpPr>
        <p:spPr>
          <a:prstGeom prst="rect">
            <a:avLst/>
          </a:prstGeom>
        </p:spPr>
        <p:txBody>
          <a:bodyPr/>
          <a:lstStyle/>
          <a:p>
            <a:r>
              <a:rPr lang="en-US" dirty="0"/>
              <a:t>Subsequent Visits</a:t>
            </a:r>
            <a:endParaRPr dirty="0"/>
          </a:p>
        </p:txBody>
      </p:sp>
      <p:sp>
        <p:nvSpPr>
          <p:cNvPr id="142" name="Body"/>
          <p:cNvSpPr txBox="1">
            <a:spLocks noGrp="1"/>
          </p:cNvSpPr>
          <p:nvPr>
            <p:ph type="body" idx="1"/>
          </p:nvPr>
        </p:nvSpPr>
        <p:spPr>
          <a:prstGeom prst="rect">
            <a:avLst/>
          </a:prstGeom>
        </p:spPr>
        <p:txBody>
          <a:bodyPr/>
          <a:lstStyle/>
          <a:p>
            <a:r>
              <a:rPr lang="en-US" dirty="0"/>
              <a:t>Pt continues to come in ~3 months. Some visits she’s better. Some visits she’s having worsening anxiety again.</a:t>
            </a:r>
          </a:p>
          <a:p>
            <a:r>
              <a:rPr lang="en-US" dirty="0"/>
              <a:t>We always discuss her anxiety and what’s going on in her life and at home</a:t>
            </a:r>
          </a:p>
          <a:p>
            <a:r>
              <a:rPr lang="en-US" dirty="0"/>
              <a:t>Consistently being seen by psychiatry and psychology</a:t>
            </a:r>
          </a:p>
          <a:p>
            <a:r>
              <a:rPr lang="en-US" dirty="0"/>
              <a:t>No medication changes</a:t>
            </a:r>
          </a:p>
          <a:p>
            <a:endParaRPr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ED19A-6300-F24D-B5DF-123A6086E889}"/>
              </a:ext>
            </a:extLst>
          </p:cNvPr>
          <p:cNvSpPr>
            <a:spLocks noGrp="1"/>
          </p:cNvSpPr>
          <p:nvPr>
            <p:ph type="title"/>
          </p:nvPr>
        </p:nvSpPr>
        <p:spPr/>
        <p:txBody>
          <a:bodyPr/>
          <a:lstStyle/>
          <a:p>
            <a:r>
              <a:rPr lang="en-US" dirty="0"/>
              <a:t>Recurring Theme?</a:t>
            </a:r>
          </a:p>
        </p:txBody>
      </p:sp>
      <p:sp>
        <p:nvSpPr>
          <p:cNvPr id="5" name="Rectangle 4">
            <a:extLst>
              <a:ext uri="{FF2B5EF4-FFF2-40B4-BE49-F238E27FC236}">
                <a16:creationId xmlns:a16="http://schemas.microsoft.com/office/drawing/2014/main" id="{C3886472-6946-8A49-AD89-032F087E1F68}"/>
              </a:ext>
            </a:extLst>
          </p:cNvPr>
          <p:cNvSpPr/>
          <p:nvPr/>
        </p:nvSpPr>
        <p:spPr>
          <a:xfrm rot="20323329">
            <a:off x="218034" y="1742969"/>
            <a:ext cx="7013458"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No Medication Changes</a:t>
            </a:r>
          </a:p>
        </p:txBody>
      </p:sp>
      <p:sp>
        <p:nvSpPr>
          <p:cNvPr id="6" name="Rectangle 5">
            <a:extLst>
              <a:ext uri="{FF2B5EF4-FFF2-40B4-BE49-F238E27FC236}">
                <a16:creationId xmlns:a16="http://schemas.microsoft.com/office/drawing/2014/main" id="{9DED9D16-D3CD-3D45-823C-5F4CA5E9D87D}"/>
              </a:ext>
            </a:extLst>
          </p:cNvPr>
          <p:cNvSpPr/>
          <p:nvPr/>
        </p:nvSpPr>
        <p:spPr>
          <a:xfrm rot="1759899">
            <a:off x="5330437" y="3150733"/>
            <a:ext cx="7013458"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No Medication Changes</a:t>
            </a:r>
          </a:p>
        </p:txBody>
      </p:sp>
      <p:sp>
        <p:nvSpPr>
          <p:cNvPr id="7" name="Rectangle 6">
            <a:extLst>
              <a:ext uri="{FF2B5EF4-FFF2-40B4-BE49-F238E27FC236}">
                <a16:creationId xmlns:a16="http://schemas.microsoft.com/office/drawing/2014/main" id="{715FDC51-B79E-3045-A867-1348EEEBDDE3}"/>
              </a:ext>
            </a:extLst>
          </p:cNvPr>
          <p:cNvSpPr/>
          <p:nvPr/>
        </p:nvSpPr>
        <p:spPr>
          <a:xfrm rot="20323329">
            <a:off x="141597" y="3907870"/>
            <a:ext cx="7013458"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No Medication Changes</a:t>
            </a:r>
          </a:p>
        </p:txBody>
      </p:sp>
      <p:sp>
        <p:nvSpPr>
          <p:cNvPr id="8" name="Rectangle 7">
            <a:extLst>
              <a:ext uri="{FF2B5EF4-FFF2-40B4-BE49-F238E27FC236}">
                <a16:creationId xmlns:a16="http://schemas.microsoft.com/office/drawing/2014/main" id="{511E47AD-DC5E-484D-84CD-B83D4C86E624}"/>
              </a:ext>
            </a:extLst>
          </p:cNvPr>
          <p:cNvSpPr/>
          <p:nvPr/>
        </p:nvSpPr>
        <p:spPr>
          <a:xfrm rot="20323329">
            <a:off x="1895221" y="4853488"/>
            <a:ext cx="7013458"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No Medication Changes</a:t>
            </a:r>
          </a:p>
        </p:txBody>
      </p:sp>
      <p:sp>
        <p:nvSpPr>
          <p:cNvPr id="9" name="Rectangle 8">
            <a:extLst>
              <a:ext uri="{FF2B5EF4-FFF2-40B4-BE49-F238E27FC236}">
                <a16:creationId xmlns:a16="http://schemas.microsoft.com/office/drawing/2014/main" id="{D0E611DD-C1A4-F146-9730-CDF52EFCF7C5}"/>
              </a:ext>
            </a:extLst>
          </p:cNvPr>
          <p:cNvSpPr/>
          <p:nvPr/>
        </p:nvSpPr>
        <p:spPr>
          <a:xfrm rot="727497">
            <a:off x="1985476" y="2900394"/>
            <a:ext cx="7013458"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No Medication Changes</a:t>
            </a:r>
          </a:p>
        </p:txBody>
      </p:sp>
      <p:sp>
        <p:nvSpPr>
          <p:cNvPr id="10" name="Rectangle 9">
            <a:extLst>
              <a:ext uri="{FF2B5EF4-FFF2-40B4-BE49-F238E27FC236}">
                <a16:creationId xmlns:a16="http://schemas.microsoft.com/office/drawing/2014/main" id="{BC0EA5FA-CA3F-444D-BAD6-CB6EA6B84250}"/>
              </a:ext>
            </a:extLst>
          </p:cNvPr>
          <p:cNvSpPr/>
          <p:nvPr/>
        </p:nvSpPr>
        <p:spPr>
          <a:xfrm rot="937353">
            <a:off x="4899731" y="1273719"/>
            <a:ext cx="7013458"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No Medication Changes</a:t>
            </a:r>
          </a:p>
        </p:txBody>
      </p:sp>
      <p:sp>
        <p:nvSpPr>
          <p:cNvPr id="11" name="Rectangle 10">
            <a:extLst>
              <a:ext uri="{FF2B5EF4-FFF2-40B4-BE49-F238E27FC236}">
                <a16:creationId xmlns:a16="http://schemas.microsoft.com/office/drawing/2014/main" id="{C7EAB617-FA2F-504B-8C40-43CA04C8880F}"/>
              </a:ext>
            </a:extLst>
          </p:cNvPr>
          <p:cNvSpPr/>
          <p:nvPr/>
        </p:nvSpPr>
        <p:spPr>
          <a:xfrm rot="828610">
            <a:off x="4225707" y="4845644"/>
            <a:ext cx="7013458"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No Medication Changes</a:t>
            </a:r>
          </a:p>
        </p:txBody>
      </p:sp>
    </p:spTree>
    <p:extLst>
      <p:ext uri="{BB962C8B-B14F-4D97-AF65-F5344CB8AC3E}">
        <p14:creationId xmlns:p14="http://schemas.microsoft.com/office/powerpoint/2010/main" val="232982603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itle"/>
          <p:cNvSpPr txBox="1">
            <a:spLocks noGrp="1"/>
          </p:cNvSpPr>
          <p:nvPr>
            <p:ph type="ctrTitle"/>
          </p:nvPr>
        </p:nvSpPr>
        <p:spPr>
          <a:prstGeom prst="rect">
            <a:avLst/>
          </a:prstGeom>
        </p:spPr>
        <p:txBody>
          <a:bodyPr/>
          <a:lstStyle/>
          <a:p>
            <a:r>
              <a:rPr lang="en-US" dirty="0"/>
              <a:t>Am I “Doctoring”?</a:t>
            </a:r>
            <a:endParaRPr dirty="0"/>
          </a:p>
        </p:txBody>
      </p:sp>
      <p:sp>
        <p:nvSpPr>
          <p:cNvPr id="115" name="Body"/>
          <p:cNvSpPr txBox="1">
            <a:spLocks noGrp="1"/>
          </p:cNvSpPr>
          <p:nvPr>
            <p:ph type="subTitle" sz="quarter" idx="1"/>
          </p:nvPr>
        </p:nvSpPr>
        <p:spPr>
          <a:xfrm>
            <a:off x="1524000" y="3602036"/>
            <a:ext cx="9144000" cy="2194329"/>
          </a:xfrm>
          <a:prstGeom prst="rect">
            <a:avLst/>
          </a:prstGeom>
        </p:spPr>
        <p:txBody>
          <a:bodyPr>
            <a:normAutofit/>
          </a:bodyPr>
          <a:lstStyle/>
          <a:p>
            <a:endParaRPr lang="en-US" dirty="0"/>
          </a:p>
        </p:txBody>
      </p:sp>
    </p:spTree>
    <p:extLst>
      <p:ext uri="{BB962C8B-B14F-4D97-AF65-F5344CB8AC3E}">
        <p14:creationId xmlns:p14="http://schemas.microsoft.com/office/powerpoint/2010/main" val="203692568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759E7-00C1-9647-A6FA-FB1DD300CF7B}"/>
              </a:ext>
            </a:extLst>
          </p:cNvPr>
          <p:cNvSpPr>
            <a:spLocks noGrp="1"/>
          </p:cNvSpPr>
          <p:nvPr>
            <p:ph type="title"/>
          </p:nvPr>
        </p:nvSpPr>
        <p:spPr>
          <a:xfrm>
            <a:off x="4965430" y="629268"/>
            <a:ext cx="6586491" cy="1286160"/>
          </a:xfrm>
        </p:spPr>
        <p:txBody>
          <a:bodyPr vert="horz" lIns="91440" tIns="45720" rIns="91440" bIns="45720" rtlCol="0" anchor="b">
            <a:normAutofit/>
          </a:bodyPr>
          <a:lstStyle/>
          <a:p>
            <a:pPr>
              <a:spcBef>
                <a:spcPct val="0"/>
              </a:spcBef>
            </a:pPr>
            <a:r>
              <a:rPr lang="en-US" sz="4100" kern="1200">
                <a:solidFill>
                  <a:schemeClr val="tx1"/>
                </a:solidFill>
                <a:latin typeface="+mj-lt"/>
                <a:ea typeface="+mj-ea"/>
                <a:cs typeface="+mj-cs"/>
              </a:rPr>
              <a:t>“How do you feel about that?”</a:t>
            </a:r>
          </a:p>
        </p:txBody>
      </p:sp>
      <p:pic>
        <p:nvPicPr>
          <p:cNvPr id="4" name="Picture 3">
            <a:extLst>
              <a:ext uri="{FF2B5EF4-FFF2-40B4-BE49-F238E27FC236}">
                <a16:creationId xmlns:a16="http://schemas.microsoft.com/office/drawing/2014/main" id="{21495B9D-DF9F-7544-BBC5-E1DE4E582036}"/>
              </a:ext>
            </a:extLst>
          </p:cNvPr>
          <p:cNvPicPr>
            <a:picLocks noChangeAspect="1"/>
          </p:cNvPicPr>
          <p:nvPr/>
        </p:nvPicPr>
        <p:blipFill rotWithShape="1">
          <a:blip r:embed="rId2"/>
          <a:srcRect r="2" b="9387"/>
          <a:stretch/>
        </p:blipFill>
        <p:spPr>
          <a:xfrm>
            <a:off x="526963" y="629268"/>
            <a:ext cx="3549092" cy="5250623"/>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88467"/>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BA1A90CA-EF5C-7C43-9488-98C2482868A6}"/>
              </a:ext>
            </a:extLst>
          </p:cNvPr>
          <p:cNvSpPr>
            <a:spLocks noGrp="1"/>
          </p:cNvSpPr>
          <p:nvPr>
            <p:ph type="body" idx="1"/>
          </p:nvPr>
        </p:nvSpPr>
        <p:spPr>
          <a:xfrm>
            <a:off x="4965431" y="2438400"/>
            <a:ext cx="6586489" cy="3785419"/>
          </a:xfrm>
        </p:spPr>
        <p:txBody>
          <a:bodyPr vert="horz" lIns="91440" tIns="45720" rIns="91440" bIns="45720" rtlCol="0">
            <a:normAutofit/>
          </a:bodyPr>
          <a:lstStyle/>
          <a:p>
            <a:pPr>
              <a:buFont typeface="Arial" panose="020B0604020202020204" pitchFamily="34" charset="0"/>
              <a:buChar char="•"/>
            </a:pPr>
            <a:endParaRPr lang="en-US" sz="2000" kern="1200">
              <a:solidFill>
                <a:schemeClr val="tx1"/>
              </a:solidFill>
              <a:latin typeface="+mn-lt"/>
              <a:ea typeface="+mn-ea"/>
              <a:cs typeface="+mn-cs"/>
            </a:endParaRPr>
          </a:p>
        </p:txBody>
      </p:sp>
    </p:spTree>
    <p:extLst>
      <p:ext uri="{BB962C8B-B14F-4D97-AF65-F5344CB8AC3E}">
        <p14:creationId xmlns:p14="http://schemas.microsoft.com/office/powerpoint/2010/main" val="3173193830"/>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F98BC-E322-244E-B9C4-BEDBBCE6E46A}"/>
              </a:ext>
            </a:extLst>
          </p:cNvPr>
          <p:cNvSpPr>
            <a:spLocks noGrp="1"/>
          </p:cNvSpPr>
          <p:nvPr>
            <p:ph type="title"/>
          </p:nvPr>
        </p:nvSpPr>
        <p:spPr>
          <a:xfrm>
            <a:off x="762001" y="803325"/>
            <a:ext cx="5314536" cy="1325563"/>
          </a:xfrm>
        </p:spPr>
        <p:txBody>
          <a:bodyPr vert="horz" lIns="91440" tIns="45720" rIns="91440" bIns="45720" rtlCol="0" anchor="ctr">
            <a:normAutofit/>
          </a:bodyPr>
          <a:lstStyle/>
          <a:p>
            <a:pPr>
              <a:spcBef>
                <a:spcPct val="0"/>
              </a:spcBef>
            </a:pPr>
            <a:r>
              <a:rPr lang="en-US" sz="4400" kern="1200">
                <a:solidFill>
                  <a:schemeClr val="tx1"/>
                </a:solidFill>
                <a:latin typeface="+mj-lt"/>
                <a:ea typeface="+mj-ea"/>
                <a:cs typeface="+mj-cs"/>
              </a:rPr>
              <a:t>Therapeutic Relationship</a:t>
            </a:r>
          </a:p>
        </p:txBody>
      </p:sp>
      <p:sp>
        <p:nvSpPr>
          <p:cNvPr id="3" name="Text Placeholder 2">
            <a:extLst>
              <a:ext uri="{FF2B5EF4-FFF2-40B4-BE49-F238E27FC236}">
                <a16:creationId xmlns:a16="http://schemas.microsoft.com/office/drawing/2014/main" id="{B55DC706-401D-4E4E-8BB0-EB77C66D3AD8}"/>
              </a:ext>
            </a:extLst>
          </p:cNvPr>
          <p:cNvSpPr>
            <a:spLocks noGrp="1"/>
          </p:cNvSpPr>
          <p:nvPr>
            <p:ph type="body" idx="1"/>
          </p:nvPr>
        </p:nvSpPr>
        <p:spPr>
          <a:xfrm>
            <a:off x="762000" y="2279018"/>
            <a:ext cx="5820780" cy="3969382"/>
          </a:xfrm>
        </p:spPr>
        <p:txBody>
          <a:bodyPr vert="horz" lIns="91440" tIns="45720" rIns="91440" bIns="45720" rtlCol="0" anchor="t">
            <a:normAutofit/>
          </a:bodyPr>
          <a:lstStyle/>
          <a:p>
            <a:pPr>
              <a:buFont typeface="Arial" panose="020B0604020202020204" pitchFamily="34" charset="0"/>
              <a:buChar char="•"/>
            </a:pPr>
            <a:r>
              <a:rPr lang="en-US" sz="2500" kern="1200" dirty="0">
                <a:solidFill>
                  <a:schemeClr val="tx1"/>
                </a:solidFill>
                <a:latin typeface="+mn-lt"/>
                <a:ea typeface="+mn-ea"/>
                <a:cs typeface="+mn-cs"/>
              </a:rPr>
              <a:t>“Physicians are not simply expert consultants, they are also someone to whom people go when they are particularly vulnerable. Use of support, empathy, concern, and legitimation, as well explicit probes regarding feelings and emotions are important elements of rapport building and key to a patient feeling known and understood”</a:t>
            </a:r>
            <a:r>
              <a:rPr lang="en-US" sz="2500" kern="1200" baseline="30000" dirty="0">
                <a:solidFill>
                  <a:schemeClr val="tx1"/>
                </a:solidFill>
                <a:latin typeface="+mn-lt"/>
                <a:ea typeface="+mn-ea"/>
                <a:cs typeface="+mn-cs"/>
              </a:rPr>
              <a:t>1</a:t>
            </a:r>
          </a:p>
          <a:p>
            <a:pPr>
              <a:buFont typeface="Arial" panose="020B0604020202020204" pitchFamily="34" charset="0"/>
              <a:buChar char="•"/>
            </a:pPr>
            <a:endParaRPr lang="en-US" sz="2500" kern="1200" dirty="0">
              <a:solidFill>
                <a:schemeClr val="tx1"/>
              </a:solidFill>
              <a:latin typeface="+mn-lt"/>
              <a:ea typeface="+mn-ea"/>
              <a:cs typeface="+mn-cs"/>
            </a:endParaRPr>
          </a:p>
        </p:txBody>
      </p:sp>
      <p:sp>
        <p:nvSpPr>
          <p:cNvPr id="9" name="Freeform: Shape 8">
            <a:extLst>
              <a:ext uri="{FF2B5EF4-FFF2-40B4-BE49-F238E27FC236}">
                <a16:creationId xmlns:a16="http://schemas.microsoft.com/office/drawing/2014/main" id="{CF62D2A7-8207-488C-9F46-316BA81A16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5F4C280E-0190-8C4F-A52C-269CA15F9D10}"/>
              </a:ext>
            </a:extLst>
          </p:cNvPr>
          <p:cNvPicPr>
            <a:picLocks noChangeAspect="1"/>
          </p:cNvPicPr>
          <p:nvPr/>
        </p:nvPicPr>
        <p:blipFill rotWithShape="1">
          <a:blip r:embed="rId2"/>
          <a:srcRect r="2" b="3361"/>
          <a:stretch/>
        </p:blipFill>
        <p:spPr>
          <a:xfrm>
            <a:off x="6750141" y="-2"/>
            <a:ext cx="5441859" cy="5257802"/>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1006180649"/>
      </p:ext>
    </p:extLst>
  </p:cSld>
  <p:clrMapOvr>
    <a:overrideClrMapping bg1="dk1" tx1="lt1" bg2="dk2" tx2="lt2" accent1="accent1" accent2="accent2" accent3="accent3" accent4="accent4" accent5="accent5" accent6="accent6" hlink="hlink" folHlink="folHlink"/>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2026F-8068-FC4B-B10D-B83455B332A4}"/>
              </a:ext>
            </a:extLst>
          </p:cNvPr>
          <p:cNvSpPr>
            <a:spLocks noGrp="1"/>
          </p:cNvSpPr>
          <p:nvPr>
            <p:ph type="title"/>
          </p:nvPr>
        </p:nvSpPr>
        <p:spPr/>
        <p:txBody>
          <a:bodyPr/>
          <a:lstStyle/>
          <a:p>
            <a:r>
              <a:rPr lang="en-US" dirty="0"/>
              <a:t>Biopsychosocial Profile</a:t>
            </a:r>
          </a:p>
        </p:txBody>
      </p:sp>
      <p:sp>
        <p:nvSpPr>
          <p:cNvPr id="3" name="Text Placeholder 2">
            <a:extLst>
              <a:ext uri="{FF2B5EF4-FFF2-40B4-BE49-F238E27FC236}">
                <a16:creationId xmlns:a16="http://schemas.microsoft.com/office/drawing/2014/main" id="{B48829C2-51D9-AA4D-85A2-2CD4AE59B695}"/>
              </a:ext>
            </a:extLst>
          </p:cNvPr>
          <p:cNvSpPr>
            <a:spLocks noGrp="1"/>
          </p:cNvSpPr>
          <p:nvPr>
            <p:ph type="body" idx="1"/>
          </p:nvPr>
        </p:nvSpPr>
        <p:spPr/>
        <p:txBody>
          <a:bodyPr/>
          <a:lstStyle/>
          <a:p>
            <a:endParaRPr lang="en-US" dirty="0"/>
          </a:p>
        </p:txBody>
      </p:sp>
      <p:graphicFrame>
        <p:nvGraphicFramePr>
          <p:cNvPr id="4" name="Table 3">
            <a:extLst>
              <a:ext uri="{FF2B5EF4-FFF2-40B4-BE49-F238E27FC236}">
                <a16:creationId xmlns:a16="http://schemas.microsoft.com/office/drawing/2014/main" id="{320A5AC8-2AF4-6C4A-8254-093848738C57}"/>
              </a:ext>
            </a:extLst>
          </p:cNvPr>
          <p:cNvGraphicFramePr>
            <a:graphicFrameLocks noGrp="1"/>
          </p:cNvGraphicFramePr>
          <p:nvPr>
            <p:extLst>
              <p:ext uri="{D42A27DB-BD31-4B8C-83A1-F6EECF244321}">
                <p14:modId xmlns:p14="http://schemas.microsoft.com/office/powerpoint/2010/main" val="594860756"/>
              </p:ext>
            </p:extLst>
          </p:nvPr>
        </p:nvGraphicFramePr>
        <p:xfrm>
          <a:off x="168778" y="1763665"/>
          <a:ext cx="7012607" cy="5049728"/>
        </p:xfrm>
        <a:graphic>
          <a:graphicData uri="http://schemas.openxmlformats.org/drawingml/2006/table">
            <a:tbl>
              <a:tblPr firstRow="1" bandRow="1">
                <a:tableStyleId>{5C22544A-7EE6-4342-B048-85BDC9FD1C3A}</a:tableStyleId>
              </a:tblPr>
              <a:tblGrid>
                <a:gridCol w="2585147">
                  <a:extLst>
                    <a:ext uri="{9D8B030D-6E8A-4147-A177-3AD203B41FA5}">
                      <a16:colId xmlns:a16="http://schemas.microsoft.com/office/drawing/2014/main" val="3819957445"/>
                    </a:ext>
                  </a:extLst>
                </a:gridCol>
                <a:gridCol w="2026256">
                  <a:extLst>
                    <a:ext uri="{9D8B030D-6E8A-4147-A177-3AD203B41FA5}">
                      <a16:colId xmlns:a16="http://schemas.microsoft.com/office/drawing/2014/main" val="874689564"/>
                    </a:ext>
                  </a:extLst>
                </a:gridCol>
                <a:gridCol w="2401204">
                  <a:extLst>
                    <a:ext uri="{9D8B030D-6E8A-4147-A177-3AD203B41FA5}">
                      <a16:colId xmlns:a16="http://schemas.microsoft.com/office/drawing/2014/main" val="4090952440"/>
                    </a:ext>
                  </a:extLst>
                </a:gridCol>
              </a:tblGrid>
              <a:tr h="991365">
                <a:tc>
                  <a:txBody>
                    <a:bodyPr/>
                    <a:lstStyle/>
                    <a:p>
                      <a:endParaRPr lang="en-US" dirty="0"/>
                    </a:p>
                  </a:txBody>
                  <a:tcPr/>
                </a:tc>
                <a:tc>
                  <a:txBody>
                    <a:bodyPr/>
                    <a:lstStyle/>
                    <a:p>
                      <a:pPr algn="ctr"/>
                      <a:r>
                        <a:rPr lang="en-US" sz="3500" dirty="0"/>
                        <a:t>Past</a:t>
                      </a:r>
                    </a:p>
                  </a:txBody>
                  <a:tcPr/>
                </a:tc>
                <a:tc>
                  <a:txBody>
                    <a:bodyPr/>
                    <a:lstStyle/>
                    <a:p>
                      <a:pPr algn="ctr"/>
                      <a:r>
                        <a:rPr lang="en-US" sz="3500" dirty="0"/>
                        <a:t>Present</a:t>
                      </a:r>
                    </a:p>
                  </a:txBody>
                  <a:tcPr/>
                </a:tc>
                <a:extLst>
                  <a:ext uri="{0D108BD9-81ED-4DB2-BD59-A6C34878D82A}">
                    <a16:rowId xmlns:a16="http://schemas.microsoft.com/office/drawing/2014/main" val="2689062958"/>
                  </a:ext>
                </a:extLst>
              </a:tr>
              <a:tr h="991365">
                <a:tc>
                  <a:txBody>
                    <a:bodyPr/>
                    <a:lstStyle/>
                    <a:p>
                      <a:r>
                        <a:rPr lang="en-US" sz="2500" dirty="0"/>
                        <a:t>Biological</a:t>
                      </a:r>
                    </a:p>
                  </a:txBody>
                  <a:tcPr/>
                </a:tc>
                <a:tc>
                  <a:txBody>
                    <a:bodyPr/>
                    <a:lstStyle/>
                    <a:p>
                      <a:r>
                        <a:rPr lang="en-US" sz="1800" dirty="0"/>
                        <a:t>Family history of anxiety</a:t>
                      </a:r>
                    </a:p>
                  </a:txBody>
                  <a:tcPr/>
                </a:tc>
                <a:tc>
                  <a:txBody>
                    <a:bodyPr/>
                    <a:lstStyle/>
                    <a:p>
                      <a:r>
                        <a:rPr lang="en-US" sz="1800" dirty="0"/>
                        <a:t>Clenching behaviors, vague symptoms</a:t>
                      </a:r>
                    </a:p>
                  </a:txBody>
                  <a:tcPr/>
                </a:tc>
                <a:extLst>
                  <a:ext uri="{0D108BD9-81ED-4DB2-BD59-A6C34878D82A}">
                    <a16:rowId xmlns:a16="http://schemas.microsoft.com/office/drawing/2014/main" val="251933017"/>
                  </a:ext>
                </a:extLst>
              </a:tr>
              <a:tr h="1533499">
                <a:tc>
                  <a:txBody>
                    <a:bodyPr/>
                    <a:lstStyle/>
                    <a:p>
                      <a:r>
                        <a:rPr lang="en-US" sz="2500" dirty="0"/>
                        <a:t>Psychological</a:t>
                      </a:r>
                    </a:p>
                  </a:txBody>
                  <a:tcPr/>
                </a:tc>
                <a:tc>
                  <a:txBody>
                    <a:bodyPr/>
                    <a:lstStyle/>
                    <a:p>
                      <a:r>
                        <a:rPr lang="en-US" sz="1800" dirty="0"/>
                        <a:t>Anxious behaviors as a toddler, inciting event for anxiety?</a:t>
                      </a:r>
                    </a:p>
                  </a:txBody>
                  <a:tcPr/>
                </a:tc>
                <a:tc>
                  <a:txBody>
                    <a:bodyPr/>
                    <a:lstStyle/>
                    <a:p>
                      <a:r>
                        <a:rPr lang="en-US" sz="1800" dirty="0"/>
                        <a:t>Family’s anxiety, GAD, Separation anxiety, Dependent Personality Disorder?</a:t>
                      </a:r>
                    </a:p>
                  </a:txBody>
                  <a:tcPr/>
                </a:tc>
                <a:extLst>
                  <a:ext uri="{0D108BD9-81ED-4DB2-BD59-A6C34878D82A}">
                    <a16:rowId xmlns:a16="http://schemas.microsoft.com/office/drawing/2014/main" val="3699549377"/>
                  </a:ext>
                </a:extLst>
              </a:tr>
              <a:tr h="1533499">
                <a:tc>
                  <a:txBody>
                    <a:bodyPr/>
                    <a:lstStyle/>
                    <a:p>
                      <a:r>
                        <a:rPr lang="en-US" sz="2500" dirty="0"/>
                        <a:t>Social</a:t>
                      </a:r>
                    </a:p>
                  </a:txBody>
                  <a:tcPr/>
                </a:tc>
                <a:tc>
                  <a:txBody>
                    <a:bodyPr/>
                    <a:lstStyle/>
                    <a:p>
                      <a:r>
                        <a:rPr lang="en-US" sz="1800" dirty="0"/>
                        <a:t>Strained relationship with sister, lack of father’s support</a:t>
                      </a:r>
                    </a:p>
                  </a:txBody>
                  <a:tcPr/>
                </a:tc>
                <a:tc>
                  <a:txBody>
                    <a:bodyPr/>
                    <a:lstStyle/>
                    <a:p>
                      <a:r>
                        <a:rPr lang="en-US" sz="1800" dirty="0"/>
                        <a:t>Difficult relationship with sister and father, Mom enabling behaviors, school concerns</a:t>
                      </a:r>
                    </a:p>
                  </a:txBody>
                  <a:tcPr/>
                </a:tc>
                <a:extLst>
                  <a:ext uri="{0D108BD9-81ED-4DB2-BD59-A6C34878D82A}">
                    <a16:rowId xmlns:a16="http://schemas.microsoft.com/office/drawing/2014/main" val="3892139308"/>
                  </a:ext>
                </a:extLst>
              </a:tr>
            </a:tbl>
          </a:graphicData>
        </a:graphic>
      </p:graphicFrame>
    </p:spTree>
    <p:extLst>
      <p:ext uri="{BB962C8B-B14F-4D97-AF65-F5344CB8AC3E}">
        <p14:creationId xmlns:p14="http://schemas.microsoft.com/office/powerpoint/2010/main" val="3602382890"/>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B9596-4D75-3A47-B382-9FA46CEDEA62}"/>
              </a:ext>
            </a:extLst>
          </p:cNvPr>
          <p:cNvSpPr>
            <a:spLocks noGrp="1"/>
          </p:cNvSpPr>
          <p:nvPr>
            <p:ph type="title"/>
          </p:nvPr>
        </p:nvSpPr>
        <p:spPr/>
        <p:txBody>
          <a:bodyPr/>
          <a:lstStyle/>
          <a:p>
            <a:r>
              <a:rPr lang="en-US" dirty="0"/>
              <a:t>Value of the Therapeutic Relationship</a:t>
            </a:r>
          </a:p>
        </p:txBody>
      </p:sp>
      <p:sp>
        <p:nvSpPr>
          <p:cNvPr id="3" name="Text Placeholder 2">
            <a:extLst>
              <a:ext uri="{FF2B5EF4-FFF2-40B4-BE49-F238E27FC236}">
                <a16:creationId xmlns:a16="http://schemas.microsoft.com/office/drawing/2014/main" id="{62E8734E-2B7B-544E-AB2F-CD8188331A16}"/>
              </a:ext>
            </a:extLst>
          </p:cNvPr>
          <p:cNvSpPr>
            <a:spLocks noGrp="1"/>
          </p:cNvSpPr>
          <p:nvPr>
            <p:ph type="body" idx="1"/>
          </p:nvPr>
        </p:nvSpPr>
        <p:spPr/>
        <p:txBody>
          <a:bodyPr/>
          <a:lstStyle/>
          <a:p>
            <a:r>
              <a:rPr lang="en-US" dirty="0"/>
              <a:t>Evidence shows physician-patient communication can improve patient health outcomes including emotional health, physiologic measures, and pain control </a:t>
            </a:r>
            <a:r>
              <a:rPr lang="en-US" baseline="30000" dirty="0"/>
              <a:t>1</a:t>
            </a:r>
          </a:p>
          <a:p>
            <a:r>
              <a:rPr lang="en-US" dirty="0"/>
              <a:t>Discussing with patients their problem and listening to their concerns while giving them power over their medical decisions decreases anxiety</a:t>
            </a:r>
            <a:r>
              <a:rPr lang="en-US" baseline="30000" dirty="0"/>
              <a:t>1</a:t>
            </a:r>
          </a:p>
          <a:p>
            <a:r>
              <a:rPr lang="en-US" dirty="0"/>
              <a:t>Important across all fields</a:t>
            </a:r>
          </a:p>
          <a:p>
            <a:pPr marL="0" indent="0">
              <a:buNone/>
            </a:pPr>
            <a:endParaRPr lang="en-US" dirty="0"/>
          </a:p>
        </p:txBody>
      </p:sp>
    </p:spTree>
    <p:extLst>
      <p:ext uri="{BB962C8B-B14F-4D97-AF65-F5344CB8AC3E}">
        <p14:creationId xmlns:p14="http://schemas.microsoft.com/office/powerpoint/2010/main" val="222454141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3E479-BD35-CF4A-8F24-558BE7BBD084}"/>
              </a:ext>
            </a:extLst>
          </p:cNvPr>
          <p:cNvSpPr>
            <a:spLocks noGrp="1"/>
          </p:cNvSpPr>
          <p:nvPr>
            <p:ph type="title"/>
          </p:nvPr>
        </p:nvSpPr>
        <p:spPr>
          <a:xfrm>
            <a:off x="32291" y="8665"/>
            <a:ext cx="3656306" cy="6842591"/>
          </a:xfrm>
        </p:spPr>
        <p:txBody>
          <a:bodyPr/>
          <a:lstStyle/>
          <a:p>
            <a:r>
              <a:rPr lang="en-US" dirty="0"/>
              <a:t>Use of Interdisciplinary Care</a:t>
            </a:r>
          </a:p>
        </p:txBody>
      </p:sp>
      <p:graphicFrame>
        <p:nvGraphicFramePr>
          <p:cNvPr id="5" name="Diagram 4">
            <a:extLst>
              <a:ext uri="{FF2B5EF4-FFF2-40B4-BE49-F238E27FC236}">
                <a16:creationId xmlns:a16="http://schemas.microsoft.com/office/drawing/2014/main" id="{2578920C-F23D-1C48-8043-3F4EBFA95EB1}"/>
              </a:ext>
            </a:extLst>
          </p:cNvPr>
          <p:cNvGraphicFramePr/>
          <p:nvPr>
            <p:extLst>
              <p:ext uri="{D42A27DB-BD31-4B8C-83A1-F6EECF244321}">
                <p14:modId xmlns:p14="http://schemas.microsoft.com/office/powerpoint/2010/main" val="266915146"/>
              </p:ext>
            </p:extLst>
          </p:nvPr>
        </p:nvGraphicFramePr>
        <p:xfrm>
          <a:off x="2248974" y="170480"/>
          <a:ext cx="9638225" cy="66807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8319537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itle"/>
          <p:cNvSpPr txBox="1">
            <a:spLocks noGrp="1"/>
          </p:cNvSpPr>
          <p:nvPr>
            <p:ph type="ctrTitle"/>
          </p:nvPr>
        </p:nvSpPr>
        <p:spPr>
          <a:prstGeom prst="rect">
            <a:avLst/>
          </a:prstGeom>
        </p:spPr>
        <p:txBody>
          <a:bodyPr/>
          <a:lstStyle/>
          <a:p>
            <a:r>
              <a:rPr lang="en-US" dirty="0"/>
              <a:t>Nutrition Interventions</a:t>
            </a:r>
            <a:endParaRPr dirty="0"/>
          </a:p>
        </p:txBody>
      </p:sp>
      <p:sp>
        <p:nvSpPr>
          <p:cNvPr id="115" name="Body"/>
          <p:cNvSpPr txBox="1">
            <a:spLocks noGrp="1"/>
          </p:cNvSpPr>
          <p:nvPr>
            <p:ph type="subTitle" sz="quarter" idx="1"/>
          </p:nvPr>
        </p:nvSpPr>
        <p:spPr>
          <a:xfrm>
            <a:off x="1524000" y="3602036"/>
            <a:ext cx="9144000" cy="2194329"/>
          </a:xfrm>
          <a:prstGeom prst="rect">
            <a:avLst/>
          </a:prstGeom>
        </p:spPr>
        <p:txBody>
          <a:bodyPr>
            <a:normAutofit/>
          </a:bodyPr>
          <a:lstStyle/>
          <a:p>
            <a:r>
              <a:rPr lang="en-US" dirty="0"/>
              <a:t>Suzanne Henson, MS, RD, LD</a:t>
            </a:r>
          </a:p>
          <a:p>
            <a:r>
              <a:rPr lang="en-US" dirty="0"/>
              <a:t>Grand Rounds</a:t>
            </a:r>
          </a:p>
          <a:p>
            <a:r>
              <a:rPr lang="en-US" dirty="0"/>
              <a:t>October 16, 2018</a:t>
            </a:r>
          </a:p>
        </p:txBody>
      </p:sp>
    </p:spTree>
    <p:extLst>
      <p:ext uri="{BB962C8B-B14F-4D97-AF65-F5344CB8AC3E}">
        <p14:creationId xmlns:p14="http://schemas.microsoft.com/office/powerpoint/2010/main" val="2656797892"/>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B5317-53FC-864D-A4B0-18E424638685}"/>
              </a:ext>
            </a:extLst>
          </p:cNvPr>
          <p:cNvSpPr>
            <a:spLocks noGrp="1"/>
          </p:cNvSpPr>
          <p:nvPr>
            <p:ph type="title"/>
          </p:nvPr>
        </p:nvSpPr>
        <p:spPr/>
        <p:txBody>
          <a:bodyPr/>
          <a:lstStyle/>
          <a:p>
            <a:r>
              <a:rPr lang="en-US" dirty="0"/>
              <a:t>Initial Visits</a:t>
            </a:r>
          </a:p>
        </p:txBody>
      </p:sp>
      <p:sp>
        <p:nvSpPr>
          <p:cNvPr id="3" name="Text Placeholder 2">
            <a:extLst>
              <a:ext uri="{FF2B5EF4-FFF2-40B4-BE49-F238E27FC236}">
                <a16:creationId xmlns:a16="http://schemas.microsoft.com/office/drawing/2014/main" id="{48C33FDE-27E8-F341-9FD5-89D838D56333}"/>
              </a:ext>
            </a:extLst>
          </p:cNvPr>
          <p:cNvSpPr>
            <a:spLocks noGrp="1"/>
          </p:cNvSpPr>
          <p:nvPr>
            <p:ph type="body" idx="1"/>
          </p:nvPr>
        </p:nvSpPr>
        <p:spPr>
          <a:xfrm>
            <a:off x="838200" y="1825625"/>
            <a:ext cx="5334000" cy="4351338"/>
          </a:xfrm>
        </p:spPr>
        <p:txBody>
          <a:bodyPr/>
          <a:lstStyle/>
          <a:p>
            <a:r>
              <a:rPr lang="en-US" dirty="0"/>
              <a:t>9 </a:t>
            </a:r>
            <a:r>
              <a:rPr lang="en-US" dirty="0" err="1"/>
              <a:t>yo</a:t>
            </a:r>
            <a:r>
              <a:rPr lang="en-US" dirty="0"/>
              <a:t>, Loss of Appetite, Underweight</a:t>
            </a:r>
          </a:p>
          <a:p>
            <a:r>
              <a:rPr lang="en-US" dirty="0"/>
              <a:t>Mother reports </a:t>
            </a:r>
            <a:r>
              <a:rPr lang="en-US" dirty="0" err="1"/>
              <a:t>Pediasure</a:t>
            </a:r>
            <a:r>
              <a:rPr lang="en-US" dirty="0"/>
              <a:t> given 1-2x/day</a:t>
            </a:r>
          </a:p>
          <a:p>
            <a:r>
              <a:rPr lang="en-US" dirty="0"/>
              <a:t>Did not f/u in 1 month as planned</a:t>
            </a:r>
          </a:p>
          <a:p>
            <a:endParaRPr lang="en-US" dirty="0"/>
          </a:p>
        </p:txBody>
      </p:sp>
      <p:sp>
        <p:nvSpPr>
          <p:cNvPr id="5" name="Text Placeholder 2">
            <a:extLst>
              <a:ext uri="{FF2B5EF4-FFF2-40B4-BE49-F238E27FC236}">
                <a16:creationId xmlns:a16="http://schemas.microsoft.com/office/drawing/2014/main" id="{BA7F2CED-A009-8C49-BD21-B6F25C26587C}"/>
              </a:ext>
            </a:extLst>
          </p:cNvPr>
          <p:cNvSpPr txBox="1">
            <a:spLocks/>
          </p:cNvSpPr>
          <p:nvPr/>
        </p:nvSpPr>
        <p:spPr>
          <a:xfrm>
            <a:off x="6400800" y="1825625"/>
            <a:ext cx="53340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9pPr>
          </a:lstStyle>
          <a:p>
            <a:r>
              <a:rPr lang="en-US" dirty="0"/>
              <a:t>Failure to Thrive</a:t>
            </a:r>
          </a:p>
          <a:p>
            <a:r>
              <a:rPr lang="en-US" dirty="0"/>
              <a:t>Mother reports inconsistent intake</a:t>
            </a:r>
          </a:p>
          <a:p>
            <a:r>
              <a:rPr lang="en-US" dirty="0"/>
              <a:t>Upset w/school for not allowing Pt to have </a:t>
            </a:r>
            <a:r>
              <a:rPr lang="en-US" dirty="0" err="1"/>
              <a:t>Pediasure</a:t>
            </a:r>
            <a:r>
              <a:rPr lang="en-US" dirty="0"/>
              <a:t>, extra snacks or reheat lunch</a:t>
            </a:r>
          </a:p>
          <a:p>
            <a:pPr lvl="1"/>
            <a:r>
              <a:rPr lang="en-US" dirty="0"/>
              <a:t>Mother feels </a:t>
            </a:r>
            <a:r>
              <a:rPr lang="en-US" dirty="0" err="1"/>
              <a:t>pt</a:t>
            </a:r>
            <a:r>
              <a:rPr lang="en-US" dirty="0"/>
              <a:t> more likely to eat heated food.</a:t>
            </a:r>
          </a:p>
        </p:txBody>
      </p:sp>
      <p:sp>
        <p:nvSpPr>
          <p:cNvPr id="6" name="Text Placeholder 3">
            <a:extLst>
              <a:ext uri="{FF2B5EF4-FFF2-40B4-BE49-F238E27FC236}">
                <a16:creationId xmlns:a16="http://schemas.microsoft.com/office/drawing/2014/main" id="{4F7088FF-03CB-C44A-A852-FB46A5B5DE63}"/>
              </a:ext>
            </a:extLst>
          </p:cNvPr>
          <p:cNvSpPr txBox="1">
            <a:spLocks/>
          </p:cNvSpPr>
          <p:nvPr/>
        </p:nvSpPr>
        <p:spPr>
          <a:xfrm>
            <a:off x="661988" y="1401763"/>
            <a:ext cx="5157787" cy="8239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9pPr>
          </a:lstStyle>
          <a:p>
            <a:pPr marL="0" indent="0" hangingPunct="1">
              <a:buNone/>
            </a:pPr>
            <a:r>
              <a:rPr lang="en-US" dirty="0"/>
              <a:t>8/2014</a:t>
            </a:r>
          </a:p>
        </p:txBody>
      </p:sp>
      <p:sp>
        <p:nvSpPr>
          <p:cNvPr id="7" name="Text Placeholder 4">
            <a:extLst>
              <a:ext uri="{FF2B5EF4-FFF2-40B4-BE49-F238E27FC236}">
                <a16:creationId xmlns:a16="http://schemas.microsoft.com/office/drawing/2014/main" id="{F516E592-F0F0-4845-8765-CED2376CD7D8}"/>
              </a:ext>
            </a:extLst>
          </p:cNvPr>
          <p:cNvSpPr txBox="1">
            <a:spLocks/>
          </p:cNvSpPr>
          <p:nvPr/>
        </p:nvSpPr>
        <p:spPr>
          <a:xfrm>
            <a:off x="6096000" y="1401763"/>
            <a:ext cx="5183188" cy="823912"/>
          </a:xfrm>
          <a:prstGeom prst="rect">
            <a:avLst/>
          </a:prstGeom>
        </p:spPr>
        <p:txBody>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9pPr>
          </a:lstStyle>
          <a:p>
            <a:pPr marL="0" indent="0" hangingPunct="1">
              <a:buNone/>
            </a:pPr>
            <a:r>
              <a:rPr lang="en-US" dirty="0"/>
              <a:t>4/2015</a:t>
            </a:r>
          </a:p>
        </p:txBody>
      </p:sp>
    </p:spTree>
    <p:extLst>
      <p:ext uri="{BB962C8B-B14F-4D97-AF65-F5344CB8AC3E}">
        <p14:creationId xmlns:p14="http://schemas.microsoft.com/office/powerpoint/2010/main" val="38996762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 name="Freeform: Shape 133">
            <a:extLst>
              <a:ext uri="{FF2B5EF4-FFF2-40B4-BE49-F238E27FC236}">
                <a16:creationId xmlns:a16="http://schemas.microsoft.com/office/drawing/2014/main" id="{E4505C23-674B-4195-81D6-0C127FEAE3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itle"/>
          <p:cNvSpPr txBox="1">
            <a:spLocks noGrp="1"/>
          </p:cNvSpPr>
          <p:nvPr>
            <p:ph type="title"/>
          </p:nvPr>
        </p:nvSpPr>
        <p:spPr>
          <a:xfrm>
            <a:off x="838200" y="5529884"/>
            <a:ext cx="7719381" cy="1096331"/>
          </a:xfrm>
          <a:prstGeom prst="rect">
            <a:avLst/>
          </a:prstGeom>
        </p:spPr>
        <p:txBody>
          <a:bodyPr vert="horz" lIns="91440" tIns="45720" rIns="91440" bIns="45720" rtlCol="0" anchor="ctr">
            <a:normAutofit/>
          </a:bodyPr>
          <a:lstStyle/>
          <a:p>
            <a:pPr>
              <a:spcBef>
                <a:spcPct val="0"/>
              </a:spcBef>
            </a:pPr>
            <a:r>
              <a:rPr lang="en-US" sz="4400" kern="1200">
                <a:solidFill>
                  <a:schemeClr val="tx1"/>
                </a:solidFill>
                <a:latin typeface="+mj-lt"/>
                <a:ea typeface="+mj-ea"/>
                <a:cs typeface="+mj-cs"/>
              </a:rPr>
              <a:t>Objectives</a:t>
            </a:r>
          </a:p>
        </p:txBody>
      </p:sp>
      <p:sp>
        <p:nvSpPr>
          <p:cNvPr id="136" name="Freeform: Shape 135">
            <a:extLst>
              <a:ext uri="{FF2B5EF4-FFF2-40B4-BE49-F238E27FC236}">
                <a16:creationId xmlns:a16="http://schemas.microsoft.com/office/drawing/2014/main" id="{65C9B8F0-FF66-4C15-BD05-E86B873318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120" name="Body">
            <a:extLst>
              <a:ext uri="{FF2B5EF4-FFF2-40B4-BE49-F238E27FC236}">
                <a16:creationId xmlns:a16="http://schemas.microsoft.com/office/drawing/2014/main" id="{0538A2E5-3053-45CB-9A0F-17308B887541}"/>
              </a:ext>
            </a:extLst>
          </p:cNvPr>
          <p:cNvGraphicFramePr/>
          <p:nvPr>
            <p:extLst>
              <p:ext uri="{D42A27DB-BD31-4B8C-83A1-F6EECF244321}">
                <p14:modId xmlns:p14="http://schemas.microsoft.com/office/powerpoint/2010/main" val="502329106"/>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E51A3-B5D1-F640-9EDE-F166FBA747B5}"/>
              </a:ext>
            </a:extLst>
          </p:cNvPr>
          <p:cNvSpPr>
            <a:spLocks noGrp="1"/>
          </p:cNvSpPr>
          <p:nvPr>
            <p:ph type="title"/>
          </p:nvPr>
        </p:nvSpPr>
        <p:spPr/>
        <p:txBody>
          <a:bodyPr/>
          <a:lstStyle/>
          <a:p>
            <a:r>
              <a:rPr lang="en-US" dirty="0"/>
              <a:t>Anxiety with New Dietitian</a:t>
            </a:r>
          </a:p>
        </p:txBody>
      </p:sp>
      <p:sp>
        <p:nvSpPr>
          <p:cNvPr id="3" name="Text Placeholder 2">
            <a:extLst>
              <a:ext uri="{FF2B5EF4-FFF2-40B4-BE49-F238E27FC236}">
                <a16:creationId xmlns:a16="http://schemas.microsoft.com/office/drawing/2014/main" id="{0F54DD7C-4CEB-E044-B0E9-A9B0A2A118CA}"/>
              </a:ext>
            </a:extLst>
          </p:cNvPr>
          <p:cNvSpPr>
            <a:spLocks noGrp="1"/>
          </p:cNvSpPr>
          <p:nvPr>
            <p:ph type="body" idx="1"/>
          </p:nvPr>
        </p:nvSpPr>
        <p:spPr>
          <a:xfrm>
            <a:off x="838200" y="2155825"/>
            <a:ext cx="5334000" cy="4351338"/>
          </a:xfrm>
        </p:spPr>
        <p:txBody>
          <a:bodyPr/>
          <a:lstStyle/>
          <a:p>
            <a:r>
              <a:rPr lang="en-US" dirty="0"/>
              <a:t>Pt anxious over meeting new RD, starting new school year</a:t>
            </a:r>
          </a:p>
          <a:p>
            <a:r>
              <a:rPr lang="en-US" dirty="0"/>
              <a:t>Mother pleased w/school agreeing to requests for reheating lunch, extra snacks</a:t>
            </a:r>
          </a:p>
          <a:p>
            <a:r>
              <a:rPr lang="en-US" dirty="0"/>
              <a:t>RD discourages use of supplements, rely on real food </a:t>
            </a:r>
          </a:p>
          <a:p>
            <a:endParaRPr lang="en-US" dirty="0"/>
          </a:p>
        </p:txBody>
      </p:sp>
      <p:sp>
        <p:nvSpPr>
          <p:cNvPr id="4" name="Text Placeholder 2">
            <a:extLst>
              <a:ext uri="{FF2B5EF4-FFF2-40B4-BE49-F238E27FC236}">
                <a16:creationId xmlns:a16="http://schemas.microsoft.com/office/drawing/2014/main" id="{298B58B5-55FE-E144-8D54-93E84509BA0F}"/>
              </a:ext>
            </a:extLst>
          </p:cNvPr>
          <p:cNvSpPr txBox="1">
            <a:spLocks/>
          </p:cNvSpPr>
          <p:nvPr/>
        </p:nvSpPr>
        <p:spPr>
          <a:xfrm>
            <a:off x="585788" y="1604963"/>
            <a:ext cx="5157787" cy="8239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9pPr>
          </a:lstStyle>
          <a:p>
            <a:pPr marL="0" indent="0" hangingPunct="1">
              <a:buNone/>
            </a:pPr>
            <a:r>
              <a:rPr lang="en-US" dirty="0"/>
              <a:t>8/2015</a:t>
            </a:r>
          </a:p>
        </p:txBody>
      </p:sp>
      <p:sp>
        <p:nvSpPr>
          <p:cNvPr id="6" name="Text Placeholder 4">
            <a:extLst>
              <a:ext uri="{FF2B5EF4-FFF2-40B4-BE49-F238E27FC236}">
                <a16:creationId xmlns:a16="http://schemas.microsoft.com/office/drawing/2014/main" id="{52B5B5C9-3B7B-8942-A611-580DAE8BD214}"/>
              </a:ext>
            </a:extLst>
          </p:cNvPr>
          <p:cNvSpPr txBox="1">
            <a:spLocks/>
          </p:cNvSpPr>
          <p:nvPr/>
        </p:nvSpPr>
        <p:spPr>
          <a:xfrm>
            <a:off x="6045200" y="1554163"/>
            <a:ext cx="5183188" cy="823912"/>
          </a:xfrm>
          <a:prstGeom prst="rect">
            <a:avLst/>
          </a:prstGeom>
        </p:spPr>
        <p:txBody>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9pPr>
          </a:lstStyle>
          <a:p>
            <a:pPr marL="0" indent="0" hangingPunct="1">
              <a:buNone/>
            </a:pPr>
            <a:r>
              <a:rPr lang="en-US" dirty="0"/>
              <a:t>8/2016</a:t>
            </a:r>
          </a:p>
        </p:txBody>
      </p:sp>
      <p:sp>
        <p:nvSpPr>
          <p:cNvPr id="7" name="Content Placeholder 5">
            <a:extLst>
              <a:ext uri="{FF2B5EF4-FFF2-40B4-BE49-F238E27FC236}">
                <a16:creationId xmlns:a16="http://schemas.microsoft.com/office/drawing/2014/main" id="{499EC57C-B76A-2D4F-BA0D-37D60C9B30C1}"/>
              </a:ext>
            </a:extLst>
          </p:cNvPr>
          <p:cNvSpPr txBox="1">
            <a:spLocks/>
          </p:cNvSpPr>
          <p:nvPr/>
        </p:nvSpPr>
        <p:spPr>
          <a:xfrm>
            <a:off x="6172200" y="2149475"/>
            <a:ext cx="5183188" cy="3684588"/>
          </a:xfrm>
          <a:prstGeom prst="rect">
            <a:avLst/>
          </a:prstGeom>
        </p:spPr>
        <p:txBody>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9pPr>
          </a:lstStyle>
          <a:p>
            <a:pPr hangingPunct="1"/>
            <a:r>
              <a:rPr lang="en-US"/>
              <a:t>Mother wants Pediasure restarted at school, Sprite, Gingerale offered for GI distress</a:t>
            </a:r>
          </a:p>
          <a:p>
            <a:pPr hangingPunct="1"/>
            <a:r>
              <a:rPr lang="en-US"/>
              <a:t>Discussed getting off supplement, decreasing visits to school nurse</a:t>
            </a:r>
            <a:endParaRPr lang="en-US" dirty="0"/>
          </a:p>
        </p:txBody>
      </p:sp>
    </p:spTree>
    <p:extLst>
      <p:ext uri="{BB962C8B-B14F-4D97-AF65-F5344CB8AC3E}">
        <p14:creationId xmlns:p14="http://schemas.microsoft.com/office/powerpoint/2010/main" val="4282939205"/>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FB3A7-D770-F94C-B275-4310310C5284}"/>
              </a:ext>
            </a:extLst>
          </p:cNvPr>
          <p:cNvSpPr>
            <a:spLocks noGrp="1"/>
          </p:cNvSpPr>
          <p:nvPr>
            <p:ph type="title"/>
          </p:nvPr>
        </p:nvSpPr>
        <p:spPr/>
        <p:txBody>
          <a:bodyPr/>
          <a:lstStyle/>
          <a:p>
            <a:r>
              <a:rPr lang="en-US" dirty="0"/>
              <a:t>Growing Up, Anxiety Declining</a:t>
            </a:r>
          </a:p>
        </p:txBody>
      </p:sp>
      <p:sp>
        <p:nvSpPr>
          <p:cNvPr id="3" name="Text Placeholder 2">
            <a:extLst>
              <a:ext uri="{FF2B5EF4-FFF2-40B4-BE49-F238E27FC236}">
                <a16:creationId xmlns:a16="http://schemas.microsoft.com/office/drawing/2014/main" id="{BC3078B8-E1F9-A540-9752-5E9D6CC637EC}"/>
              </a:ext>
            </a:extLst>
          </p:cNvPr>
          <p:cNvSpPr>
            <a:spLocks noGrp="1"/>
          </p:cNvSpPr>
          <p:nvPr>
            <p:ph type="body" idx="1"/>
          </p:nvPr>
        </p:nvSpPr>
        <p:spPr>
          <a:xfrm>
            <a:off x="914400" y="2153920"/>
            <a:ext cx="5083175" cy="4351338"/>
          </a:xfrm>
        </p:spPr>
        <p:txBody>
          <a:bodyPr/>
          <a:lstStyle/>
          <a:p>
            <a:r>
              <a:rPr lang="en-US" dirty="0"/>
              <a:t>Pt eating well at school, enjoys eating lunch w/friends</a:t>
            </a:r>
          </a:p>
          <a:p>
            <a:r>
              <a:rPr lang="en-US" dirty="0"/>
              <a:t>Extra snacks eaten w/school nurse</a:t>
            </a:r>
          </a:p>
          <a:p>
            <a:r>
              <a:rPr lang="en-US" dirty="0"/>
              <a:t>Off </a:t>
            </a:r>
            <a:r>
              <a:rPr lang="en-US" dirty="0" err="1"/>
              <a:t>Pediasure</a:t>
            </a:r>
            <a:endParaRPr lang="en-US" dirty="0"/>
          </a:p>
          <a:p>
            <a:endParaRPr lang="en-US" dirty="0"/>
          </a:p>
        </p:txBody>
      </p:sp>
      <p:sp>
        <p:nvSpPr>
          <p:cNvPr id="4" name="Text Placeholder 8">
            <a:extLst>
              <a:ext uri="{FF2B5EF4-FFF2-40B4-BE49-F238E27FC236}">
                <a16:creationId xmlns:a16="http://schemas.microsoft.com/office/drawing/2014/main" id="{EC2436C8-B136-B645-8D2E-6C8521DCB6DA}"/>
              </a:ext>
            </a:extLst>
          </p:cNvPr>
          <p:cNvSpPr txBox="1">
            <a:spLocks/>
          </p:cNvSpPr>
          <p:nvPr/>
        </p:nvSpPr>
        <p:spPr>
          <a:xfrm>
            <a:off x="839788" y="1681163"/>
            <a:ext cx="5157787" cy="8239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9pPr>
          </a:lstStyle>
          <a:p>
            <a:pPr marL="0" indent="0" hangingPunct="1">
              <a:buNone/>
            </a:pPr>
            <a:r>
              <a:rPr lang="en-US" dirty="0"/>
              <a:t>1/2017</a:t>
            </a:r>
          </a:p>
        </p:txBody>
      </p:sp>
      <p:sp>
        <p:nvSpPr>
          <p:cNvPr id="6" name="Text Placeholder 10">
            <a:extLst>
              <a:ext uri="{FF2B5EF4-FFF2-40B4-BE49-F238E27FC236}">
                <a16:creationId xmlns:a16="http://schemas.microsoft.com/office/drawing/2014/main" id="{2D54842F-9601-3347-A975-0616CFA31C1F}"/>
              </a:ext>
            </a:extLst>
          </p:cNvPr>
          <p:cNvSpPr txBox="1">
            <a:spLocks/>
          </p:cNvSpPr>
          <p:nvPr/>
        </p:nvSpPr>
        <p:spPr>
          <a:xfrm>
            <a:off x="6172200" y="1681163"/>
            <a:ext cx="5183188" cy="823912"/>
          </a:xfrm>
          <a:prstGeom prst="rect">
            <a:avLst/>
          </a:prstGeom>
        </p:spPr>
        <p:txBody>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9pPr>
          </a:lstStyle>
          <a:p>
            <a:pPr marL="0" indent="0" hangingPunct="1">
              <a:buNone/>
            </a:pPr>
            <a:r>
              <a:rPr lang="en-US" dirty="0"/>
              <a:t>6/2018</a:t>
            </a:r>
          </a:p>
        </p:txBody>
      </p:sp>
      <p:sp>
        <p:nvSpPr>
          <p:cNvPr id="7" name="Content Placeholder 11">
            <a:extLst>
              <a:ext uri="{FF2B5EF4-FFF2-40B4-BE49-F238E27FC236}">
                <a16:creationId xmlns:a16="http://schemas.microsoft.com/office/drawing/2014/main" id="{397CA048-D8ED-1E4E-9EC2-B538FE95B0BE}"/>
              </a:ext>
            </a:extLst>
          </p:cNvPr>
          <p:cNvSpPr txBox="1">
            <a:spLocks/>
          </p:cNvSpPr>
          <p:nvPr/>
        </p:nvSpPr>
        <p:spPr>
          <a:xfrm>
            <a:off x="6172200" y="2138283"/>
            <a:ext cx="5183188" cy="3684588"/>
          </a:xfrm>
          <a:prstGeom prst="rect">
            <a:avLst/>
          </a:prstGeom>
        </p:spPr>
        <p:txBody>
          <a:bodyPr>
            <a:normAutofit fontScale="92500" lnSpcReduction="10000"/>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inion Pro"/>
                <a:ea typeface="Minion Pro"/>
                <a:cs typeface="Minion Pro"/>
                <a:sym typeface="Minion Pro"/>
              </a:defRPr>
            </a:lvl9pPr>
          </a:lstStyle>
          <a:p>
            <a:pPr hangingPunct="1"/>
            <a:r>
              <a:rPr lang="en-US" dirty="0"/>
              <a:t>Pt wants to meet w/o mother present</a:t>
            </a:r>
          </a:p>
          <a:p>
            <a:pPr hangingPunct="1"/>
            <a:r>
              <a:rPr lang="en-US" dirty="0"/>
              <a:t>Reports varied intake w/dislike for “Southern-style” food offered in home</a:t>
            </a:r>
          </a:p>
          <a:p>
            <a:pPr hangingPunct="1"/>
            <a:r>
              <a:rPr lang="en-US" dirty="0"/>
              <a:t>Mother feels intake not nutritious, remind her Pt is a teenager</a:t>
            </a:r>
          </a:p>
          <a:p>
            <a:pPr hangingPunct="1"/>
            <a:r>
              <a:rPr lang="en-US" dirty="0"/>
              <a:t>Encouraged </a:t>
            </a:r>
            <a:r>
              <a:rPr lang="en-US" dirty="0" err="1"/>
              <a:t>pt</a:t>
            </a:r>
            <a:r>
              <a:rPr lang="en-US" dirty="0"/>
              <a:t> to prepare her favorites, take ownership of dietary intake</a:t>
            </a:r>
          </a:p>
        </p:txBody>
      </p:sp>
      <p:sp>
        <p:nvSpPr>
          <p:cNvPr id="8" name="TextBox 7">
            <a:extLst>
              <a:ext uri="{FF2B5EF4-FFF2-40B4-BE49-F238E27FC236}">
                <a16:creationId xmlns:a16="http://schemas.microsoft.com/office/drawing/2014/main" id="{0C7E92D3-BC7C-C244-BDB9-CB72E1DCCB93}"/>
              </a:ext>
            </a:extLst>
          </p:cNvPr>
          <p:cNvSpPr txBox="1"/>
          <p:nvPr/>
        </p:nvSpPr>
        <p:spPr>
          <a:xfrm>
            <a:off x="345440" y="174752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24384043"/>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itle"/>
          <p:cNvSpPr txBox="1">
            <a:spLocks noGrp="1"/>
          </p:cNvSpPr>
          <p:nvPr>
            <p:ph type="ctrTitle"/>
          </p:nvPr>
        </p:nvSpPr>
        <p:spPr>
          <a:prstGeom prst="rect">
            <a:avLst/>
          </a:prstGeom>
        </p:spPr>
        <p:txBody>
          <a:bodyPr/>
          <a:lstStyle/>
          <a:p>
            <a:r>
              <a:rPr lang="en-US" dirty="0"/>
              <a:t>Behavioral Interventions</a:t>
            </a:r>
            <a:endParaRPr dirty="0"/>
          </a:p>
        </p:txBody>
      </p:sp>
      <p:sp>
        <p:nvSpPr>
          <p:cNvPr id="115" name="Body"/>
          <p:cNvSpPr txBox="1">
            <a:spLocks noGrp="1"/>
          </p:cNvSpPr>
          <p:nvPr>
            <p:ph type="subTitle" sz="quarter" idx="1"/>
          </p:nvPr>
        </p:nvSpPr>
        <p:spPr>
          <a:xfrm>
            <a:off x="1524000" y="3602036"/>
            <a:ext cx="9144000" cy="2194329"/>
          </a:xfrm>
          <a:prstGeom prst="rect">
            <a:avLst/>
          </a:prstGeom>
        </p:spPr>
        <p:txBody>
          <a:bodyPr>
            <a:normAutofit/>
          </a:bodyPr>
          <a:lstStyle/>
          <a:p>
            <a:r>
              <a:rPr lang="en-US" dirty="0"/>
              <a:t>John Burkhardt, </a:t>
            </a:r>
            <a:r>
              <a:rPr lang="en-US" dirty="0" err="1"/>
              <a:t>PsyD</a:t>
            </a:r>
            <a:r>
              <a:rPr lang="en-US" dirty="0"/>
              <a:t>, NRHSP</a:t>
            </a:r>
          </a:p>
          <a:p>
            <a:r>
              <a:rPr lang="en-US" dirty="0"/>
              <a:t>Grand Rounds</a:t>
            </a:r>
          </a:p>
          <a:p>
            <a:r>
              <a:rPr lang="en-US" dirty="0"/>
              <a:t>October 16, 2018</a:t>
            </a:r>
          </a:p>
        </p:txBody>
      </p:sp>
    </p:spTree>
    <p:extLst>
      <p:ext uri="{BB962C8B-B14F-4D97-AF65-F5344CB8AC3E}">
        <p14:creationId xmlns:p14="http://schemas.microsoft.com/office/powerpoint/2010/main" val="180198852"/>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C43F7-07EE-E440-8A65-E2B2B5A08AE0}"/>
              </a:ext>
            </a:extLst>
          </p:cNvPr>
          <p:cNvSpPr>
            <a:spLocks noGrp="1"/>
          </p:cNvSpPr>
          <p:nvPr>
            <p:ph type="title"/>
          </p:nvPr>
        </p:nvSpPr>
        <p:spPr/>
        <p:txBody>
          <a:bodyPr/>
          <a:lstStyle/>
          <a:p>
            <a:r>
              <a:rPr lang="en-US" dirty="0"/>
              <a:t>Role of PCP in Psychotherapy</a:t>
            </a:r>
          </a:p>
        </p:txBody>
      </p:sp>
      <p:sp>
        <p:nvSpPr>
          <p:cNvPr id="3" name="Text Placeholder 2">
            <a:extLst>
              <a:ext uri="{FF2B5EF4-FFF2-40B4-BE49-F238E27FC236}">
                <a16:creationId xmlns:a16="http://schemas.microsoft.com/office/drawing/2014/main" id="{9039491A-871C-984B-96EE-4B808F35B3C8}"/>
              </a:ext>
            </a:extLst>
          </p:cNvPr>
          <p:cNvSpPr>
            <a:spLocks noGrp="1"/>
          </p:cNvSpPr>
          <p:nvPr>
            <p:ph type="body" idx="1"/>
          </p:nvPr>
        </p:nvSpPr>
        <p:spPr>
          <a:xfrm>
            <a:off x="838200" y="1825625"/>
            <a:ext cx="10515600" cy="3990975"/>
          </a:xfrm>
        </p:spPr>
        <p:txBody>
          <a:bodyPr>
            <a:normAutofit fontScale="92500"/>
          </a:bodyPr>
          <a:lstStyle/>
          <a:p>
            <a:r>
              <a:rPr lang="en-US" dirty="0"/>
              <a:t>A study from  Williams found that, overall, PCPs are not confident in treating depression with counseling</a:t>
            </a:r>
            <a:r>
              <a:rPr lang="en-US" baseline="30000" dirty="0"/>
              <a:t>3</a:t>
            </a:r>
          </a:p>
          <a:p>
            <a:r>
              <a:rPr lang="en-US" dirty="0"/>
              <a:t>As the sole form of treatment, effective psychotherapy</a:t>
            </a:r>
            <a:r>
              <a:rPr lang="en-US" baseline="30000" dirty="0"/>
              <a:t> </a:t>
            </a:r>
            <a:r>
              <a:rPr lang="en-US" dirty="0"/>
              <a:t>requires advanced training, a high degree of skill, and extensive</a:t>
            </a:r>
            <a:r>
              <a:rPr lang="en-US" baseline="30000" dirty="0"/>
              <a:t> </a:t>
            </a:r>
            <a:r>
              <a:rPr lang="en-US" dirty="0"/>
              <a:t>experience.</a:t>
            </a:r>
            <a:r>
              <a:rPr lang="en-US" baseline="30000" dirty="0"/>
              <a:t>3</a:t>
            </a:r>
          </a:p>
          <a:p>
            <a:r>
              <a:rPr lang="en-US" dirty="0"/>
              <a:t>PCPs (generally) do not receive training to provide formal psychotherapy</a:t>
            </a:r>
            <a:r>
              <a:rPr lang="en-US" baseline="30000" dirty="0"/>
              <a:t>3</a:t>
            </a:r>
          </a:p>
          <a:p>
            <a:r>
              <a:rPr lang="en-US" dirty="0"/>
              <a:t>Referrals are limited</a:t>
            </a:r>
          </a:p>
          <a:p>
            <a:r>
              <a:rPr lang="en-US" dirty="0"/>
              <a:t>PCPs can be empathetic listeners and patient educators</a:t>
            </a:r>
            <a:r>
              <a:rPr lang="en-US" baseline="30000" dirty="0"/>
              <a:t>3</a:t>
            </a:r>
          </a:p>
          <a:p>
            <a:r>
              <a:rPr lang="en-US" dirty="0"/>
              <a:t>Confidence and skills can be improved with training courses and should be available to community</a:t>
            </a:r>
            <a:r>
              <a:rPr lang="en-US" baseline="30000" dirty="0"/>
              <a:t> </a:t>
            </a:r>
            <a:r>
              <a:rPr lang="en-US" dirty="0"/>
              <a:t>physicians and those in training</a:t>
            </a:r>
            <a:r>
              <a:rPr lang="en-US" baseline="30000" dirty="0"/>
              <a:t>3</a:t>
            </a:r>
          </a:p>
          <a:p>
            <a:endParaRPr lang="en-US" baseline="30000" dirty="0"/>
          </a:p>
          <a:p>
            <a:pPr marL="0" indent="0">
              <a:buNone/>
            </a:pPr>
            <a:endParaRPr lang="en-US" baseline="30000" dirty="0"/>
          </a:p>
          <a:p>
            <a:endParaRPr lang="en-US" dirty="0"/>
          </a:p>
        </p:txBody>
      </p:sp>
    </p:spTree>
    <p:extLst>
      <p:ext uri="{BB962C8B-B14F-4D97-AF65-F5344CB8AC3E}">
        <p14:creationId xmlns:p14="http://schemas.microsoft.com/office/powerpoint/2010/main" val="154592204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FE668-EE81-DF47-8142-BC06D5A64D2A}"/>
              </a:ext>
            </a:extLst>
          </p:cNvPr>
          <p:cNvSpPr>
            <a:spLocks noGrp="1"/>
          </p:cNvSpPr>
          <p:nvPr>
            <p:ph type="title"/>
          </p:nvPr>
        </p:nvSpPr>
        <p:spPr/>
        <p:txBody>
          <a:bodyPr/>
          <a:lstStyle/>
          <a:p>
            <a:r>
              <a:rPr lang="en-US" dirty="0"/>
              <a:t>Supportive Psychotherapy</a:t>
            </a:r>
          </a:p>
        </p:txBody>
      </p:sp>
      <p:sp>
        <p:nvSpPr>
          <p:cNvPr id="3" name="Text Placeholder 2">
            <a:extLst>
              <a:ext uri="{FF2B5EF4-FFF2-40B4-BE49-F238E27FC236}">
                <a16:creationId xmlns:a16="http://schemas.microsoft.com/office/drawing/2014/main" id="{7333CDD8-C2E8-E549-BD97-FA0D24BA003C}"/>
              </a:ext>
            </a:extLst>
          </p:cNvPr>
          <p:cNvSpPr>
            <a:spLocks noGrp="1"/>
          </p:cNvSpPr>
          <p:nvPr>
            <p:ph type="body" idx="1"/>
          </p:nvPr>
        </p:nvSpPr>
        <p:spPr/>
        <p:txBody>
          <a:bodyPr>
            <a:normAutofit lnSpcReduction="10000"/>
          </a:bodyPr>
          <a:lstStyle/>
          <a:p>
            <a:r>
              <a:rPr lang="en-US" dirty="0"/>
              <a:t>“Supportive psychotherapy  is a varied attempt to help patients deal with all the different problems attendant upon their emotional illness which in turn affects all the rest of their lives.”</a:t>
            </a:r>
            <a:r>
              <a:rPr lang="en-US" baseline="30000" dirty="0"/>
              <a:t>4</a:t>
            </a:r>
          </a:p>
          <a:p>
            <a:r>
              <a:rPr lang="en-US" dirty="0"/>
              <a:t>Involves encouraging, reassuring, comforting, and advising. Crucial to be listening.</a:t>
            </a:r>
          </a:p>
          <a:p>
            <a:r>
              <a:rPr lang="en-US" dirty="0"/>
              <a:t>Allows patients to express themselves</a:t>
            </a:r>
          </a:p>
          <a:p>
            <a:r>
              <a:rPr lang="en-US" dirty="0"/>
              <a:t>Differs from more formal psychotherapy in that it can be done by “anyone who cares for the patient”</a:t>
            </a:r>
          </a:p>
          <a:p>
            <a:r>
              <a:rPr lang="en-US" dirty="0"/>
              <a:t>Strategies can be more easily learned than more specialized psychotherapies</a:t>
            </a:r>
          </a:p>
          <a:p>
            <a:endParaRPr lang="en-US" dirty="0"/>
          </a:p>
          <a:p>
            <a:endParaRPr lang="en-US" dirty="0"/>
          </a:p>
        </p:txBody>
      </p:sp>
    </p:spTree>
    <p:extLst>
      <p:ext uri="{BB962C8B-B14F-4D97-AF65-F5344CB8AC3E}">
        <p14:creationId xmlns:p14="http://schemas.microsoft.com/office/powerpoint/2010/main" val="23407003"/>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FC90B-072E-8540-AC53-60694DC1D404}"/>
              </a:ext>
            </a:extLst>
          </p:cNvPr>
          <p:cNvSpPr>
            <a:spLocks noGrp="1"/>
          </p:cNvSpPr>
          <p:nvPr>
            <p:ph type="title"/>
          </p:nvPr>
        </p:nvSpPr>
        <p:spPr/>
        <p:txBody>
          <a:bodyPr/>
          <a:lstStyle/>
          <a:p>
            <a:r>
              <a:rPr lang="en-US" dirty="0"/>
              <a:t>Role of PCP in Psychotherapy</a:t>
            </a:r>
          </a:p>
        </p:txBody>
      </p:sp>
      <p:sp>
        <p:nvSpPr>
          <p:cNvPr id="3" name="Text Placeholder 2">
            <a:extLst>
              <a:ext uri="{FF2B5EF4-FFF2-40B4-BE49-F238E27FC236}">
                <a16:creationId xmlns:a16="http://schemas.microsoft.com/office/drawing/2014/main" id="{A8CB881E-CEF4-674A-A205-E1DD46421113}"/>
              </a:ext>
            </a:extLst>
          </p:cNvPr>
          <p:cNvSpPr>
            <a:spLocks noGrp="1"/>
          </p:cNvSpPr>
          <p:nvPr>
            <p:ph type="body" idx="1"/>
          </p:nvPr>
        </p:nvSpPr>
        <p:spPr/>
        <p:txBody>
          <a:bodyPr/>
          <a:lstStyle/>
          <a:p>
            <a:r>
              <a:rPr lang="en-US" dirty="0"/>
              <a:t>How do we go about improving mental health from a primary care standpoint?</a:t>
            </a:r>
          </a:p>
          <a:p>
            <a:pPr lvl="1"/>
            <a:r>
              <a:rPr lang="en-US" dirty="0"/>
              <a:t>Efforts need to be tailored to different specialties</a:t>
            </a:r>
          </a:p>
          <a:p>
            <a:pPr lvl="1"/>
            <a:r>
              <a:rPr lang="en-US" dirty="0"/>
              <a:t>Importance of differentiating MDD from other mood disorders</a:t>
            </a:r>
          </a:p>
          <a:p>
            <a:pPr lvl="1"/>
            <a:r>
              <a:rPr lang="en-US" dirty="0"/>
              <a:t>Improve clinic organizational barriers and knowledge gaps about treatment</a:t>
            </a:r>
          </a:p>
          <a:p>
            <a:pPr lvl="1"/>
            <a:r>
              <a:rPr lang="en-US" dirty="0"/>
              <a:t>Knowing when to refer</a:t>
            </a:r>
          </a:p>
          <a:p>
            <a:endParaRPr lang="en-US" dirty="0"/>
          </a:p>
          <a:p>
            <a:endParaRPr lang="en-US" dirty="0"/>
          </a:p>
        </p:txBody>
      </p:sp>
    </p:spTree>
    <p:extLst>
      <p:ext uri="{BB962C8B-B14F-4D97-AF65-F5344CB8AC3E}">
        <p14:creationId xmlns:p14="http://schemas.microsoft.com/office/powerpoint/2010/main" val="1583944857"/>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3" name="Rectangle 192">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Shape 187"/>
          <p:cNvSpPr>
            <a:spLocks noGrp="1"/>
          </p:cNvSpPr>
          <p:nvPr>
            <p:ph type="title"/>
          </p:nvPr>
        </p:nvSpPr>
        <p:spPr>
          <a:xfrm>
            <a:off x="838200" y="963877"/>
            <a:ext cx="3494362" cy="4930246"/>
          </a:xfrm>
          <a:prstGeom prst="rect">
            <a:avLst/>
          </a:prstGeom>
        </p:spPr>
        <p:txBody>
          <a:bodyPr vert="horz" lIns="91440" tIns="45720" rIns="91440" bIns="45720" rtlCol="0" anchor="ctr">
            <a:normAutofit/>
          </a:bodyPr>
          <a:lstStyle/>
          <a:p>
            <a:pPr algn="r">
              <a:spcBef>
                <a:spcPct val="0"/>
              </a:spcBef>
            </a:pPr>
            <a:r>
              <a:rPr lang="en-US" sz="4400" kern="1200" dirty="0">
                <a:solidFill>
                  <a:schemeClr val="accent1"/>
                </a:solidFill>
                <a:latin typeface="+mj-lt"/>
                <a:ea typeface="+mj-ea"/>
                <a:cs typeface="+mj-cs"/>
              </a:rPr>
              <a:t>B.A.T.H.E.</a:t>
            </a:r>
          </a:p>
        </p:txBody>
      </p:sp>
      <p:cxnSp>
        <p:nvCxnSpPr>
          <p:cNvPr id="195" name="Straight Connector 194">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88" name="Shape 188"/>
          <p:cNvSpPr>
            <a:spLocks noGrp="1"/>
          </p:cNvSpPr>
          <p:nvPr>
            <p:ph type="body" idx="1"/>
          </p:nvPr>
        </p:nvSpPr>
        <p:spPr>
          <a:xfrm>
            <a:off x="4976031" y="963877"/>
            <a:ext cx="6377769" cy="4930246"/>
          </a:xfrm>
          <a:prstGeom prst="rect">
            <a:avLst/>
          </a:prstGeom>
        </p:spPr>
        <p:txBody>
          <a:bodyPr vert="horz" lIns="91440" tIns="45720" rIns="91440" bIns="45720" rtlCol="0" anchor="ctr">
            <a:normAutofit/>
          </a:bodyPr>
          <a:lstStyle/>
          <a:p>
            <a:pPr>
              <a:buFont typeface="Arial" panose="020B0604020202020204" pitchFamily="34" charset="0"/>
              <a:buChar char="•"/>
            </a:pPr>
            <a:r>
              <a:rPr lang="en-US" sz="2400" b="1" u="sng" kern="1200" dirty="0">
                <a:solidFill>
                  <a:schemeClr val="tx1"/>
                </a:solidFill>
                <a:latin typeface="+mn-lt"/>
                <a:ea typeface="+mn-ea"/>
                <a:cs typeface="+mn-cs"/>
              </a:rPr>
              <a:t>Background</a:t>
            </a:r>
            <a:r>
              <a:rPr lang="en-US" sz="2400" kern="1200" dirty="0">
                <a:solidFill>
                  <a:schemeClr val="tx1"/>
                </a:solidFill>
                <a:latin typeface="+mn-lt"/>
                <a:ea typeface="+mn-ea"/>
                <a:cs typeface="+mn-cs"/>
              </a:rPr>
              <a:t>: Tell me what has been happening?</a:t>
            </a:r>
          </a:p>
          <a:p>
            <a:pPr>
              <a:buFont typeface="Arial" panose="020B0604020202020204" pitchFamily="34" charset="0"/>
              <a:buChar char="•"/>
            </a:pPr>
            <a:r>
              <a:rPr lang="en-US" sz="2400" b="1" u="sng" kern="1200" dirty="0">
                <a:solidFill>
                  <a:schemeClr val="tx1"/>
                </a:solidFill>
                <a:latin typeface="+mn-lt"/>
                <a:ea typeface="+mn-ea"/>
                <a:cs typeface="+mn-cs"/>
              </a:rPr>
              <a:t>Affect</a:t>
            </a:r>
            <a:r>
              <a:rPr lang="en-US" sz="2400" kern="1200" dirty="0">
                <a:solidFill>
                  <a:schemeClr val="tx1"/>
                </a:solidFill>
                <a:latin typeface="+mn-lt"/>
                <a:ea typeface="+mn-ea"/>
                <a:cs typeface="+mn-cs"/>
              </a:rPr>
              <a:t>: How do you feel about that?</a:t>
            </a:r>
          </a:p>
          <a:p>
            <a:pPr>
              <a:buFont typeface="Arial" panose="020B0604020202020204" pitchFamily="34" charset="0"/>
              <a:buChar char="•"/>
            </a:pPr>
            <a:r>
              <a:rPr lang="en-US" sz="2400" b="1" u="sng" kern="1200" dirty="0">
                <a:solidFill>
                  <a:schemeClr val="tx1"/>
                </a:solidFill>
                <a:latin typeface="+mn-lt"/>
                <a:ea typeface="+mn-ea"/>
                <a:cs typeface="+mn-cs"/>
              </a:rPr>
              <a:t>Trouble</a:t>
            </a:r>
            <a:r>
              <a:rPr lang="en-US" sz="2400" kern="1200" dirty="0">
                <a:solidFill>
                  <a:schemeClr val="tx1"/>
                </a:solidFill>
                <a:latin typeface="+mn-lt"/>
                <a:ea typeface="+mn-ea"/>
                <a:cs typeface="+mn-cs"/>
              </a:rPr>
              <a:t>: What’s upsetting you the most?</a:t>
            </a:r>
          </a:p>
          <a:p>
            <a:pPr>
              <a:buFont typeface="Arial" panose="020B0604020202020204" pitchFamily="34" charset="0"/>
              <a:buChar char="•"/>
            </a:pPr>
            <a:r>
              <a:rPr lang="en-US" sz="2400" b="1" u="sng" kern="1200" dirty="0">
                <a:solidFill>
                  <a:schemeClr val="tx1"/>
                </a:solidFill>
                <a:latin typeface="+mn-lt"/>
                <a:ea typeface="+mn-ea"/>
                <a:cs typeface="+mn-cs"/>
              </a:rPr>
              <a:t>Handling</a:t>
            </a:r>
            <a:r>
              <a:rPr lang="en-US" sz="2400" kern="1200" dirty="0">
                <a:solidFill>
                  <a:schemeClr val="tx1"/>
                </a:solidFill>
                <a:latin typeface="+mn-lt"/>
                <a:ea typeface="+mn-ea"/>
                <a:cs typeface="+mn-cs"/>
              </a:rPr>
              <a:t>: How are you handling the situation?</a:t>
            </a:r>
          </a:p>
          <a:p>
            <a:pPr>
              <a:buFont typeface="Arial" panose="020B0604020202020204" pitchFamily="34" charset="0"/>
              <a:buChar char="•"/>
              <a:defRPr>
                <a:solidFill>
                  <a:schemeClr val="accent5"/>
                </a:solidFill>
              </a:defRPr>
            </a:pPr>
            <a:r>
              <a:rPr lang="en-US" sz="2400" b="1" u="sng" kern="1200" dirty="0">
                <a:solidFill>
                  <a:schemeClr val="tx1"/>
                </a:solidFill>
                <a:latin typeface="+mn-lt"/>
                <a:ea typeface="+mn-ea"/>
                <a:cs typeface="+mn-cs"/>
              </a:rPr>
              <a:t>Empathy</a:t>
            </a:r>
            <a:endParaRPr lang="en-US" sz="2400" kern="1200" dirty="0">
              <a:solidFill>
                <a:schemeClr val="tx1"/>
              </a:solidFill>
              <a:latin typeface="+mn-lt"/>
              <a:ea typeface="+mn-ea"/>
              <a:cs typeface="+mn-cs"/>
            </a:endParaRPr>
          </a:p>
        </p:txBody>
      </p:sp>
    </p:spTree>
    <p:extLst>
      <p:ext uri="{BB962C8B-B14F-4D97-AF65-F5344CB8AC3E}">
        <p14:creationId xmlns:p14="http://schemas.microsoft.com/office/powerpoint/2010/main" val="2782452935"/>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AFA67CD3-AB4E-4A7A-BEB8-53C445D8C4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4" name="Picture 193">
            <a:extLst>
              <a:ext uri="{FF2B5EF4-FFF2-40B4-BE49-F238E27FC236}">
                <a16:creationId xmlns:a16="http://schemas.microsoft.com/office/drawing/2014/main" id="{07CF545F-9C2E-4446-97CD-AD92990C2B6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4" name="Shape 184"/>
          <p:cNvSpPr>
            <a:spLocks noGrp="1"/>
          </p:cNvSpPr>
          <p:nvPr>
            <p:ph type="title"/>
          </p:nvPr>
        </p:nvSpPr>
        <p:spPr>
          <a:xfrm>
            <a:off x="6094105" y="802955"/>
            <a:ext cx="4977976" cy="1454051"/>
          </a:xfrm>
          <a:prstGeom prst="rect">
            <a:avLst/>
          </a:prstGeom>
        </p:spPr>
        <p:txBody>
          <a:bodyPr vert="horz" lIns="91440" tIns="45720" rIns="91440" bIns="45720" rtlCol="0" anchor="ctr">
            <a:normAutofit/>
          </a:bodyPr>
          <a:lstStyle>
            <a:lvl1pPr>
              <a:defRPr>
                <a:solidFill>
                  <a:schemeClr val="accent5"/>
                </a:solidFill>
              </a:defRPr>
            </a:lvl1pPr>
          </a:lstStyle>
          <a:p>
            <a:pPr>
              <a:spcBef>
                <a:spcPct val="0"/>
              </a:spcBef>
            </a:pPr>
            <a:r>
              <a:rPr lang="en-US" sz="4400" kern="1200">
                <a:solidFill>
                  <a:srgbClr val="000000"/>
                </a:solidFill>
                <a:latin typeface="+mj-lt"/>
                <a:ea typeface="+mj-ea"/>
                <a:cs typeface="+mj-cs"/>
              </a:rPr>
              <a:t>OARS</a:t>
            </a:r>
          </a:p>
        </p:txBody>
      </p:sp>
      <p:sp>
        <p:nvSpPr>
          <p:cNvPr id="196"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83" name="images.jpg"/>
          <p:cNvPicPr>
            <a:picLocks noGrp="1" noChangeAspect="1"/>
          </p:cNvPicPr>
          <p:nvPr>
            <p:ph type="pic" idx="13"/>
          </p:nvPr>
        </p:nvPicPr>
        <p:blipFill>
          <a:blip r:embed="rId3">
            <a:extLst/>
          </a:blip>
          <a:srcRect l="27958" r="27958"/>
          <a:stretch>
            <a:fillRect/>
          </a:stretch>
        </p:blipFill>
        <p:spPr>
          <a:xfrm>
            <a:off x="1087098" y="1629089"/>
            <a:ext cx="2346332" cy="3620021"/>
          </a:xfrm>
          <a:prstGeom prst="rect">
            <a:avLst/>
          </a:prstGeom>
        </p:spPr>
      </p:pic>
      <p:graphicFrame>
        <p:nvGraphicFramePr>
          <p:cNvPr id="187" name="Shape 185">
            <a:extLst>
              <a:ext uri="{FF2B5EF4-FFF2-40B4-BE49-F238E27FC236}">
                <a16:creationId xmlns:a16="http://schemas.microsoft.com/office/drawing/2014/main" id="{8F1E1A03-6E58-42DE-8217-39A1775FC691}"/>
              </a:ext>
            </a:extLst>
          </p:cNvPr>
          <p:cNvGraphicFramePr/>
          <p:nvPr>
            <p:extLst>
              <p:ext uri="{D42A27DB-BD31-4B8C-83A1-F6EECF244321}">
                <p14:modId xmlns:p14="http://schemas.microsoft.com/office/powerpoint/2010/main" val="1778083447"/>
              </p:ext>
            </p:extLst>
          </p:nvPr>
        </p:nvGraphicFramePr>
        <p:xfrm>
          <a:off x="6090574" y="2421682"/>
          <a:ext cx="4977578" cy="363928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92671785"/>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C2AD4-AC17-2E48-96EA-AC72653A8044}"/>
              </a:ext>
            </a:extLst>
          </p:cNvPr>
          <p:cNvSpPr>
            <a:spLocks noGrp="1"/>
          </p:cNvSpPr>
          <p:nvPr>
            <p:ph type="title"/>
          </p:nvPr>
        </p:nvSpPr>
        <p:spPr/>
        <p:txBody>
          <a:bodyPr/>
          <a:lstStyle/>
          <a:p>
            <a:r>
              <a:rPr lang="en-US" dirty="0"/>
              <a:t>Biopsychosocial Profile</a:t>
            </a:r>
          </a:p>
        </p:txBody>
      </p:sp>
      <p:sp>
        <p:nvSpPr>
          <p:cNvPr id="3" name="Text Placeholder 2">
            <a:extLst>
              <a:ext uri="{FF2B5EF4-FFF2-40B4-BE49-F238E27FC236}">
                <a16:creationId xmlns:a16="http://schemas.microsoft.com/office/drawing/2014/main" id="{D070C594-90AB-894F-9A96-8A58834A54B9}"/>
              </a:ext>
            </a:extLst>
          </p:cNvPr>
          <p:cNvSpPr>
            <a:spLocks noGrp="1"/>
          </p:cNvSpPr>
          <p:nvPr>
            <p:ph type="body" idx="1"/>
          </p:nvPr>
        </p:nvSpPr>
        <p:spPr/>
        <p:txBody>
          <a:bodyPr/>
          <a:lstStyle/>
          <a:p>
            <a:endParaRPr lang="en-US"/>
          </a:p>
        </p:txBody>
      </p:sp>
      <p:graphicFrame>
        <p:nvGraphicFramePr>
          <p:cNvPr id="5" name="Table 4">
            <a:extLst>
              <a:ext uri="{FF2B5EF4-FFF2-40B4-BE49-F238E27FC236}">
                <a16:creationId xmlns:a16="http://schemas.microsoft.com/office/drawing/2014/main" id="{8F8B826D-14F2-B243-BEFF-02D35A672D19}"/>
              </a:ext>
            </a:extLst>
          </p:cNvPr>
          <p:cNvGraphicFramePr>
            <a:graphicFrameLocks noGrp="1"/>
          </p:cNvGraphicFramePr>
          <p:nvPr>
            <p:extLst>
              <p:ext uri="{D42A27DB-BD31-4B8C-83A1-F6EECF244321}">
                <p14:modId xmlns:p14="http://schemas.microsoft.com/office/powerpoint/2010/main" val="2246427579"/>
              </p:ext>
            </p:extLst>
          </p:nvPr>
        </p:nvGraphicFramePr>
        <p:xfrm>
          <a:off x="297489" y="1741363"/>
          <a:ext cx="11729195" cy="5049728"/>
        </p:xfrm>
        <a:graphic>
          <a:graphicData uri="http://schemas.openxmlformats.org/drawingml/2006/table">
            <a:tbl>
              <a:tblPr firstRow="1" bandRow="1">
                <a:tableStyleId>{5C22544A-7EE6-4342-B048-85BDC9FD1C3A}</a:tableStyleId>
              </a:tblPr>
              <a:tblGrid>
                <a:gridCol w="2462459">
                  <a:extLst>
                    <a:ext uri="{9D8B030D-6E8A-4147-A177-3AD203B41FA5}">
                      <a16:colId xmlns:a16="http://schemas.microsoft.com/office/drawing/2014/main" val="3819957445"/>
                    </a:ext>
                  </a:extLst>
                </a:gridCol>
                <a:gridCol w="3077121">
                  <a:extLst>
                    <a:ext uri="{9D8B030D-6E8A-4147-A177-3AD203B41FA5}">
                      <a16:colId xmlns:a16="http://schemas.microsoft.com/office/drawing/2014/main" val="874689564"/>
                    </a:ext>
                  </a:extLst>
                </a:gridCol>
                <a:gridCol w="3197819">
                  <a:extLst>
                    <a:ext uri="{9D8B030D-6E8A-4147-A177-3AD203B41FA5}">
                      <a16:colId xmlns:a16="http://schemas.microsoft.com/office/drawing/2014/main" val="4090952440"/>
                    </a:ext>
                  </a:extLst>
                </a:gridCol>
                <a:gridCol w="2991796">
                  <a:extLst>
                    <a:ext uri="{9D8B030D-6E8A-4147-A177-3AD203B41FA5}">
                      <a16:colId xmlns:a16="http://schemas.microsoft.com/office/drawing/2014/main" val="840796983"/>
                    </a:ext>
                  </a:extLst>
                </a:gridCol>
              </a:tblGrid>
              <a:tr h="991365">
                <a:tc>
                  <a:txBody>
                    <a:bodyPr/>
                    <a:lstStyle/>
                    <a:p>
                      <a:endParaRPr lang="en-US" dirty="0"/>
                    </a:p>
                  </a:txBody>
                  <a:tcPr/>
                </a:tc>
                <a:tc>
                  <a:txBody>
                    <a:bodyPr/>
                    <a:lstStyle/>
                    <a:p>
                      <a:pPr algn="ctr"/>
                      <a:r>
                        <a:rPr lang="en-US" sz="3500" dirty="0"/>
                        <a:t>Past</a:t>
                      </a:r>
                    </a:p>
                  </a:txBody>
                  <a:tcPr/>
                </a:tc>
                <a:tc>
                  <a:txBody>
                    <a:bodyPr/>
                    <a:lstStyle/>
                    <a:p>
                      <a:pPr algn="ctr"/>
                      <a:r>
                        <a:rPr lang="en-US" sz="3500" dirty="0"/>
                        <a:t>Present</a:t>
                      </a:r>
                    </a:p>
                  </a:txBody>
                  <a:tcPr/>
                </a:tc>
                <a:tc>
                  <a:txBody>
                    <a:bodyPr/>
                    <a:lstStyle/>
                    <a:p>
                      <a:pPr algn="ctr"/>
                      <a:r>
                        <a:rPr lang="en-US" sz="3500" dirty="0"/>
                        <a:t>Future</a:t>
                      </a:r>
                    </a:p>
                  </a:txBody>
                  <a:tcPr/>
                </a:tc>
                <a:extLst>
                  <a:ext uri="{0D108BD9-81ED-4DB2-BD59-A6C34878D82A}">
                    <a16:rowId xmlns:a16="http://schemas.microsoft.com/office/drawing/2014/main" val="2689062958"/>
                  </a:ext>
                </a:extLst>
              </a:tr>
              <a:tr h="991365">
                <a:tc>
                  <a:txBody>
                    <a:bodyPr/>
                    <a:lstStyle/>
                    <a:p>
                      <a:r>
                        <a:rPr lang="en-US" sz="2500" dirty="0"/>
                        <a:t>Biological</a:t>
                      </a:r>
                    </a:p>
                  </a:txBody>
                  <a:tcPr/>
                </a:tc>
                <a:tc>
                  <a:txBody>
                    <a:bodyPr/>
                    <a:lstStyle/>
                    <a:p>
                      <a:r>
                        <a:rPr lang="en-US" sz="2200" dirty="0"/>
                        <a:t>Family history of anxiety</a:t>
                      </a:r>
                    </a:p>
                  </a:txBody>
                  <a:tcPr/>
                </a:tc>
                <a:tc>
                  <a:txBody>
                    <a:bodyPr/>
                    <a:lstStyle/>
                    <a:p>
                      <a:r>
                        <a:rPr lang="en-US" sz="2200" dirty="0"/>
                        <a:t>Clenching behaviors, vague symptoms</a:t>
                      </a:r>
                    </a:p>
                  </a:txBody>
                  <a:tcPr/>
                </a:tc>
                <a:tc>
                  <a:txBody>
                    <a:bodyPr/>
                    <a:lstStyle/>
                    <a:p>
                      <a:r>
                        <a:rPr lang="en-US" sz="2200" dirty="0"/>
                        <a:t>SSRIs, </a:t>
                      </a:r>
                      <a:r>
                        <a:rPr lang="en-US" sz="2200" dirty="0" err="1"/>
                        <a:t>Propanolol</a:t>
                      </a:r>
                      <a:r>
                        <a:rPr lang="en-US" sz="2200" dirty="0"/>
                        <a:t>, relaxation techniques</a:t>
                      </a:r>
                    </a:p>
                  </a:txBody>
                  <a:tcPr/>
                </a:tc>
                <a:extLst>
                  <a:ext uri="{0D108BD9-81ED-4DB2-BD59-A6C34878D82A}">
                    <a16:rowId xmlns:a16="http://schemas.microsoft.com/office/drawing/2014/main" val="251933017"/>
                  </a:ext>
                </a:extLst>
              </a:tr>
              <a:tr h="1533499">
                <a:tc>
                  <a:txBody>
                    <a:bodyPr/>
                    <a:lstStyle/>
                    <a:p>
                      <a:r>
                        <a:rPr lang="en-US" sz="2500" dirty="0"/>
                        <a:t>Psychological</a:t>
                      </a:r>
                    </a:p>
                  </a:txBody>
                  <a:tcPr/>
                </a:tc>
                <a:tc>
                  <a:txBody>
                    <a:bodyPr/>
                    <a:lstStyle/>
                    <a:p>
                      <a:r>
                        <a:rPr lang="en-US" sz="2200" dirty="0"/>
                        <a:t>Anxious behaviors as a toddler, inciting event for anxiety?</a:t>
                      </a:r>
                    </a:p>
                  </a:txBody>
                  <a:tcPr/>
                </a:tc>
                <a:tc>
                  <a:txBody>
                    <a:bodyPr/>
                    <a:lstStyle/>
                    <a:p>
                      <a:r>
                        <a:rPr lang="en-US" sz="2200" dirty="0"/>
                        <a:t>Family’s anxiety, GAD, Separation anxiety, Dependent Personality Disorder?</a:t>
                      </a:r>
                    </a:p>
                  </a:txBody>
                  <a:tcPr/>
                </a:tc>
                <a:tc>
                  <a:txBody>
                    <a:bodyPr/>
                    <a:lstStyle/>
                    <a:p>
                      <a:r>
                        <a:rPr lang="en-US" sz="2200" dirty="0"/>
                        <a:t>Individual psychotherapy, re-evaluate diagnoses?</a:t>
                      </a:r>
                    </a:p>
                  </a:txBody>
                  <a:tcPr/>
                </a:tc>
                <a:extLst>
                  <a:ext uri="{0D108BD9-81ED-4DB2-BD59-A6C34878D82A}">
                    <a16:rowId xmlns:a16="http://schemas.microsoft.com/office/drawing/2014/main" val="3699549377"/>
                  </a:ext>
                </a:extLst>
              </a:tr>
              <a:tr h="1533499">
                <a:tc>
                  <a:txBody>
                    <a:bodyPr/>
                    <a:lstStyle/>
                    <a:p>
                      <a:r>
                        <a:rPr lang="en-US" sz="2500" dirty="0"/>
                        <a:t>Social</a:t>
                      </a:r>
                    </a:p>
                  </a:txBody>
                  <a:tcPr/>
                </a:tc>
                <a:tc>
                  <a:txBody>
                    <a:bodyPr/>
                    <a:lstStyle/>
                    <a:p>
                      <a:r>
                        <a:rPr lang="en-US" sz="2200" dirty="0"/>
                        <a:t>Strained relationship with sister, lack of father’s support</a:t>
                      </a:r>
                    </a:p>
                  </a:txBody>
                  <a:tcPr/>
                </a:tc>
                <a:tc>
                  <a:txBody>
                    <a:bodyPr/>
                    <a:lstStyle/>
                    <a:p>
                      <a:r>
                        <a:rPr lang="en-US" sz="2200" dirty="0"/>
                        <a:t>Difficult relationship with sister and father, Mom enabling behaviors, school concerns</a:t>
                      </a:r>
                    </a:p>
                  </a:txBody>
                  <a:tcPr/>
                </a:tc>
                <a:tc>
                  <a:txBody>
                    <a:bodyPr/>
                    <a:lstStyle/>
                    <a:p>
                      <a:r>
                        <a:rPr lang="en-US" sz="2200" dirty="0"/>
                        <a:t>Family counseling</a:t>
                      </a:r>
                    </a:p>
                  </a:txBody>
                  <a:tcPr/>
                </a:tc>
                <a:extLst>
                  <a:ext uri="{0D108BD9-81ED-4DB2-BD59-A6C34878D82A}">
                    <a16:rowId xmlns:a16="http://schemas.microsoft.com/office/drawing/2014/main" val="3892139308"/>
                  </a:ext>
                </a:extLst>
              </a:tr>
            </a:tbl>
          </a:graphicData>
        </a:graphic>
      </p:graphicFrame>
    </p:spTree>
    <p:extLst>
      <p:ext uri="{BB962C8B-B14F-4D97-AF65-F5344CB8AC3E}">
        <p14:creationId xmlns:p14="http://schemas.microsoft.com/office/powerpoint/2010/main" val="2430231546"/>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994FF-2CDA-C247-8B1C-B2D3448B3C38}"/>
              </a:ext>
            </a:extLst>
          </p:cNvPr>
          <p:cNvSpPr>
            <a:spLocks noGrp="1"/>
          </p:cNvSpPr>
          <p:nvPr>
            <p:ph type="title"/>
          </p:nvPr>
        </p:nvSpPr>
        <p:spPr/>
        <p:txBody>
          <a:bodyPr/>
          <a:lstStyle/>
          <a:p>
            <a:r>
              <a:rPr lang="en-US" dirty="0"/>
              <a:t>Future Goals</a:t>
            </a:r>
          </a:p>
        </p:txBody>
      </p:sp>
      <p:sp>
        <p:nvSpPr>
          <p:cNvPr id="3" name="Text Placeholder 2">
            <a:extLst>
              <a:ext uri="{FF2B5EF4-FFF2-40B4-BE49-F238E27FC236}">
                <a16:creationId xmlns:a16="http://schemas.microsoft.com/office/drawing/2014/main" id="{0BB1E3A8-074A-DF4F-A4C0-869BC7E7A591}"/>
              </a:ext>
            </a:extLst>
          </p:cNvPr>
          <p:cNvSpPr>
            <a:spLocks noGrp="1"/>
          </p:cNvSpPr>
          <p:nvPr>
            <p:ph type="body" idx="1"/>
          </p:nvPr>
        </p:nvSpPr>
        <p:spPr>
          <a:xfrm>
            <a:off x="838200" y="1701641"/>
            <a:ext cx="10515600" cy="4351338"/>
          </a:xfrm>
        </p:spPr>
        <p:txBody>
          <a:bodyPr/>
          <a:lstStyle/>
          <a:p>
            <a:r>
              <a:rPr lang="en-US" dirty="0"/>
              <a:t>Goals: </a:t>
            </a:r>
          </a:p>
          <a:p>
            <a:pPr lvl="1"/>
            <a:r>
              <a:rPr lang="en-US" dirty="0"/>
              <a:t>Empowering </a:t>
            </a:r>
            <a:r>
              <a:rPr lang="en-US" dirty="0" err="1" smtClean="0"/>
              <a:t>pt</a:t>
            </a:r>
            <a:r>
              <a:rPr lang="en-US" dirty="0" smtClean="0"/>
              <a:t> </a:t>
            </a:r>
            <a:r>
              <a:rPr lang="en-US" dirty="0"/>
              <a:t>to become more independent and not relying on her mother as much</a:t>
            </a:r>
          </a:p>
          <a:p>
            <a:pPr lvl="1"/>
            <a:r>
              <a:rPr lang="en-US" dirty="0"/>
              <a:t>Encourage Mom to not “fix everything” that goes wrong and give </a:t>
            </a:r>
            <a:r>
              <a:rPr lang="en-US" dirty="0" err="1" smtClean="0"/>
              <a:t>pt</a:t>
            </a:r>
            <a:r>
              <a:rPr lang="en-US" dirty="0" smtClean="0"/>
              <a:t> </a:t>
            </a:r>
            <a:r>
              <a:rPr lang="en-US" dirty="0"/>
              <a:t>a chance to resolve the issue herself</a:t>
            </a:r>
          </a:p>
          <a:p>
            <a:r>
              <a:rPr lang="en-US" dirty="0"/>
              <a:t>Plan:</a:t>
            </a:r>
          </a:p>
          <a:p>
            <a:pPr lvl="1"/>
            <a:r>
              <a:rPr lang="en-US" dirty="0"/>
              <a:t>Directing questions towards </a:t>
            </a:r>
            <a:r>
              <a:rPr lang="en-US" dirty="0" err="1" smtClean="0"/>
              <a:t>pt</a:t>
            </a:r>
            <a:r>
              <a:rPr lang="en-US" dirty="0" smtClean="0"/>
              <a:t> </a:t>
            </a:r>
            <a:r>
              <a:rPr lang="en-US" dirty="0"/>
              <a:t>instead of Mom</a:t>
            </a:r>
          </a:p>
          <a:p>
            <a:pPr lvl="1"/>
            <a:r>
              <a:rPr lang="en-US" dirty="0"/>
              <a:t>Discussing with </a:t>
            </a:r>
            <a:r>
              <a:rPr lang="en-US" smtClean="0"/>
              <a:t>pt </a:t>
            </a:r>
            <a:r>
              <a:rPr lang="en-US" dirty="0"/>
              <a:t>what she could be handling independently</a:t>
            </a:r>
          </a:p>
          <a:p>
            <a:pPr lvl="1"/>
            <a:r>
              <a:rPr lang="en-US" dirty="0"/>
              <a:t>Set her own goals</a:t>
            </a:r>
          </a:p>
          <a:p>
            <a:endParaRPr lang="en-US" dirty="0"/>
          </a:p>
        </p:txBody>
      </p:sp>
    </p:spTree>
    <p:extLst>
      <p:ext uri="{BB962C8B-B14F-4D97-AF65-F5344CB8AC3E}">
        <p14:creationId xmlns:p14="http://schemas.microsoft.com/office/powerpoint/2010/main" val="13486175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 name="Title"/>
          <p:cNvSpPr txBox="1">
            <a:spLocks noGrp="1"/>
          </p:cNvSpPr>
          <p:nvPr>
            <p:ph type="title"/>
          </p:nvPr>
        </p:nvSpPr>
        <p:spPr>
          <a:xfrm>
            <a:off x="655320" y="365125"/>
            <a:ext cx="5120114" cy="1692794"/>
          </a:xfrm>
          <a:prstGeom prst="rect">
            <a:avLst/>
          </a:prstGeom>
        </p:spPr>
        <p:txBody>
          <a:bodyPr vert="horz" lIns="91440" tIns="45720" rIns="91440" bIns="45720" rtlCol="0" anchor="ctr">
            <a:normAutofit/>
          </a:bodyPr>
          <a:lstStyle/>
          <a:p>
            <a:pPr>
              <a:spcBef>
                <a:spcPct val="0"/>
              </a:spcBef>
            </a:pPr>
            <a:r>
              <a:rPr lang="en-US" sz="4400" kern="1200">
                <a:solidFill>
                  <a:schemeClr val="tx1"/>
                </a:solidFill>
                <a:latin typeface="+mj-lt"/>
                <a:ea typeface="+mj-ea"/>
                <a:cs typeface="+mj-cs"/>
              </a:rPr>
              <a:t>History of the Shaman</a:t>
            </a:r>
          </a:p>
        </p:txBody>
      </p:sp>
      <p:cxnSp>
        <p:nvCxnSpPr>
          <p:cNvPr id="126" name="Straight Arrow Connector 125">
            <a:extLst>
              <a:ext uri="{FF2B5EF4-FFF2-40B4-BE49-F238E27FC236}">
                <a16:creationId xmlns:a16="http://schemas.microsoft.com/office/drawing/2014/main" id="{E4A809D5-3600-46D4-A466-67F2349A54F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21" name="Body"/>
          <p:cNvSpPr txBox="1">
            <a:spLocks noGrp="1"/>
          </p:cNvSpPr>
          <p:nvPr>
            <p:ph type="body" idx="1"/>
          </p:nvPr>
        </p:nvSpPr>
        <p:spPr>
          <a:xfrm>
            <a:off x="655321" y="2575034"/>
            <a:ext cx="5120113" cy="3462228"/>
          </a:xfrm>
          <a:prstGeom prst="rect">
            <a:avLst/>
          </a:prstGeom>
        </p:spPr>
        <p:txBody>
          <a:bodyPr vert="horz" lIns="91440" tIns="45720" rIns="91440" bIns="45720" rtlCol="0">
            <a:normAutofit/>
          </a:bodyPr>
          <a:lstStyle/>
          <a:p>
            <a:pPr>
              <a:buFont typeface="Arial" panose="020B0604020202020204" pitchFamily="34" charset="0"/>
              <a:buChar char="•"/>
            </a:pPr>
            <a:r>
              <a:rPr lang="en-US" sz="2600" kern="1200" dirty="0">
                <a:solidFill>
                  <a:schemeClr val="tx1"/>
                </a:solidFill>
                <a:latin typeface="+mn-lt"/>
                <a:ea typeface="+mn-ea"/>
                <a:cs typeface="+mn-cs"/>
              </a:rPr>
              <a:t>“A person regarded as having access to, and influence in, the world of good and evil spirits, especially among some peoples of northern Asia and North America. Typically such people enter a trance state during a ritual, and practice divination and healing.”</a:t>
            </a:r>
          </a:p>
          <a:p>
            <a:pPr>
              <a:buFont typeface="Arial" panose="020B0604020202020204" pitchFamily="34" charset="0"/>
              <a:buChar char="•"/>
            </a:pPr>
            <a:endParaRPr lang="en-US" sz="2600" kern="1200" dirty="0">
              <a:solidFill>
                <a:schemeClr val="tx1"/>
              </a:solidFill>
              <a:latin typeface="+mn-lt"/>
              <a:ea typeface="+mn-ea"/>
              <a:cs typeface="+mn-cs"/>
            </a:endParaRPr>
          </a:p>
        </p:txBody>
      </p:sp>
      <p:pic>
        <p:nvPicPr>
          <p:cNvPr id="4" name="Picture 3">
            <a:extLst>
              <a:ext uri="{FF2B5EF4-FFF2-40B4-BE49-F238E27FC236}">
                <a16:creationId xmlns:a16="http://schemas.microsoft.com/office/drawing/2014/main" id="{3040809F-11D7-A84B-9FF7-30AD9964661C}"/>
              </a:ext>
            </a:extLst>
          </p:cNvPr>
          <p:cNvPicPr>
            <a:picLocks noChangeAspect="1"/>
          </p:cNvPicPr>
          <p:nvPr/>
        </p:nvPicPr>
        <p:blipFill rotWithShape="1">
          <a:blip r:embed="rId2"/>
          <a:srcRect r="1016"/>
          <a:stretch/>
        </p:blipFill>
        <p:spPr>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2F54C-BC04-0E43-9F64-D136F681E6C5}"/>
              </a:ext>
            </a:extLst>
          </p:cNvPr>
          <p:cNvSpPr>
            <a:spLocks noGrp="1"/>
          </p:cNvSpPr>
          <p:nvPr>
            <p:ph type="title"/>
          </p:nvPr>
        </p:nvSpPr>
        <p:spPr/>
        <p:txBody>
          <a:bodyPr/>
          <a:lstStyle/>
          <a:p>
            <a:r>
              <a:rPr lang="en-US" dirty="0"/>
              <a:t>Transitioning Patients</a:t>
            </a:r>
          </a:p>
        </p:txBody>
      </p:sp>
      <p:sp>
        <p:nvSpPr>
          <p:cNvPr id="3" name="Text Placeholder 2">
            <a:extLst>
              <a:ext uri="{FF2B5EF4-FFF2-40B4-BE49-F238E27FC236}">
                <a16:creationId xmlns:a16="http://schemas.microsoft.com/office/drawing/2014/main" id="{01FEB9CA-FE76-D04F-BCBB-F9482C7D147A}"/>
              </a:ext>
            </a:extLst>
          </p:cNvPr>
          <p:cNvSpPr>
            <a:spLocks noGrp="1"/>
          </p:cNvSpPr>
          <p:nvPr>
            <p:ph type="body" idx="1"/>
          </p:nvPr>
        </p:nvSpPr>
        <p:spPr/>
        <p:txBody>
          <a:bodyPr>
            <a:normAutofit fontScale="92500" lnSpcReduction="10000"/>
          </a:bodyPr>
          <a:lstStyle/>
          <a:p>
            <a:r>
              <a:rPr lang="en-US" dirty="0"/>
              <a:t>PCP turnover can be associated with negative health outcomes – especially in cases with mental health concerns</a:t>
            </a:r>
          </a:p>
          <a:p>
            <a:r>
              <a:rPr lang="en-US" dirty="0"/>
              <a:t>Strategies should be taken to ensure there is a smooth transition:</a:t>
            </a:r>
          </a:p>
          <a:p>
            <a:pPr lvl="1"/>
            <a:r>
              <a:rPr lang="en-US" dirty="0"/>
              <a:t>Start early</a:t>
            </a:r>
          </a:p>
          <a:p>
            <a:pPr lvl="1"/>
            <a:r>
              <a:rPr lang="en-US" dirty="0"/>
              <a:t>Listen to the patient’s feelings and expectations</a:t>
            </a:r>
          </a:p>
          <a:p>
            <a:pPr lvl="1"/>
            <a:r>
              <a:rPr lang="en-US" dirty="0"/>
              <a:t>Be persistent</a:t>
            </a:r>
          </a:p>
          <a:p>
            <a:pPr lvl="1"/>
            <a:r>
              <a:rPr lang="en-US" dirty="0"/>
              <a:t>Follow-up with new PCP regarding treatment plan</a:t>
            </a:r>
          </a:p>
          <a:p>
            <a:pPr lvl="2"/>
            <a:r>
              <a:rPr lang="en-US" dirty="0"/>
              <a:t>Be mindful as a resident when transitioning patients</a:t>
            </a:r>
          </a:p>
          <a:p>
            <a:pPr lvl="1"/>
            <a:r>
              <a:rPr lang="en-US" dirty="0"/>
              <a:t>Try to include the new PCP in the transition process</a:t>
            </a:r>
          </a:p>
          <a:p>
            <a:r>
              <a:rPr lang="en-US" dirty="0"/>
              <a:t>More Research</a:t>
            </a:r>
          </a:p>
          <a:p>
            <a:pPr lvl="1"/>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1167394894"/>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61BAF-A2A0-724E-89CE-2E5F0A73C8D3}"/>
              </a:ext>
            </a:extLst>
          </p:cNvPr>
          <p:cNvSpPr>
            <a:spLocks noGrp="1"/>
          </p:cNvSpPr>
          <p:nvPr>
            <p:ph type="title"/>
          </p:nvPr>
        </p:nvSpPr>
        <p:spPr/>
        <p:txBody>
          <a:bodyPr/>
          <a:lstStyle/>
          <a:p>
            <a:r>
              <a:rPr lang="en-US" dirty="0"/>
              <a:t>References</a:t>
            </a:r>
          </a:p>
        </p:txBody>
      </p:sp>
      <p:sp>
        <p:nvSpPr>
          <p:cNvPr id="3" name="Text Placeholder 2">
            <a:extLst>
              <a:ext uri="{FF2B5EF4-FFF2-40B4-BE49-F238E27FC236}">
                <a16:creationId xmlns:a16="http://schemas.microsoft.com/office/drawing/2014/main" id="{DEA94A34-F754-844C-A5F7-137DCBB1E228}"/>
              </a:ext>
            </a:extLst>
          </p:cNvPr>
          <p:cNvSpPr>
            <a:spLocks noGrp="1"/>
          </p:cNvSpPr>
          <p:nvPr>
            <p:ph type="body" idx="1"/>
          </p:nvPr>
        </p:nvSpPr>
        <p:spPr/>
        <p:txBody>
          <a:bodyPr>
            <a:normAutofit fontScale="85000" lnSpcReduction="20000"/>
          </a:bodyPr>
          <a:lstStyle/>
          <a:p>
            <a:r>
              <a:rPr lang="en-US" baseline="30000" dirty="0"/>
              <a:t>1</a:t>
            </a:r>
            <a:r>
              <a:rPr lang="en-US" dirty="0"/>
              <a:t> Patient Education and Counseling, ISSN: 0738-3991, Vol: 39, Issue: 1, Page: 5-15. Publication Year: 2000</a:t>
            </a:r>
          </a:p>
          <a:p>
            <a:r>
              <a:rPr lang="en-US" dirty="0"/>
              <a:t> </a:t>
            </a:r>
            <a:r>
              <a:rPr lang="en-US" baseline="30000" dirty="0"/>
              <a:t>2</a:t>
            </a:r>
            <a:r>
              <a:rPr lang="en-US" dirty="0"/>
              <a:t> Psychological outcomes of different treatment policies in women with early breast cancer outside a clinical trial. Br Med J, 301 (1990), pp. 575-580</a:t>
            </a:r>
          </a:p>
          <a:p>
            <a:r>
              <a:rPr lang="en-US" dirty="0"/>
              <a:t>Shaman image – Encyclopedia Britannica </a:t>
            </a:r>
          </a:p>
          <a:p>
            <a:r>
              <a:rPr lang="en-US" baseline="30000" dirty="0"/>
              <a:t>3</a:t>
            </a:r>
            <a:r>
              <a:rPr lang="en-US" dirty="0"/>
              <a:t>Williams, J. W., </a:t>
            </a:r>
            <a:r>
              <a:rPr lang="en-US" dirty="0" err="1"/>
              <a:t>Rost</a:t>
            </a:r>
            <a:r>
              <a:rPr lang="en-US" dirty="0"/>
              <a:t>, K., Dietrich, A. J., </a:t>
            </a:r>
            <a:r>
              <a:rPr lang="en-US" dirty="0" err="1"/>
              <a:t>Ciotti</a:t>
            </a:r>
            <a:r>
              <a:rPr lang="en-US" dirty="0"/>
              <a:t>, M. C., </a:t>
            </a:r>
            <a:r>
              <a:rPr lang="en-US" dirty="0" err="1"/>
              <a:t>Zyzanski</a:t>
            </a:r>
            <a:r>
              <a:rPr lang="en-US" dirty="0"/>
              <a:t>, S. J., &amp; Cornell, J. (1999). Primary Care Physicians’ Approach to Depressive Disorders Effects of Physician Specialty and Practice Structure. </a:t>
            </a:r>
            <a:r>
              <a:rPr lang="en-US" i="1" dirty="0"/>
              <a:t>Archives of Family Medicine</a:t>
            </a:r>
            <a:r>
              <a:rPr lang="en-US" dirty="0"/>
              <a:t>, </a:t>
            </a:r>
            <a:r>
              <a:rPr lang="en-US" i="1" dirty="0"/>
              <a:t>8</a:t>
            </a:r>
            <a:r>
              <a:rPr lang="en-US" dirty="0"/>
              <a:t>(1), 58–67. Retrieved from https://</a:t>
            </a:r>
            <a:r>
              <a:rPr lang="en-US" dirty="0" err="1"/>
              <a:t>triggered.clockss.org</a:t>
            </a:r>
            <a:r>
              <a:rPr lang="en-US" dirty="0"/>
              <a:t>/</a:t>
            </a:r>
            <a:r>
              <a:rPr lang="en-US" dirty="0" err="1"/>
              <a:t>ServeContent?rft_id</a:t>
            </a:r>
            <a:r>
              <a:rPr lang="en-US" dirty="0"/>
              <a:t>=</a:t>
            </a:r>
            <a:r>
              <a:rPr lang="en-US" dirty="0" err="1"/>
              <a:t>info:doi</a:t>
            </a:r>
            <a:r>
              <a:rPr lang="en-US" dirty="0"/>
              <a:t>/10.1001/archfami.8.1.58</a:t>
            </a:r>
          </a:p>
          <a:p>
            <a:r>
              <a:rPr lang="en-US" baseline="30000" dirty="0"/>
              <a:t>4</a:t>
            </a:r>
            <a:r>
              <a:rPr lang="en-US" dirty="0"/>
              <a:t>Neuman, MD, F. (2013, June 2). Supportive Psychotherapy Helping those who have emotional problems. Retrieved from https://</a:t>
            </a:r>
            <a:r>
              <a:rPr lang="en-US" dirty="0" err="1"/>
              <a:t>www.psychologytoday.com</a:t>
            </a:r>
            <a:r>
              <a:rPr lang="en-US" dirty="0"/>
              <a:t>/us/blog/fighting-fear/201306/supportive-psychotherapy</a:t>
            </a:r>
          </a:p>
          <a:p>
            <a:endParaRPr lang="en-US" baseline="30000" dirty="0"/>
          </a:p>
          <a:p>
            <a:endParaRPr lang="en-US" dirty="0"/>
          </a:p>
        </p:txBody>
      </p:sp>
    </p:spTree>
    <p:extLst>
      <p:ext uri="{BB962C8B-B14F-4D97-AF65-F5344CB8AC3E}">
        <p14:creationId xmlns:p14="http://schemas.microsoft.com/office/powerpoint/2010/main" val="93661382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 name="Title"/>
          <p:cNvSpPr txBox="1">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a:spcBef>
                <a:spcPct val="0"/>
              </a:spcBef>
            </a:pPr>
            <a:r>
              <a:rPr lang="en-US" sz="4400" kern="1200">
                <a:solidFill>
                  <a:schemeClr val="tx1"/>
                </a:solidFill>
                <a:latin typeface="+mj-lt"/>
                <a:ea typeface="+mj-ea"/>
                <a:cs typeface="+mj-cs"/>
              </a:rPr>
              <a:t>Patient Presentation</a:t>
            </a:r>
          </a:p>
        </p:txBody>
      </p:sp>
      <p:graphicFrame>
        <p:nvGraphicFramePr>
          <p:cNvPr id="126" name="Body">
            <a:extLst>
              <a:ext uri="{FF2B5EF4-FFF2-40B4-BE49-F238E27FC236}">
                <a16:creationId xmlns:a16="http://schemas.microsoft.com/office/drawing/2014/main" id="{C0933D10-569C-4537-B97F-0884F6405CF7}"/>
              </a:ext>
            </a:extLst>
          </p:cNvPr>
          <p:cNvGraphicFramePr/>
          <p:nvPr>
            <p:extLst>
              <p:ext uri="{D42A27DB-BD31-4B8C-83A1-F6EECF244321}">
                <p14:modId xmlns:p14="http://schemas.microsoft.com/office/powerpoint/2010/main" val="1912541245"/>
              </p:ext>
            </p:extLst>
          </p:nvPr>
        </p:nvGraphicFramePr>
        <p:xfrm>
          <a:off x="838200" y="1825625"/>
          <a:ext cx="10515600" cy="3432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 name="Rectangle 131">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itle"/>
          <p:cNvSpPr txBox="1">
            <a:spLocks noGrp="1"/>
          </p:cNvSpPr>
          <p:nvPr>
            <p:ph type="title"/>
          </p:nvPr>
        </p:nvSpPr>
        <p:spPr>
          <a:xfrm>
            <a:off x="838200" y="963877"/>
            <a:ext cx="3494362" cy="4930246"/>
          </a:xfrm>
          <a:prstGeom prst="rect">
            <a:avLst/>
          </a:prstGeom>
        </p:spPr>
        <p:txBody>
          <a:bodyPr vert="horz" lIns="91440" tIns="45720" rIns="91440" bIns="45720" rtlCol="0" anchor="ctr">
            <a:normAutofit/>
          </a:bodyPr>
          <a:lstStyle/>
          <a:p>
            <a:pPr algn="r">
              <a:spcBef>
                <a:spcPct val="0"/>
              </a:spcBef>
            </a:pPr>
            <a:r>
              <a:rPr lang="en-US" sz="4400" kern="1200" dirty="0">
                <a:solidFill>
                  <a:schemeClr val="accent1"/>
                </a:solidFill>
                <a:latin typeface="+mj-lt"/>
                <a:ea typeface="+mj-ea"/>
                <a:cs typeface="+mj-cs"/>
              </a:rPr>
              <a:t>First Visit</a:t>
            </a:r>
          </a:p>
        </p:txBody>
      </p:sp>
      <p:cxnSp>
        <p:nvCxnSpPr>
          <p:cNvPr id="139" name="Straight Connector 133">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27" name="Body"/>
          <p:cNvSpPr txBox="1">
            <a:spLocks noGrp="1"/>
          </p:cNvSpPr>
          <p:nvPr>
            <p:ph type="body" idx="1"/>
          </p:nvPr>
        </p:nvSpPr>
        <p:spPr>
          <a:xfrm>
            <a:off x="4976031" y="963877"/>
            <a:ext cx="6377769" cy="4930246"/>
          </a:xfrm>
          <a:prstGeom prst="rect">
            <a:avLst/>
          </a:prstGeom>
        </p:spPr>
        <p:txBody>
          <a:bodyPr vert="horz" lIns="91440" tIns="45720" rIns="91440" bIns="45720" rtlCol="0" anchor="ctr">
            <a:normAutofit/>
          </a:bodyPr>
          <a:lstStyle/>
          <a:p>
            <a:pPr lvl="0">
              <a:buFont typeface="Arial" panose="020B0604020202020204" pitchFamily="34" charset="0"/>
              <a:buChar char="•"/>
            </a:pPr>
            <a:r>
              <a:rPr lang="en-US" sz="1900" kern="1200" dirty="0">
                <a:solidFill>
                  <a:schemeClr val="tx1"/>
                </a:solidFill>
                <a:latin typeface="+mn-lt"/>
                <a:ea typeface="+mn-ea"/>
                <a:cs typeface="+mn-cs"/>
              </a:rPr>
              <a:t>Patient is an 11 </a:t>
            </a:r>
            <a:r>
              <a:rPr lang="en-US" sz="1900" kern="1200" dirty="0" err="1">
                <a:solidFill>
                  <a:schemeClr val="tx1"/>
                </a:solidFill>
                <a:latin typeface="+mn-lt"/>
                <a:ea typeface="+mn-ea"/>
                <a:cs typeface="+mn-cs"/>
              </a:rPr>
              <a:t>yof</a:t>
            </a:r>
            <a:r>
              <a:rPr lang="en-US" sz="1900" kern="1200" dirty="0">
                <a:solidFill>
                  <a:schemeClr val="tx1"/>
                </a:solidFill>
                <a:latin typeface="+mn-lt"/>
                <a:ea typeface="+mn-ea"/>
                <a:cs typeface="+mn-cs"/>
              </a:rPr>
              <a:t> with PMH significant for GAD</a:t>
            </a:r>
          </a:p>
          <a:p>
            <a:pPr lvl="0">
              <a:buFont typeface="Arial" panose="020B0604020202020204" pitchFamily="34" charset="0"/>
              <a:buChar char="•"/>
            </a:pPr>
            <a:r>
              <a:rPr lang="en-US" sz="1900" kern="1200" dirty="0">
                <a:solidFill>
                  <a:schemeClr val="tx1"/>
                </a:solidFill>
                <a:latin typeface="+mn-lt"/>
                <a:ea typeface="+mn-ea"/>
                <a:cs typeface="+mn-cs"/>
              </a:rPr>
              <a:t>Has anxiety about “everything” but notes specific anxiety about her Mom’s health (who is relatively healthy) as well as “current events”</a:t>
            </a:r>
          </a:p>
          <a:p>
            <a:pPr lvl="0">
              <a:buFont typeface="Arial" panose="020B0604020202020204" pitchFamily="34" charset="0"/>
              <a:buChar char="•"/>
            </a:pPr>
            <a:r>
              <a:rPr lang="en-US" sz="1900" kern="1200" dirty="0">
                <a:solidFill>
                  <a:schemeClr val="tx1"/>
                </a:solidFill>
                <a:latin typeface="+mn-lt"/>
                <a:ea typeface="+mn-ea"/>
                <a:cs typeface="+mn-cs"/>
              </a:rPr>
              <a:t>Currently on Prozac and </a:t>
            </a:r>
            <a:r>
              <a:rPr lang="en-US" sz="1900" kern="1200" dirty="0" err="1">
                <a:solidFill>
                  <a:schemeClr val="tx1"/>
                </a:solidFill>
                <a:latin typeface="+mn-lt"/>
                <a:ea typeface="+mn-ea"/>
                <a:cs typeface="+mn-cs"/>
              </a:rPr>
              <a:t>Propanolol</a:t>
            </a:r>
            <a:r>
              <a:rPr lang="en-US" sz="1900" kern="1200" dirty="0">
                <a:solidFill>
                  <a:schemeClr val="tx1"/>
                </a:solidFill>
                <a:latin typeface="+mn-lt"/>
                <a:ea typeface="+mn-ea"/>
                <a:cs typeface="+mn-cs"/>
              </a:rPr>
              <a:t> as prescribed by a local psychiatrist</a:t>
            </a:r>
          </a:p>
          <a:p>
            <a:pPr lvl="0">
              <a:buFont typeface="Arial" panose="020B0604020202020204" pitchFamily="34" charset="0"/>
              <a:buChar char="•"/>
            </a:pPr>
            <a:r>
              <a:rPr lang="en-US" sz="1900" kern="1200" dirty="0">
                <a:solidFill>
                  <a:schemeClr val="tx1"/>
                </a:solidFill>
                <a:latin typeface="+mn-lt"/>
                <a:ea typeface="+mn-ea"/>
                <a:cs typeface="+mn-cs"/>
              </a:rPr>
              <a:t>Mom states she’s a ”picky eater” and has been closely followed by nutrition</a:t>
            </a:r>
          </a:p>
          <a:p>
            <a:pPr lvl="0">
              <a:buFont typeface="Arial" panose="020B0604020202020204" pitchFamily="34" charset="0"/>
              <a:buChar char="•"/>
            </a:pPr>
            <a:r>
              <a:rPr lang="en-US" sz="1900" kern="1200" dirty="0">
                <a:solidFill>
                  <a:schemeClr val="tx1"/>
                </a:solidFill>
                <a:latin typeface="+mn-lt"/>
                <a:ea typeface="+mn-ea"/>
                <a:cs typeface="+mn-cs"/>
              </a:rPr>
              <a:t>She also has a history of vague complaints that have been worked up with out any identifiable cause such as abdominal and various joint pain</a:t>
            </a:r>
          </a:p>
          <a:p>
            <a:pPr lvl="0">
              <a:buFont typeface="Arial" panose="020B0604020202020204" pitchFamily="34" charset="0"/>
              <a:buChar char="•"/>
            </a:pPr>
            <a:r>
              <a:rPr lang="en-US" sz="1900" kern="1200" dirty="0">
                <a:solidFill>
                  <a:schemeClr val="tx1"/>
                </a:solidFill>
                <a:latin typeface="+mn-lt"/>
                <a:ea typeface="+mn-ea"/>
                <a:cs typeface="+mn-cs"/>
              </a:rPr>
              <a:t>Follow-up in 2 months. Continue seeing psychiatrist and psychologist.</a:t>
            </a:r>
          </a:p>
          <a:p>
            <a:pPr lvl="0">
              <a:buFont typeface="Arial" panose="020B0604020202020204" pitchFamily="34" charset="0"/>
              <a:buChar char="•"/>
            </a:pPr>
            <a:r>
              <a:rPr lang="en-US" sz="1900" kern="1200" dirty="0">
                <a:solidFill>
                  <a:schemeClr val="tx1"/>
                </a:solidFill>
                <a:latin typeface="+mn-lt"/>
                <a:ea typeface="+mn-ea"/>
                <a:cs typeface="+mn-cs"/>
              </a:rPr>
              <a:t>No medication changes</a:t>
            </a:r>
          </a:p>
          <a:p>
            <a:pPr>
              <a:buFont typeface="Arial" panose="020B0604020202020204" pitchFamily="34" charset="0"/>
              <a:buChar char="•"/>
            </a:pPr>
            <a:endParaRPr lang="en-US" sz="1900" kern="1200" dirty="0">
              <a:solidFill>
                <a:schemeClr val="tx1"/>
              </a:solidFill>
              <a:latin typeface="+mn-lt"/>
              <a:ea typeface="+mn-ea"/>
              <a:cs typeface="+mn-cs"/>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itle"/>
          <p:cNvSpPr txBox="1">
            <a:spLocks noGrp="1"/>
          </p:cNvSpPr>
          <p:nvPr>
            <p:ph type="title"/>
          </p:nvPr>
        </p:nvSpPr>
        <p:spPr>
          <a:xfrm>
            <a:off x="838200" y="963877"/>
            <a:ext cx="3494362" cy="4930246"/>
          </a:xfrm>
          <a:prstGeom prst="rect">
            <a:avLst/>
          </a:prstGeom>
        </p:spPr>
        <p:txBody>
          <a:bodyPr vert="horz" lIns="91440" tIns="45720" rIns="91440" bIns="45720" rtlCol="0" anchor="ctr">
            <a:normAutofit/>
          </a:bodyPr>
          <a:lstStyle/>
          <a:p>
            <a:pPr algn="r">
              <a:spcBef>
                <a:spcPct val="0"/>
              </a:spcBef>
            </a:pPr>
            <a:r>
              <a:rPr lang="en-US" sz="4400" kern="1200">
                <a:solidFill>
                  <a:schemeClr val="accent1"/>
                </a:solidFill>
                <a:latin typeface="+mj-lt"/>
                <a:ea typeface="+mj-ea"/>
                <a:cs typeface="+mj-cs"/>
              </a:rPr>
              <a:t>Second Visit</a:t>
            </a:r>
          </a:p>
        </p:txBody>
      </p:sp>
      <p:cxnSp>
        <p:nvCxnSpPr>
          <p:cNvPr id="73" name="Straight Connector 72">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30" name="Body"/>
          <p:cNvSpPr txBox="1">
            <a:spLocks noGrp="1"/>
          </p:cNvSpPr>
          <p:nvPr>
            <p:ph type="body" idx="1"/>
          </p:nvPr>
        </p:nvSpPr>
        <p:spPr>
          <a:xfrm>
            <a:off x="4976031" y="963877"/>
            <a:ext cx="6377769" cy="4930246"/>
          </a:xfrm>
          <a:prstGeom prst="rect">
            <a:avLst/>
          </a:prstGeom>
        </p:spPr>
        <p:txBody>
          <a:bodyPr vert="horz" lIns="91440" tIns="45720" rIns="91440" bIns="45720" rtlCol="0" anchor="ctr">
            <a:normAutofit/>
          </a:bodyPr>
          <a:lstStyle/>
          <a:p>
            <a:pPr lvl="0">
              <a:buFont typeface="Arial" panose="020B0604020202020204" pitchFamily="34" charset="0"/>
              <a:buChar char="•"/>
            </a:pPr>
            <a:r>
              <a:rPr lang="en-US" sz="2400" kern="1200" dirty="0">
                <a:solidFill>
                  <a:schemeClr val="tx1"/>
                </a:solidFill>
                <a:latin typeface="+mn-lt"/>
                <a:ea typeface="+mn-ea"/>
                <a:cs typeface="+mn-cs"/>
              </a:rPr>
              <a:t>Patient has worsening anxiety with school starting back and Mom has to go out of town to take care of a sick relative</a:t>
            </a:r>
          </a:p>
          <a:p>
            <a:pPr lvl="0">
              <a:buFont typeface="Arial" panose="020B0604020202020204" pitchFamily="34" charset="0"/>
              <a:buChar char="•"/>
            </a:pPr>
            <a:r>
              <a:rPr lang="en-US" sz="2400" kern="1200" dirty="0">
                <a:solidFill>
                  <a:schemeClr val="tx1"/>
                </a:solidFill>
                <a:latin typeface="+mn-lt"/>
                <a:ea typeface="+mn-ea"/>
                <a:cs typeface="+mn-cs"/>
              </a:rPr>
              <a:t>Mom discloses Pt has a much older sister who is not always supportive and understanding of her anxiety.</a:t>
            </a:r>
          </a:p>
          <a:p>
            <a:pPr lvl="0">
              <a:buFont typeface="Arial" panose="020B0604020202020204" pitchFamily="34" charset="0"/>
              <a:buChar char="•"/>
            </a:pPr>
            <a:r>
              <a:rPr lang="en-US" sz="2400" kern="1200" dirty="0">
                <a:solidFill>
                  <a:schemeClr val="tx1"/>
                </a:solidFill>
                <a:latin typeface="+mn-lt"/>
                <a:ea typeface="+mn-ea"/>
                <a:cs typeface="+mn-cs"/>
              </a:rPr>
              <a:t>Seen by psychiatrist who adjusted her </a:t>
            </a:r>
            <a:r>
              <a:rPr lang="en-US" sz="2400" kern="1200" dirty="0" err="1">
                <a:solidFill>
                  <a:schemeClr val="tx1"/>
                </a:solidFill>
                <a:latin typeface="+mn-lt"/>
                <a:ea typeface="+mn-ea"/>
                <a:cs typeface="+mn-cs"/>
              </a:rPr>
              <a:t>Propanolol</a:t>
            </a:r>
            <a:endParaRPr lang="en-US" sz="2400" kern="1200" dirty="0">
              <a:solidFill>
                <a:schemeClr val="tx1"/>
              </a:solidFill>
              <a:latin typeface="+mn-lt"/>
              <a:ea typeface="+mn-ea"/>
              <a:cs typeface="+mn-cs"/>
            </a:endParaRPr>
          </a:p>
          <a:p>
            <a:pPr lvl="0">
              <a:buFont typeface="Arial" panose="020B0604020202020204" pitchFamily="34" charset="0"/>
              <a:buChar char="•"/>
            </a:pPr>
            <a:r>
              <a:rPr lang="en-US" sz="2400" kern="1200" dirty="0">
                <a:solidFill>
                  <a:schemeClr val="tx1"/>
                </a:solidFill>
                <a:latin typeface="+mn-lt"/>
                <a:ea typeface="+mn-ea"/>
                <a:cs typeface="+mn-cs"/>
              </a:rPr>
              <a:t>Discussed her anxiety and why she keeps having joint pain without any further imaging or work-up of the actual joint complaint</a:t>
            </a:r>
          </a:p>
          <a:p>
            <a:pPr lvl="0">
              <a:buFont typeface="Arial" panose="020B0604020202020204" pitchFamily="34" charset="0"/>
              <a:buChar char="•"/>
            </a:pPr>
            <a:r>
              <a:rPr lang="en-US" sz="2400" kern="1200" dirty="0">
                <a:solidFill>
                  <a:schemeClr val="tx1"/>
                </a:solidFill>
                <a:latin typeface="+mn-lt"/>
                <a:ea typeface="+mn-ea"/>
                <a:cs typeface="+mn-cs"/>
              </a:rPr>
              <a:t>No medication changes</a:t>
            </a:r>
          </a:p>
          <a:p>
            <a:pPr>
              <a:buFont typeface="Arial" panose="020B0604020202020204" pitchFamily="34" charset="0"/>
              <a:buChar char="•"/>
            </a:pPr>
            <a:endParaRPr lang="en-US" sz="2400" kern="1200" dirty="0">
              <a:solidFill>
                <a:schemeClr val="tx1"/>
              </a:solidFill>
              <a:latin typeface="+mn-lt"/>
              <a:ea typeface="+mn-ea"/>
              <a:cs typeface="+mn-cs"/>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itle"/>
          <p:cNvSpPr txBox="1">
            <a:spLocks noGrp="1"/>
          </p:cNvSpPr>
          <p:nvPr>
            <p:ph type="title"/>
          </p:nvPr>
        </p:nvSpPr>
        <p:spPr>
          <a:xfrm>
            <a:off x="838200" y="963877"/>
            <a:ext cx="3494362" cy="4930246"/>
          </a:xfrm>
          <a:prstGeom prst="rect">
            <a:avLst/>
          </a:prstGeom>
        </p:spPr>
        <p:txBody>
          <a:bodyPr vert="horz" lIns="91440" tIns="45720" rIns="91440" bIns="45720" rtlCol="0" anchor="ctr">
            <a:normAutofit/>
          </a:bodyPr>
          <a:lstStyle/>
          <a:p>
            <a:pPr algn="r">
              <a:spcBef>
                <a:spcPct val="0"/>
              </a:spcBef>
            </a:pPr>
            <a:r>
              <a:rPr lang="en-US" sz="4400" kern="1200">
                <a:solidFill>
                  <a:schemeClr val="accent1"/>
                </a:solidFill>
                <a:latin typeface="+mj-lt"/>
                <a:ea typeface="+mj-ea"/>
                <a:cs typeface="+mj-cs"/>
              </a:rPr>
              <a:t>Third Visit</a:t>
            </a:r>
          </a:p>
        </p:txBody>
      </p:sp>
      <p:cxnSp>
        <p:nvCxnSpPr>
          <p:cNvPr id="78" name="Straight Connector 77">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33" name="Body"/>
          <p:cNvSpPr txBox="1">
            <a:spLocks noGrp="1"/>
          </p:cNvSpPr>
          <p:nvPr>
            <p:ph type="body" idx="1"/>
          </p:nvPr>
        </p:nvSpPr>
        <p:spPr>
          <a:xfrm>
            <a:off x="4976031" y="963877"/>
            <a:ext cx="6377769" cy="4930246"/>
          </a:xfrm>
          <a:prstGeom prst="rect">
            <a:avLst/>
          </a:prstGeom>
        </p:spPr>
        <p:txBody>
          <a:bodyPr vert="horz" lIns="91440" tIns="45720" rIns="91440" bIns="45720" rtlCol="0" anchor="ctr">
            <a:normAutofit/>
          </a:bodyPr>
          <a:lstStyle/>
          <a:p>
            <a:pPr lvl="0">
              <a:buFont typeface="Arial" panose="020B0604020202020204" pitchFamily="34" charset="0"/>
              <a:buChar char="•"/>
            </a:pPr>
            <a:r>
              <a:rPr lang="en-US" sz="2400" kern="1200" dirty="0">
                <a:solidFill>
                  <a:schemeClr val="tx1"/>
                </a:solidFill>
                <a:latin typeface="+mn-lt"/>
                <a:ea typeface="+mn-ea"/>
                <a:cs typeface="+mn-cs"/>
              </a:rPr>
              <a:t>Pt returned a few months later after telling Mom she needed to be seen</a:t>
            </a:r>
          </a:p>
          <a:p>
            <a:pPr lvl="0">
              <a:buFont typeface="Arial" panose="020B0604020202020204" pitchFamily="34" charset="0"/>
              <a:buChar char="•"/>
            </a:pPr>
            <a:r>
              <a:rPr lang="en-US" sz="2400" kern="1200" dirty="0">
                <a:solidFill>
                  <a:schemeClr val="tx1"/>
                </a:solidFill>
                <a:latin typeface="+mn-lt"/>
                <a:ea typeface="+mn-ea"/>
                <a:cs typeface="+mn-cs"/>
              </a:rPr>
              <a:t>No improvement in anxiety. Her Prozac was recently increased by psychiatry.</a:t>
            </a:r>
          </a:p>
          <a:p>
            <a:pPr lvl="0">
              <a:buFont typeface="Arial" panose="020B0604020202020204" pitchFamily="34" charset="0"/>
              <a:buChar char="•"/>
            </a:pPr>
            <a:r>
              <a:rPr lang="en-US" sz="2400" kern="1200" dirty="0">
                <a:solidFill>
                  <a:schemeClr val="tx1"/>
                </a:solidFill>
                <a:latin typeface="+mn-lt"/>
                <a:ea typeface="+mn-ea"/>
                <a:cs typeface="+mn-cs"/>
              </a:rPr>
              <a:t>Mom reports that she noticed these behaviors as early as 3 years old</a:t>
            </a:r>
          </a:p>
          <a:p>
            <a:pPr lvl="0">
              <a:buFont typeface="Arial" panose="020B0604020202020204" pitchFamily="34" charset="0"/>
              <a:buChar char="•"/>
            </a:pPr>
            <a:r>
              <a:rPr lang="en-US" sz="2400" kern="1200" dirty="0">
                <a:solidFill>
                  <a:schemeClr val="tx1"/>
                </a:solidFill>
                <a:latin typeface="+mn-lt"/>
                <a:ea typeface="+mn-ea"/>
                <a:cs typeface="+mn-cs"/>
              </a:rPr>
              <a:t>Dad has limited visitation with patient</a:t>
            </a:r>
          </a:p>
          <a:p>
            <a:pPr lvl="0">
              <a:buFont typeface="Arial" panose="020B0604020202020204" pitchFamily="34" charset="0"/>
              <a:buChar char="•"/>
            </a:pPr>
            <a:r>
              <a:rPr lang="en-US" sz="2400" kern="1200" dirty="0">
                <a:solidFill>
                  <a:schemeClr val="tx1"/>
                </a:solidFill>
                <a:latin typeface="+mn-lt"/>
                <a:ea typeface="+mn-ea"/>
                <a:cs typeface="+mn-cs"/>
              </a:rPr>
              <a:t>Discussed how she feels about her anxiety and her Dad not always being supportive.</a:t>
            </a:r>
          </a:p>
          <a:p>
            <a:pPr lvl="0">
              <a:buFont typeface="Arial" panose="020B0604020202020204" pitchFamily="34" charset="0"/>
              <a:buChar char="•"/>
            </a:pPr>
            <a:r>
              <a:rPr lang="en-US" sz="2400" kern="1200" dirty="0">
                <a:solidFill>
                  <a:schemeClr val="tx1"/>
                </a:solidFill>
                <a:latin typeface="+mn-lt"/>
                <a:ea typeface="+mn-ea"/>
                <a:cs typeface="+mn-cs"/>
              </a:rPr>
              <a:t>No medication changes</a:t>
            </a:r>
          </a:p>
          <a:p>
            <a:pPr>
              <a:buFont typeface="Arial" panose="020B0604020202020204" pitchFamily="34" charset="0"/>
              <a:buChar char="•"/>
            </a:pPr>
            <a:endParaRPr lang="en-US" sz="2400" kern="1200" dirty="0">
              <a:solidFill>
                <a:schemeClr val="tx1"/>
              </a:solidFill>
              <a:latin typeface="+mn-lt"/>
              <a:ea typeface="+mn-ea"/>
              <a:cs typeface="+mn-cs"/>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 name="Rectangle 76">
            <a:extLst>
              <a:ext uri="{FF2B5EF4-FFF2-40B4-BE49-F238E27FC236}">
                <a16:creationId xmlns:a16="http://schemas.microsoft.com/office/drawing/2014/main" id="{F98ED85F-DCEE-4B50-802E-71A6E3E12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itle"/>
          <p:cNvSpPr txBox="1">
            <a:spLocks noGrp="1"/>
          </p:cNvSpPr>
          <p:nvPr>
            <p:ph type="title"/>
          </p:nvPr>
        </p:nvSpPr>
        <p:spPr>
          <a:xfrm>
            <a:off x="838200" y="631825"/>
            <a:ext cx="10515600" cy="1325563"/>
          </a:xfrm>
          <a:prstGeom prst="rect">
            <a:avLst/>
          </a:prstGeom>
        </p:spPr>
        <p:txBody>
          <a:bodyPr vert="horz" lIns="91440" tIns="45720" rIns="91440" bIns="45720" rtlCol="0" anchor="ctr">
            <a:normAutofit/>
          </a:bodyPr>
          <a:lstStyle/>
          <a:p>
            <a:pPr>
              <a:spcBef>
                <a:spcPct val="0"/>
              </a:spcBef>
            </a:pPr>
            <a:r>
              <a:rPr lang="en-US" sz="4400" kern="1200">
                <a:solidFill>
                  <a:schemeClr val="tx1"/>
                </a:solidFill>
                <a:latin typeface="+mj-lt"/>
                <a:ea typeface="+mj-ea"/>
                <a:cs typeface="+mj-cs"/>
              </a:rPr>
              <a:t>Attachment Theory</a:t>
            </a:r>
          </a:p>
        </p:txBody>
      </p:sp>
      <p:sp>
        <p:nvSpPr>
          <p:cNvPr id="136" name="Body"/>
          <p:cNvSpPr txBox="1">
            <a:spLocks noGrp="1"/>
          </p:cNvSpPr>
          <p:nvPr>
            <p:ph type="body" idx="1"/>
          </p:nvPr>
        </p:nvSpPr>
        <p:spPr>
          <a:xfrm>
            <a:off x="838200" y="2057400"/>
            <a:ext cx="10515600" cy="3871762"/>
          </a:xfrm>
          <a:prstGeom prst="rect">
            <a:avLst/>
          </a:prstGeom>
        </p:spPr>
        <p:txBody>
          <a:bodyPr vert="horz" lIns="91440" tIns="45720" rIns="91440" bIns="45720" rtlCol="0">
            <a:normAutofit/>
          </a:bodyPr>
          <a:lstStyle/>
          <a:p>
            <a:pPr>
              <a:buFont typeface="Arial" panose="020B0604020202020204" pitchFamily="34" charset="0"/>
              <a:buChar char="•"/>
            </a:pPr>
            <a:r>
              <a:rPr lang="en-US" sz="2400" kern="1200">
                <a:solidFill>
                  <a:schemeClr val="tx1"/>
                </a:solidFill>
                <a:latin typeface="+mn-lt"/>
                <a:ea typeface="+mn-ea"/>
                <a:cs typeface="+mn-cs"/>
              </a:rPr>
              <a:t>Bowlby’s research showed that children would engage in behaviors (crying, screaming, clinging to clothes) were evolutionarily advantageous and improved the child’s chances of survival</a:t>
            </a:r>
          </a:p>
          <a:p>
            <a:pPr>
              <a:buFont typeface="Arial" panose="020B0604020202020204" pitchFamily="34" charset="0"/>
              <a:buChar char="•"/>
            </a:pPr>
            <a:r>
              <a:rPr lang="en-US" sz="2400" kern="1200">
                <a:solidFill>
                  <a:schemeClr val="tx1"/>
                </a:solidFill>
                <a:latin typeface="+mn-lt"/>
                <a:ea typeface="+mn-ea"/>
                <a:cs typeface="+mn-cs"/>
              </a:rPr>
              <a:t>Children placed in an unfamiliar situation and separated from their parent will generally react in one of four ways upon reunion with the parent:</a:t>
            </a:r>
          </a:p>
          <a:p>
            <a:pPr lvl="1" indent="-228600">
              <a:buFont typeface="Arial" panose="020B0604020202020204" pitchFamily="34" charset="0"/>
              <a:buChar char="•"/>
            </a:pPr>
            <a:r>
              <a:rPr lang="en-US" sz="2400" kern="1200">
                <a:solidFill>
                  <a:schemeClr val="tx1"/>
                </a:solidFill>
                <a:latin typeface="+mn-lt"/>
                <a:ea typeface="+mn-ea"/>
                <a:cs typeface="+mn-cs"/>
              </a:rPr>
              <a:t>Secure Attachment</a:t>
            </a:r>
          </a:p>
          <a:p>
            <a:pPr lvl="1" indent="-228600">
              <a:buFont typeface="Arial" panose="020B0604020202020204" pitchFamily="34" charset="0"/>
              <a:buChar char="•"/>
            </a:pPr>
            <a:r>
              <a:rPr lang="en-US" sz="2400" kern="1200">
                <a:solidFill>
                  <a:schemeClr val="tx1"/>
                </a:solidFill>
                <a:latin typeface="+mn-lt"/>
                <a:ea typeface="+mn-ea"/>
                <a:cs typeface="+mn-cs"/>
              </a:rPr>
              <a:t>Anxious Resistant</a:t>
            </a:r>
          </a:p>
          <a:p>
            <a:pPr lvl="1" indent="-228600">
              <a:buFont typeface="Arial" panose="020B0604020202020204" pitchFamily="34" charset="0"/>
              <a:buChar char="•"/>
            </a:pPr>
            <a:r>
              <a:rPr lang="en-US" sz="2400" kern="1200">
                <a:solidFill>
                  <a:schemeClr val="tx1"/>
                </a:solidFill>
                <a:latin typeface="+mn-lt"/>
                <a:ea typeface="+mn-ea"/>
                <a:cs typeface="+mn-cs"/>
              </a:rPr>
              <a:t>Avoidant Attachment</a:t>
            </a:r>
          </a:p>
          <a:p>
            <a:pPr lvl="1" indent="-228600">
              <a:buFont typeface="Arial" panose="020B0604020202020204" pitchFamily="34" charset="0"/>
              <a:buChar char="•"/>
            </a:pPr>
            <a:r>
              <a:rPr lang="en-US" sz="2400" kern="1200">
                <a:solidFill>
                  <a:schemeClr val="tx1"/>
                </a:solidFill>
                <a:latin typeface="+mn-lt"/>
                <a:ea typeface="+mn-ea"/>
                <a:cs typeface="+mn-cs"/>
              </a:rPr>
              <a:t>Disorganized-Disoriented</a:t>
            </a:r>
          </a:p>
          <a:p>
            <a:pPr>
              <a:buFont typeface="Arial" panose="020B0604020202020204" pitchFamily="34" charset="0"/>
              <a:buChar char="•"/>
            </a:pPr>
            <a:endParaRPr lang="en-US" sz="2400" kern="1200">
              <a:solidFill>
                <a:schemeClr val="tx1"/>
              </a:solidFill>
              <a:latin typeface="+mn-lt"/>
              <a:ea typeface="+mn-ea"/>
              <a:cs typeface="+mn-cs"/>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itle"/>
          <p:cNvSpPr txBox="1">
            <a:spLocks noGrp="1"/>
          </p:cNvSpPr>
          <p:nvPr>
            <p:ph type="title"/>
          </p:nvPr>
        </p:nvSpPr>
        <p:spPr>
          <a:prstGeom prst="rect">
            <a:avLst/>
          </a:prstGeom>
        </p:spPr>
        <p:txBody>
          <a:bodyPr/>
          <a:lstStyle/>
          <a:p>
            <a:r>
              <a:rPr lang="en-US" dirty="0"/>
              <a:t>Biopsychosocial Profile</a:t>
            </a:r>
            <a:endParaRPr dirty="0"/>
          </a:p>
        </p:txBody>
      </p:sp>
      <p:sp>
        <p:nvSpPr>
          <p:cNvPr id="139" name="Body"/>
          <p:cNvSpPr txBox="1">
            <a:spLocks noGrp="1"/>
          </p:cNvSpPr>
          <p:nvPr>
            <p:ph type="body" idx="1"/>
          </p:nvPr>
        </p:nvSpPr>
        <p:spPr>
          <a:prstGeom prst="rect">
            <a:avLst/>
          </a:prstGeom>
        </p:spPr>
        <p:txBody>
          <a:bodyPr/>
          <a:lstStyle/>
          <a:p>
            <a:endParaRPr dirty="0"/>
          </a:p>
        </p:txBody>
      </p:sp>
      <p:graphicFrame>
        <p:nvGraphicFramePr>
          <p:cNvPr id="4" name="Content Placeholder 3">
            <a:extLst>
              <a:ext uri="{FF2B5EF4-FFF2-40B4-BE49-F238E27FC236}">
                <a16:creationId xmlns:a16="http://schemas.microsoft.com/office/drawing/2014/main" id="{AC1AC0B9-6256-4C4D-85D3-3DA18A2C824D}"/>
              </a:ext>
            </a:extLst>
          </p:cNvPr>
          <p:cNvGraphicFramePr>
            <a:graphicFrameLocks/>
          </p:cNvGraphicFramePr>
          <p:nvPr>
            <p:extLst>
              <p:ext uri="{D42A27DB-BD31-4B8C-83A1-F6EECF244321}">
                <p14:modId xmlns:p14="http://schemas.microsoft.com/office/powerpoint/2010/main" val="2359398711"/>
              </p:ext>
            </p:extLst>
          </p:nvPr>
        </p:nvGraphicFramePr>
        <p:xfrm>
          <a:off x="500063" y="1785936"/>
          <a:ext cx="4478337" cy="4815750"/>
        </p:xfrm>
        <a:graphic>
          <a:graphicData uri="http://schemas.openxmlformats.org/drawingml/2006/table">
            <a:tbl>
              <a:tblPr firstRow="1" bandRow="1">
                <a:tableStyleId>{5C22544A-7EE6-4342-B048-85BDC9FD1C3A}</a:tableStyleId>
              </a:tblPr>
              <a:tblGrid>
                <a:gridCol w="2146422">
                  <a:extLst>
                    <a:ext uri="{9D8B030D-6E8A-4147-A177-3AD203B41FA5}">
                      <a16:colId xmlns:a16="http://schemas.microsoft.com/office/drawing/2014/main" val="3931120499"/>
                    </a:ext>
                  </a:extLst>
                </a:gridCol>
                <a:gridCol w="2331915">
                  <a:extLst>
                    <a:ext uri="{9D8B030D-6E8A-4147-A177-3AD203B41FA5}">
                      <a16:colId xmlns:a16="http://schemas.microsoft.com/office/drawing/2014/main" val="3191409866"/>
                    </a:ext>
                  </a:extLst>
                </a:gridCol>
              </a:tblGrid>
              <a:tr h="1026130">
                <a:tc>
                  <a:txBody>
                    <a:bodyPr/>
                    <a:lstStyle/>
                    <a:p>
                      <a:endParaRPr lang="en-US" dirty="0"/>
                    </a:p>
                  </a:txBody>
                  <a:tcPr/>
                </a:tc>
                <a:tc>
                  <a:txBody>
                    <a:bodyPr/>
                    <a:lstStyle/>
                    <a:p>
                      <a:pPr algn="ctr"/>
                      <a:r>
                        <a:rPr lang="en-US" sz="3500" dirty="0"/>
                        <a:t>Past</a:t>
                      </a:r>
                    </a:p>
                  </a:txBody>
                  <a:tcPr/>
                </a:tc>
                <a:extLst>
                  <a:ext uri="{0D108BD9-81ED-4DB2-BD59-A6C34878D82A}">
                    <a16:rowId xmlns:a16="http://schemas.microsoft.com/office/drawing/2014/main" val="2753425618"/>
                  </a:ext>
                </a:extLst>
              </a:tr>
              <a:tr h="1026130">
                <a:tc>
                  <a:txBody>
                    <a:bodyPr/>
                    <a:lstStyle/>
                    <a:p>
                      <a:r>
                        <a:rPr lang="en-US" sz="2500" dirty="0"/>
                        <a:t>Biological</a:t>
                      </a:r>
                    </a:p>
                  </a:txBody>
                  <a:tcPr/>
                </a:tc>
                <a:tc>
                  <a:txBody>
                    <a:bodyPr/>
                    <a:lstStyle/>
                    <a:p>
                      <a:r>
                        <a:rPr lang="en-US" sz="1800" dirty="0"/>
                        <a:t>Family history of anxiety</a:t>
                      </a:r>
                    </a:p>
                  </a:txBody>
                  <a:tcPr/>
                </a:tc>
                <a:extLst>
                  <a:ext uri="{0D108BD9-81ED-4DB2-BD59-A6C34878D82A}">
                    <a16:rowId xmlns:a16="http://schemas.microsoft.com/office/drawing/2014/main" val="4033325091"/>
                  </a:ext>
                </a:extLst>
              </a:tr>
              <a:tr h="1587274">
                <a:tc>
                  <a:txBody>
                    <a:bodyPr/>
                    <a:lstStyle/>
                    <a:p>
                      <a:r>
                        <a:rPr lang="en-US" sz="2500" dirty="0"/>
                        <a:t>Psychological</a:t>
                      </a:r>
                    </a:p>
                  </a:txBody>
                  <a:tcPr/>
                </a:tc>
                <a:tc>
                  <a:txBody>
                    <a:bodyPr/>
                    <a:lstStyle/>
                    <a:p>
                      <a:r>
                        <a:rPr lang="en-US" sz="1800" dirty="0"/>
                        <a:t>Anxious behaviors as a toddler, inciting event for anxiety?, disorganized-disoriented attachment theory</a:t>
                      </a:r>
                    </a:p>
                  </a:txBody>
                  <a:tcPr/>
                </a:tc>
                <a:extLst>
                  <a:ext uri="{0D108BD9-81ED-4DB2-BD59-A6C34878D82A}">
                    <a16:rowId xmlns:a16="http://schemas.microsoft.com/office/drawing/2014/main" val="929495782"/>
                  </a:ext>
                </a:extLst>
              </a:tr>
              <a:tr h="1026130">
                <a:tc>
                  <a:txBody>
                    <a:bodyPr/>
                    <a:lstStyle/>
                    <a:p>
                      <a:r>
                        <a:rPr lang="en-US" sz="2500" dirty="0"/>
                        <a:t>Social</a:t>
                      </a:r>
                    </a:p>
                  </a:txBody>
                  <a:tcPr/>
                </a:tc>
                <a:tc>
                  <a:txBody>
                    <a:bodyPr/>
                    <a:lstStyle/>
                    <a:p>
                      <a:r>
                        <a:rPr lang="en-US" sz="1800" dirty="0"/>
                        <a:t>Strained relationship with sister, lack of father’s support</a:t>
                      </a:r>
                    </a:p>
                  </a:txBody>
                  <a:tcPr/>
                </a:tc>
                <a:extLst>
                  <a:ext uri="{0D108BD9-81ED-4DB2-BD59-A6C34878D82A}">
                    <a16:rowId xmlns:a16="http://schemas.microsoft.com/office/drawing/2014/main" val="2710804912"/>
                  </a:ext>
                </a:extLst>
              </a:tr>
            </a:tbl>
          </a:graphicData>
        </a:graphic>
      </p:graphicFrame>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{EBD3D0F3-02E1-6C4F-8E5B-696E16616FC7}tf10001120</Template>
  <TotalTime>61</TotalTime>
  <Words>1346</Words>
  <Application>Microsoft Office PowerPoint</Application>
  <PresentationFormat>Widescreen</PresentationFormat>
  <Paragraphs>208</Paragraphs>
  <Slides>31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Helvetica</vt:lpstr>
      <vt:lpstr>Minion Pro</vt:lpstr>
      <vt:lpstr>Office Theme</vt:lpstr>
      <vt:lpstr>Am I “Doctoring”?</vt:lpstr>
      <vt:lpstr>Objectives</vt:lpstr>
      <vt:lpstr>History of the Shaman</vt:lpstr>
      <vt:lpstr>Patient Presentation</vt:lpstr>
      <vt:lpstr>First Visit</vt:lpstr>
      <vt:lpstr>Second Visit</vt:lpstr>
      <vt:lpstr>Third Visit</vt:lpstr>
      <vt:lpstr>Attachment Theory</vt:lpstr>
      <vt:lpstr>Biopsychosocial Profile</vt:lpstr>
      <vt:lpstr>Subsequent Visits</vt:lpstr>
      <vt:lpstr>Recurring Theme?</vt:lpstr>
      <vt:lpstr>Am I “Doctoring”?</vt:lpstr>
      <vt:lpstr>“How do you feel about that?”</vt:lpstr>
      <vt:lpstr>Therapeutic Relationship</vt:lpstr>
      <vt:lpstr>Biopsychosocial Profile</vt:lpstr>
      <vt:lpstr>Value of the Therapeutic Relationship</vt:lpstr>
      <vt:lpstr>Use of Interdisciplinary Care</vt:lpstr>
      <vt:lpstr>Nutrition Interventions</vt:lpstr>
      <vt:lpstr>Initial Visits</vt:lpstr>
      <vt:lpstr>Anxiety with New Dietitian</vt:lpstr>
      <vt:lpstr>Growing Up, Anxiety Declining</vt:lpstr>
      <vt:lpstr>Behavioral Interventions</vt:lpstr>
      <vt:lpstr>Role of PCP in Psychotherapy</vt:lpstr>
      <vt:lpstr>Supportive Psychotherapy</vt:lpstr>
      <vt:lpstr>Role of PCP in Psychotherapy</vt:lpstr>
      <vt:lpstr>B.A.T.H.E.</vt:lpstr>
      <vt:lpstr>OARS</vt:lpstr>
      <vt:lpstr>Biopsychosocial Profile</vt:lpstr>
      <vt:lpstr>Future Goals</vt:lpstr>
      <vt:lpstr>Transitioning Patients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 I “Doctoring”?</dc:title>
  <cp:lastModifiedBy>Wright, Jennifer</cp:lastModifiedBy>
  <cp:revision>11</cp:revision>
  <dcterms:modified xsi:type="dcterms:W3CDTF">2018-10-16T20:00:41Z</dcterms:modified>
</cp:coreProperties>
</file>