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13" r:id="rId4"/>
  </p:sldMasterIdLst>
  <p:notesMasterIdLst>
    <p:notesMasterId r:id="rId78"/>
  </p:notesMasterIdLst>
  <p:handoutMasterIdLst>
    <p:handoutMasterId r:id="rId79"/>
  </p:handoutMasterIdLst>
  <p:sldIdLst>
    <p:sldId id="256" r:id="rId5"/>
    <p:sldId id="389" r:id="rId6"/>
    <p:sldId id="470" r:id="rId7"/>
    <p:sldId id="482" r:id="rId8"/>
    <p:sldId id="485" r:id="rId9"/>
    <p:sldId id="391" r:id="rId10"/>
    <p:sldId id="392" r:id="rId11"/>
    <p:sldId id="471" r:id="rId12"/>
    <p:sldId id="498" r:id="rId13"/>
    <p:sldId id="499" r:id="rId14"/>
    <p:sldId id="394" r:id="rId15"/>
    <p:sldId id="483" r:id="rId16"/>
    <p:sldId id="486" r:id="rId17"/>
    <p:sldId id="397" r:id="rId18"/>
    <p:sldId id="398" r:id="rId19"/>
    <p:sldId id="484" r:id="rId20"/>
    <p:sldId id="487" r:id="rId21"/>
    <p:sldId id="480" r:id="rId22"/>
    <p:sldId id="509" r:id="rId23"/>
    <p:sldId id="511" r:id="rId24"/>
    <p:sldId id="510" r:id="rId25"/>
    <p:sldId id="400" r:id="rId26"/>
    <p:sldId id="496" r:id="rId27"/>
    <p:sldId id="497" r:id="rId28"/>
    <p:sldId id="402" r:id="rId29"/>
    <p:sldId id="472" r:id="rId30"/>
    <p:sldId id="412" r:id="rId31"/>
    <p:sldId id="415" r:id="rId32"/>
    <p:sldId id="473" r:id="rId33"/>
    <p:sldId id="474" r:id="rId34"/>
    <p:sldId id="488" r:id="rId35"/>
    <p:sldId id="489" r:id="rId36"/>
    <p:sldId id="505" r:id="rId37"/>
    <p:sldId id="506" r:id="rId38"/>
    <p:sldId id="507" r:id="rId39"/>
    <p:sldId id="508" r:id="rId40"/>
    <p:sldId id="423" r:id="rId41"/>
    <p:sldId id="426" r:id="rId42"/>
    <p:sldId id="427" r:id="rId43"/>
    <p:sldId id="500" r:id="rId44"/>
    <p:sldId id="501" r:id="rId45"/>
    <p:sldId id="429" r:id="rId46"/>
    <p:sldId id="475" r:id="rId47"/>
    <p:sldId id="476" r:id="rId48"/>
    <p:sldId id="430" r:id="rId49"/>
    <p:sldId id="431" r:id="rId50"/>
    <p:sldId id="432" r:id="rId51"/>
    <p:sldId id="433" r:id="rId52"/>
    <p:sldId id="502" r:id="rId53"/>
    <p:sldId id="477" r:id="rId54"/>
    <p:sldId id="478" r:id="rId55"/>
    <p:sldId id="440" r:id="rId56"/>
    <p:sldId id="447" r:id="rId57"/>
    <p:sldId id="494" r:id="rId58"/>
    <p:sldId id="495" r:id="rId59"/>
    <p:sldId id="450" r:id="rId60"/>
    <p:sldId id="452" r:id="rId61"/>
    <p:sldId id="490" r:id="rId62"/>
    <p:sldId id="491" r:id="rId63"/>
    <p:sldId id="453" r:id="rId64"/>
    <p:sldId id="468" r:id="rId65"/>
    <p:sldId id="454" r:id="rId66"/>
    <p:sldId id="492" r:id="rId67"/>
    <p:sldId id="493" r:id="rId68"/>
    <p:sldId id="456" r:id="rId69"/>
    <p:sldId id="479" r:id="rId70"/>
    <p:sldId id="469" r:id="rId71"/>
    <p:sldId id="503" r:id="rId72"/>
    <p:sldId id="504" r:id="rId73"/>
    <p:sldId id="462" r:id="rId74"/>
    <p:sldId id="465" r:id="rId75"/>
    <p:sldId id="466" r:id="rId76"/>
    <p:sldId id="481" r:id="rId77"/>
  </p:sldIdLst>
  <p:sldSz cx="9144000" cy="6858000" type="screen4x3"/>
  <p:notesSz cx="69977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500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91" d="100"/>
          <a:sy n="91" d="100"/>
        </p:scale>
        <p:origin x="-294" y="81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034"/>
    </p:cViewPr>
  </p:sorterViewPr>
  <p:notesViewPr>
    <p:cSldViewPr>
      <p:cViewPr varScale="1">
        <p:scale>
          <a:sx n="82" d="100"/>
          <a:sy n="82" d="100"/>
        </p:scale>
        <p:origin x="-3264" y="-90"/>
      </p:cViewPr>
      <p:guideLst>
        <p:guide orient="horz" pos="2928"/>
        <p:guide pos="22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820"/>
          </a:xfrm>
          <a:prstGeom prst="rect">
            <a:avLst/>
          </a:prstGeom>
        </p:spPr>
        <p:txBody>
          <a:bodyPr vert="horz" lIns="93104" tIns="46552" rIns="93104" bIns="46552" rtlCol="0"/>
          <a:lstStyle>
            <a:lvl1pPr algn="l" eaLnBrk="0" hangingPunct="0">
              <a:defRPr sz="1200"/>
            </a:lvl1pPr>
          </a:lstStyle>
          <a:p>
            <a:pPr>
              <a:defRPr/>
            </a:pPr>
            <a:endParaRPr lang="en-US"/>
          </a:p>
        </p:txBody>
      </p:sp>
      <p:sp>
        <p:nvSpPr>
          <p:cNvPr id="3" name="Date Placeholder 2"/>
          <p:cNvSpPr>
            <a:spLocks noGrp="1"/>
          </p:cNvSpPr>
          <p:nvPr>
            <p:ph type="dt" sz="quarter" idx="1"/>
          </p:nvPr>
        </p:nvSpPr>
        <p:spPr>
          <a:xfrm>
            <a:off x="3963744" y="0"/>
            <a:ext cx="3032337" cy="464820"/>
          </a:xfrm>
          <a:prstGeom prst="rect">
            <a:avLst/>
          </a:prstGeom>
        </p:spPr>
        <p:txBody>
          <a:bodyPr vert="horz" lIns="93104" tIns="46552" rIns="93104" bIns="46552" rtlCol="0"/>
          <a:lstStyle>
            <a:lvl1pPr algn="r" eaLnBrk="0" hangingPunct="0">
              <a:defRPr sz="1200"/>
            </a:lvl1pPr>
          </a:lstStyle>
          <a:p>
            <a:pPr>
              <a:defRPr/>
            </a:pPr>
            <a:fld id="{D85EE974-310D-45C9-B7EA-4C1018C90FB9}" type="datetimeFigureOut">
              <a:rPr lang="en-US"/>
              <a:pPr>
                <a:defRPr/>
              </a:pPr>
              <a:t>11/14/2012</a:t>
            </a:fld>
            <a:endParaRPr lang="en-US"/>
          </a:p>
        </p:txBody>
      </p:sp>
      <p:sp>
        <p:nvSpPr>
          <p:cNvPr id="4" name="Footer Placeholder 3"/>
          <p:cNvSpPr>
            <a:spLocks noGrp="1"/>
          </p:cNvSpPr>
          <p:nvPr>
            <p:ph type="ftr" sz="quarter" idx="2"/>
          </p:nvPr>
        </p:nvSpPr>
        <p:spPr>
          <a:xfrm>
            <a:off x="0" y="8829967"/>
            <a:ext cx="3032337" cy="464820"/>
          </a:xfrm>
          <a:prstGeom prst="rect">
            <a:avLst/>
          </a:prstGeom>
        </p:spPr>
        <p:txBody>
          <a:bodyPr vert="horz" lIns="93104" tIns="46552" rIns="93104" bIns="46552" rtlCol="0" anchor="b"/>
          <a:lstStyle>
            <a:lvl1pPr algn="l" eaLnBrk="0" hangingPunct="0">
              <a:defRPr sz="1200"/>
            </a:lvl1pPr>
          </a:lstStyle>
          <a:p>
            <a:pPr>
              <a:defRPr/>
            </a:pPr>
            <a:endParaRPr lang="en-US"/>
          </a:p>
        </p:txBody>
      </p:sp>
      <p:sp>
        <p:nvSpPr>
          <p:cNvPr id="5" name="Slide Number Placeholder 4"/>
          <p:cNvSpPr>
            <a:spLocks noGrp="1"/>
          </p:cNvSpPr>
          <p:nvPr>
            <p:ph type="sldNum" sz="quarter" idx="3"/>
          </p:nvPr>
        </p:nvSpPr>
        <p:spPr>
          <a:xfrm>
            <a:off x="3963744" y="8829967"/>
            <a:ext cx="3032337" cy="464820"/>
          </a:xfrm>
          <a:prstGeom prst="rect">
            <a:avLst/>
          </a:prstGeom>
        </p:spPr>
        <p:txBody>
          <a:bodyPr vert="horz" lIns="93104" tIns="46552" rIns="93104" bIns="46552" rtlCol="0" anchor="b"/>
          <a:lstStyle>
            <a:lvl1pPr algn="r" eaLnBrk="0" hangingPunct="0">
              <a:defRPr sz="1200"/>
            </a:lvl1pPr>
          </a:lstStyle>
          <a:p>
            <a:pPr>
              <a:defRPr/>
            </a:pPr>
            <a:fld id="{0B1D7F87-C80F-4D16-9126-74D85ED2A7B4}" type="slidenum">
              <a:rPr lang="en-US"/>
              <a:pPr>
                <a:defRPr/>
              </a:pPr>
              <a:t>‹#›</a:t>
            </a:fld>
            <a:endParaRPr lang="en-US"/>
          </a:p>
        </p:txBody>
      </p:sp>
    </p:spTree>
    <p:extLst>
      <p:ext uri="{BB962C8B-B14F-4D97-AF65-F5344CB8AC3E}">
        <p14:creationId xmlns:p14="http://schemas.microsoft.com/office/powerpoint/2010/main" xmlns="" val="264203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2337" cy="464820"/>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lvl1pPr eaLnBrk="1" hangingPunct="1">
              <a:defRPr sz="1200"/>
            </a:lvl1pPr>
          </a:lstStyle>
          <a:p>
            <a:pPr>
              <a:defRPr/>
            </a:pPr>
            <a:endParaRPr lang="en-US"/>
          </a:p>
        </p:txBody>
      </p:sp>
      <p:sp>
        <p:nvSpPr>
          <p:cNvPr id="5123" name="Rectangle 3"/>
          <p:cNvSpPr>
            <a:spLocks noGrp="1" noChangeArrowheads="1"/>
          </p:cNvSpPr>
          <p:nvPr>
            <p:ph type="dt" idx="1"/>
          </p:nvPr>
        </p:nvSpPr>
        <p:spPr bwMode="auto">
          <a:xfrm>
            <a:off x="3963744" y="0"/>
            <a:ext cx="3032337" cy="464820"/>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lvl1pPr algn="r" eaLnBrk="1" hangingPunct="1">
              <a:defRPr sz="1200"/>
            </a:lvl1pPr>
          </a:lstStyle>
          <a:p>
            <a:pPr>
              <a:defRPr/>
            </a:pPr>
            <a:endParaRPr lang="en-US"/>
          </a:p>
        </p:txBody>
      </p:sp>
      <p:sp>
        <p:nvSpPr>
          <p:cNvPr id="63492" name="Rectangle 4"/>
          <p:cNvSpPr>
            <a:spLocks noGrp="1" noRot="1" noChangeAspect="1" noChangeArrowheads="1" noTextEdit="1"/>
          </p:cNvSpPr>
          <p:nvPr>
            <p:ph type="sldImg" idx="2"/>
          </p:nvPr>
        </p:nvSpPr>
        <p:spPr bwMode="auto">
          <a:xfrm>
            <a:off x="117475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99770" y="4415790"/>
            <a:ext cx="5598160" cy="4183380"/>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29967"/>
            <a:ext cx="3032337" cy="464820"/>
          </a:xfrm>
          <a:prstGeom prst="rect">
            <a:avLst/>
          </a:prstGeom>
          <a:noFill/>
          <a:ln w="9525">
            <a:noFill/>
            <a:miter lim="800000"/>
            <a:headEnd/>
            <a:tailEnd/>
          </a:ln>
          <a:effectLst/>
        </p:spPr>
        <p:txBody>
          <a:bodyPr vert="horz" wrap="square" lIns="93104" tIns="46552" rIns="93104" bIns="46552" numCol="1" anchor="b" anchorCtr="0" compatLnSpc="1">
            <a:prstTxWarp prst="textNoShape">
              <a:avLst/>
            </a:prstTxWarp>
          </a:bodyPr>
          <a:lstStyle>
            <a:lvl1pPr eaLnBrk="1" hangingPunct="1">
              <a:defRPr sz="1200"/>
            </a:lvl1pPr>
          </a:lstStyle>
          <a:p>
            <a:pPr>
              <a:defRPr/>
            </a:pPr>
            <a:endParaRPr lang="en-US"/>
          </a:p>
        </p:txBody>
      </p:sp>
      <p:sp>
        <p:nvSpPr>
          <p:cNvPr id="5127" name="Rectangle 7"/>
          <p:cNvSpPr>
            <a:spLocks noGrp="1" noChangeArrowheads="1"/>
          </p:cNvSpPr>
          <p:nvPr>
            <p:ph type="sldNum" sz="quarter" idx="5"/>
          </p:nvPr>
        </p:nvSpPr>
        <p:spPr bwMode="auto">
          <a:xfrm>
            <a:off x="3963744" y="8829967"/>
            <a:ext cx="3032337" cy="464820"/>
          </a:xfrm>
          <a:prstGeom prst="rect">
            <a:avLst/>
          </a:prstGeom>
          <a:noFill/>
          <a:ln w="9525">
            <a:noFill/>
            <a:miter lim="800000"/>
            <a:headEnd/>
            <a:tailEnd/>
          </a:ln>
          <a:effectLst/>
        </p:spPr>
        <p:txBody>
          <a:bodyPr vert="horz" wrap="square" lIns="93104" tIns="46552" rIns="93104" bIns="46552" numCol="1" anchor="b" anchorCtr="0" compatLnSpc="1">
            <a:prstTxWarp prst="textNoShape">
              <a:avLst/>
            </a:prstTxWarp>
          </a:bodyPr>
          <a:lstStyle>
            <a:lvl1pPr algn="r" eaLnBrk="1" hangingPunct="1">
              <a:defRPr sz="1200"/>
            </a:lvl1pPr>
          </a:lstStyle>
          <a:p>
            <a:pPr>
              <a:defRPr/>
            </a:pPr>
            <a:fld id="{530413D5-753A-4DCA-85BA-D643121170A0}" type="slidenum">
              <a:rPr lang="en-US"/>
              <a:pPr>
                <a:defRPr/>
              </a:pPr>
              <a:t>‹#›</a:t>
            </a:fld>
            <a:endParaRPr lang="en-US"/>
          </a:p>
        </p:txBody>
      </p:sp>
    </p:spTree>
    <p:extLst>
      <p:ext uri="{BB962C8B-B14F-4D97-AF65-F5344CB8AC3E}">
        <p14:creationId xmlns:p14="http://schemas.microsoft.com/office/powerpoint/2010/main" xmlns="" val="2544116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DFF1827-D9EC-4BE1-90B6-E4131F700717}" type="slidenum">
              <a:rPr lang="en-US" smtClean="0"/>
              <a:pPr/>
              <a:t>1</a:t>
            </a:fld>
            <a:endParaRPr lang="en-US" dirty="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0413D5-753A-4DCA-85BA-D643121170A0}" type="slidenum">
              <a:rPr lang="en-US" smtClean="0"/>
              <a:pPr>
                <a:defRPr/>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0413D5-753A-4DCA-85BA-D643121170A0}" type="slidenum">
              <a:rPr lang="en-US" smtClean="0"/>
              <a:pPr>
                <a:defRPr/>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0413D5-753A-4DCA-85BA-D643121170A0}" type="slidenum">
              <a:rPr lang="en-US" smtClean="0"/>
              <a:pPr>
                <a:defRPr/>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0413D5-753A-4DCA-85BA-D643121170A0}" type="slidenum">
              <a:rPr lang="en-US" smtClean="0"/>
              <a:pPr>
                <a:defRPr/>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dirty="0" smtClean="0"/>
          </a:p>
        </p:txBody>
      </p:sp>
      <p:sp>
        <p:nvSpPr>
          <p:cNvPr id="91140" name="Slide Number Placeholder 3"/>
          <p:cNvSpPr>
            <a:spLocks noGrp="1"/>
          </p:cNvSpPr>
          <p:nvPr>
            <p:ph type="sldNum" sz="quarter" idx="5"/>
          </p:nvPr>
        </p:nvSpPr>
        <p:spPr/>
        <p:txBody>
          <a:bodyPr/>
          <a:lstStyle/>
          <a:p>
            <a:pPr>
              <a:defRPr/>
            </a:pPr>
            <a:fld id="{AE3A4081-9A81-413A-907C-9F21BCD643AC}" type="slidenum">
              <a:rPr lang="en-US" smtClean="0"/>
              <a:pPr>
                <a:defRPr/>
              </a:pPr>
              <a:t>22</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6024F084-001E-4632-8737-7CE803913F44}" type="slidenum">
              <a:rPr lang="en-US" smtClean="0"/>
              <a:pPr>
                <a:defRPr/>
              </a:pPr>
              <a:t>25</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0413D5-753A-4DCA-85BA-D643121170A0}" type="slidenum">
              <a:rPr lang="en-US" smtClean="0"/>
              <a:pPr>
                <a:defRPr/>
              </a:pPr>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0413D5-753A-4DCA-85BA-D643121170A0}" type="slidenum">
              <a:rPr lang="en-US" smtClean="0"/>
              <a:pPr>
                <a:defRPr/>
              </a:pPr>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p>
            <a:pPr>
              <a:defRPr/>
            </a:pPr>
            <a:fld id="{E16DF94A-1ACE-48C2-A90B-1E7729530B60}" type="slidenum">
              <a:rPr lang="en-US" smtClean="0"/>
              <a:pPr>
                <a:defRPr/>
              </a:pPr>
              <a:t>28</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0413D5-753A-4DCA-85BA-D643121170A0}" type="slidenum">
              <a:rPr lang="en-US" smtClean="0"/>
              <a:pPr>
                <a:defRPr/>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dirty="0" smtClean="0"/>
          </a:p>
        </p:txBody>
      </p:sp>
      <p:sp>
        <p:nvSpPr>
          <p:cNvPr id="81924" name="Slide Number Placeholder 3"/>
          <p:cNvSpPr>
            <a:spLocks noGrp="1"/>
          </p:cNvSpPr>
          <p:nvPr>
            <p:ph type="sldNum" sz="quarter" idx="5"/>
          </p:nvPr>
        </p:nvSpPr>
        <p:spPr/>
        <p:txBody>
          <a:bodyPr/>
          <a:lstStyle/>
          <a:p>
            <a:pPr>
              <a:defRPr/>
            </a:pPr>
            <a:fld id="{181A7D34-B234-4742-946A-D717565902E5}" type="slidenum">
              <a:rPr lang="en-US" smtClean="0"/>
              <a:pPr>
                <a:defRPr/>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0413D5-753A-4DCA-85BA-D643121170A0}" type="slidenum">
              <a:rPr lang="en-US" smtClean="0"/>
              <a:pPr>
                <a:defRPr/>
              </a:pPr>
              <a:t>30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p>
            <a:pPr>
              <a:defRPr/>
            </a:pPr>
            <a:fld id="{A778F233-FAC2-4E4F-B6EA-83BBE630DAE6}" type="slidenum">
              <a:rPr lang="en-US" smtClean="0"/>
              <a:pPr>
                <a:defRPr/>
              </a:pPr>
              <a:t>37</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p:txBody>
          <a:bodyPr/>
          <a:lstStyle/>
          <a:p>
            <a:pPr>
              <a:defRPr/>
            </a:pPr>
            <a:fld id="{0F8A4466-350C-4050-A3A0-801A7B74B96C}" type="slidenum">
              <a:rPr lang="en-US" smtClean="0"/>
              <a:pPr>
                <a:defRPr/>
              </a:pPr>
              <a:t>38</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en-US" smtClean="0"/>
          </a:p>
        </p:txBody>
      </p:sp>
      <p:sp>
        <p:nvSpPr>
          <p:cNvPr id="114692" name="Slide Number Placeholder 3"/>
          <p:cNvSpPr>
            <a:spLocks noGrp="1"/>
          </p:cNvSpPr>
          <p:nvPr>
            <p:ph type="sldNum" sz="quarter" idx="5"/>
          </p:nvPr>
        </p:nvSpPr>
        <p:spPr/>
        <p:txBody>
          <a:bodyPr/>
          <a:lstStyle/>
          <a:p>
            <a:pPr>
              <a:defRPr/>
            </a:pPr>
            <a:fld id="{AC4B133E-E6D1-45B7-B526-BD9135FE1B35}" type="slidenum">
              <a:rPr lang="en-US" smtClean="0"/>
              <a:pPr>
                <a:defRPr/>
              </a:pPr>
              <a:t>39</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smtClean="0"/>
          </a:p>
        </p:txBody>
      </p:sp>
      <p:sp>
        <p:nvSpPr>
          <p:cNvPr id="115716" name="Slide Number Placeholder 3"/>
          <p:cNvSpPr>
            <a:spLocks noGrp="1"/>
          </p:cNvSpPr>
          <p:nvPr>
            <p:ph type="sldNum" sz="quarter" idx="5"/>
          </p:nvPr>
        </p:nvSpPr>
        <p:spPr/>
        <p:txBody>
          <a:bodyPr/>
          <a:lstStyle/>
          <a:p>
            <a:pPr>
              <a:defRPr/>
            </a:pPr>
            <a:fld id="{4BF333A1-FDE7-4D58-84A3-56D2534ADD91}" type="slidenum">
              <a:rPr lang="en-US" smtClean="0"/>
              <a:pPr>
                <a:defRPr/>
              </a:pPr>
              <a:t>42</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endParaRPr lang="en-US" smtClean="0"/>
          </a:p>
        </p:txBody>
      </p:sp>
      <p:sp>
        <p:nvSpPr>
          <p:cNvPr id="126980" name="Slide Number Placeholder 3"/>
          <p:cNvSpPr>
            <a:spLocks noGrp="1"/>
          </p:cNvSpPr>
          <p:nvPr>
            <p:ph type="sldNum" sz="quarter" idx="5"/>
          </p:nvPr>
        </p:nvSpPr>
        <p:spPr/>
        <p:txBody>
          <a:bodyPr/>
          <a:lstStyle/>
          <a:p>
            <a:pPr>
              <a:defRPr/>
            </a:pPr>
            <a:fld id="{6ECF1285-5EC5-4D43-91EA-81336E6EFEE4}" type="slidenum">
              <a:rPr lang="en-US" smtClean="0"/>
              <a:pPr>
                <a:defRPr/>
              </a:pPr>
              <a:t>43</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0413D5-753A-4DCA-85BA-D643121170A0}" type="slidenum">
              <a:rPr lang="en-US" smtClean="0"/>
              <a:pPr>
                <a:defRPr/>
              </a:pPr>
              <a:t>44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endParaRPr lang="en-US" smtClean="0"/>
          </a:p>
        </p:txBody>
      </p:sp>
      <p:sp>
        <p:nvSpPr>
          <p:cNvPr id="116740" name="Slide Number Placeholder 3"/>
          <p:cNvSpPr>
            <a:spLocks noGrp="1"/>
          </p:cNvSpPr>
          <p:nvPr>
            <p:ph type="sldNum" sz="quarter" idx="5"/>
          </p:nvPr>
        </p:nvSpPr>
        <p:spPr/>
        <p:txBody>
          <a:bodyPr/>
          <a:lstStyle/>
          <a:p>
            <a:pPr>
              <a:defRPr/>
            </a:pPr>
            <a:fld id="{33633171-8DA5-420A-A9FF-99B2A0231B3B}" type="slidenum">
              <a:rPr lang="en-US" smtClean="0"/>
              <a:pPr>
                <a:defRPr/>
              </a:pPr>
              <a:t>45</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en-US" smtClean="0"/>
          </a:p>
        </p:txBody>
      </p:sp>
      <p:sp>
        <p:nvSpPr>
          <p:cNvPr id="117764" name="Slide Number Placeholder 3"/>
          <p:cNvSpPr>
            <a:spLocks noGrp="1"/>
          </p:cNvSpPr>
          <p:nvPr>
            <p:ph type="sldNum" sz="quarter" idx="5"/>
          </p:nvPr>
        </p:nvSpPr>
        <p:spPr/>
        <p:txBody>
          <a:bodyPr/>
          <a:lstStyle/>
          <a:p>
            <a:pPr>
              <a:defRPr/>
            </a:pPr>
            <a:fld id="{A5B778FC-F11D-49D2-88F3-F235B8DB0744}" type="slidenum">
              <a:rPr lang="en-US" smtClean="0"/>
              <a:pPr>
                <a:defRPr/>
              </a:pPr>
              <a:t>46</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endParaRPr lang="en-US" smtClean="0"/>
          </a:p>
        </p:txBody>
      </p:sp>
      <p:sp>
        <p:nvSpPr>
          <p:cNvPr id="118788" name="Slide Number Placeholder 3"/>
          <p:cNvSpPr>
            <a:spLocks noGrp="1"/>
          </p:cNvSpPr>
          <p:nvPr>
            <p:ph type="sldNum" sz="quarter" idx="5"/>
          </p:nvPr>
        </p:nvSpPr>
        <p:spPr/>
        <p:txBody>
          <a:bodyPr/>
          <a:lstStyle/>
          <a:p>
            <a:pPr>
              <a:defRPr/>
            </a:pPr>
            <a:fld id="{ED2D8CC2-002D-464C-832F-BCE6E5EC9D9D}" type="slidenum">
              <a:rPr lang="en-US" smtClean="0"/>
              <a:pPr>
                <a:defRPr/>
              </a:pPr>
              <a:t>47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692A6119-BDD9-44C0-A20E-3CF20382BF9B}" type="slidenum">
              <a:rPr lang="en-US" smtClean="0"/>
              <a:pPr>
                <a:defRPr/>
              </a:pPr>
              <a:t>3</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endParaRPr lang="en-US" smtClean="0"/>
          </a:p>
        </p:txBody>
      </p:sp>
      <p:sp>
        <p:nvSpPr>
          <p:cNvPr id="119812" name="Slide Number Placeholder 3"/>
          <p:cNvSpPr>
            <a:spLocks noGrp="1"/>
          </p:cNvSpPr>
          <p:nvPr>
            <p:ph type="sldNum" sz="quarter" idx="5"/>
          </p:nvPr>
        </p:nvSpPr>
        <p:spPr/>
        <p:txBody>
          <a:bodyPr/>
          <a:lstStyle/>
          <a:p>
            <a:pPr>
              <a:defRPr/>
            </a:pPr>
            <a:fld id="{BA69D3C6-0081-4036-82A7-644DD00E7BA1}" type="slidenum">
              <a:rPr lang="en-US" smtClean="0"/>
              <a:pPr>
                <a:defRPr/>
              </a:pPr>
              <a:t>48</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endParaRPr lang="en-US" smtClean="0"/>
          </a:p>
        </p:txBody>
      </p:sp>
      <p:sp>
        <p:nvSpPr>
          <p:cNvPr id="119812" name="Slide Number Placeholder 3"/>
          <p:cNvSpPr>
            <a:spLocks noGrp="1"/>
          </p:cNvSpPr>
          <p:nvPr>
            <p:ph type="sldNum" sz="quarter" idx="5"/>
          </p:nvPr>
        </p:nvSpPr>
        <p:spPr/>
        <p:txBody>
          <a:bodyPr/>
          <a:lstStyle/>
          <a:p>
            <a:pPr>
              <a:defRPr/>
            </a:pPr>
            <a:fld id="{BA69D3C6-0081-4036-82A7-644DD00E7BA1}" type="slidenum">
              <a:rPr lang="en-US" smtClean="0"/>
              <a:pPr>
                <a:defRPr/>
              </a:pPr>
              <a:t>50</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en-US" smtClean="0"/>
          </a:p>
        </p:txBody>
      </p:sp>
      <p:sp>
        <p:nvSpPr>
          <p:cNvPr id="120836" name="Slide Number Placeholder 3"/>
          <p:cNvSpPr>
            <a:spLocks noGrp="1"/>
          </p:cNvSpPr>
          <p:nvPr>
            <p:ph type="sldNum" sz="quarter" idx="5"/>
          </p:nvPr>
        </p:nvSpPr>
        <p:spPr/>
        <p:txBody>
          <a:bodyPr/>
          <a:lstStyle/>
          <a:p>
            <a:pPr>
              <a:defRPr/>
            </a:pPr>
            <a:fld id="{37539D70-0434-4C87-B39E-1EA6C77596F8}" type="slidenum">
              <a:rPr lang="en-US" smtClean="0"/>
              <a:pPr>
                <a:defRPr/>
              </a:pPr>
              <a:t>51</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endParaRPr lang="en-US" smtClean="0"/>
          </a:p>
        </p:txBody>
      </p:sp>
      <p:sp>
        <p:nvSpPr>
          <p:cNvPr id="125956" name="Slide Number Placeholder 3"/>
          <p:cNvSpPr>
            <a:spLocks noGrp="1"/>
          </p:cNvSpPr>
          <p:nvPr>
            <p:ph type="sldNum" sz="quarter" idx="5"/>
          </p:nvPr>
        </p:nvSpPr>
        <p:spPr/>
        <p:txBody>
          <a:bodyPr/>
          <a:lstStyle/>
          <a:p>
            <a:pPr>
              <a:defRPr/>
            </a:pPr>
            <a:fld id="{32A8EA94-BBAF-4559-9807-9B7F906F79EC}" type="slidenum">
              <a:rPr lang="en-US" smtClean="0"/>
              <a:pPr>
                <a:defRPr/>
              </a:pPr>
              <a:t>52</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endParaRPr lang="en-US" smtClean="0"/>
          </a:p>
        </p:txBody>
      </p:sp>
      <p:sp>
        <p:nvSpPr>
          <p:cNvPr id="128004" name="Slide Number Placeholder 3"/>
          <p:cNvSpPr>
            <a:spLocks noGrp="1"/>
          </p:cNvSpPr>
          <p:nvPr>
            <p:ph type="sldNum" sz="quarter" idx="5"/>
          </p:nvPr>
        </p:nvSpPr>
        <p:spPr/>
        <p:txBody>
          <a:bodyPr/>
          <a:lstStyle/>
          <a:p>
            <a:pPr>
              <a:defRPr/>
            </a:pPr>
            <a:fld id="{D8632AD7-B5F9-4002-B138-5F446BE18BA8}" type="slidenum">
              <a:rPr lang="en-US" smtClean="0"/>
              <a:pPr>
                <a:defRPr/>
              </a:pPr>
              <a:t>53</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p:txBody>
          <a:bodyPr/>
          <a:lstStyle/>
          <a:p>
            <a:pPr>
              <a:defRPr/>
            </a:pPr>
            <a:fld id="{4D78A475-0780-4DCC-A515-6876FE3D6CB1}" type="slidenum">
              <a:rPr lang="en-US" smtClean="0"/>
              <a:pPr>
                <a:defRPr/>
              </a:pPr>
              <a:t>56</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endParaRPr lang="en-US" smtClean="0"/>
          </a:p>
        </p:txBody>
      </p:sp>
      <p:sp>
        <p:nvSpPr>
          <p:cNvPr id="133124" name="Slide Number Placeholder 3"/>
          <p:cNvSpPr>
            <a:spLocks noGrp="1"/>
          </p:cNvSpPr>
          <p:nvPr>
            <p:ph type="sldNum" sz="quarter" idx="5"/>
          </p:nvPr>
        </p:nvSpPr>
        <p:spPr/>
        <p:txBody>
          <a:bodyPr/>
          <a:lstStyle/>
          <a:p>
            <a:pPr>
              <a:defRPr/>
            </a:pPr>
            <a:fld id="{860652DB-06D0-4D1A-8775-9ACC713571EC}" type="slidenum">
              <a:rPr lang="en-US" smtClean="0"/>
              <a:pPr>
                <a:defRPr/>
              </a:pPr>
              <a:t>57</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endParaRPr lang="en-US" smtClean="0"/>
          </a:p>
        </p:txBody>
      </p:sp>
      <p:sp>
        <p:nvSpPr>
          <p:cNvPr id="134148" name="Slide Number Placeholder 3"/>
          <p:cNvSpPr>
            <a:spLocks noGrp="1"/>
          </p:cNvSpPr>
          <p:nvPr>
            <p:ph type="sldNum" sz="quarter" idx="5"/>
          </p:nvPr>
        </p:nvSpPr>
        <p:spPr/>
        <p:txBody>
          <a:bodyPr/>
          <a:lstStyle/>
          <a:p>
            <a:pPr>
              <a:defRPr/>
            </a:pPr>
            <a:fld id="{3EDACCE0-286E-47C7-B3B2-5E25A63D3D69}" type="slidenum">
              <a:rPr lang="en-US" smtClean="0"/>
              <a:pPr>
                <a:defRPr/>
              </a:pPr>
              <a:t>60</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0413D5-753A-4DCA-85BA-D643121170A0}" type="slidenum">
              <a:rPr lang="en-US" smtClean="0"/>
              <a:pPr>
                <a:defRPr/>
              </a:pPr>
              <a:t>61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endParaRPr lang="en-US" smtClean="0"/>
          </a:p>
        </p:txBody>
      </p:sp>
      <p:sp>
        <p:nvSpPr>
          <p:cNvPr id="135172" name="Slide Number Placeholder 3"/>
          <p:cNvSpPr>
            <a:spLocks noGrp="1"/>
          </p:cNvSpPr>
          <p:nvPr>
            <p:ph type="sldNum" sz="quarter" idx="5"/>
          </p:nvPr>
        </p:nvSpPr>
        <p:spPr/>
        <p:txBody>
          <a:bodyPr/>
          <a:lstStyle/>
          <a:p>
            <a:pPr>
              <a:defRPr/>
            </a:pPr>
            <a:fld id="{706B2012-BAF8-4507-AD45-B0C9988D1BA3}" type="slidenum">
              <a:rPr lang="en-US" smtClean="0"/>
              <a:pPr>
                <a:defRPr/>
              </a:pPr>
              <a:t>62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dirty="0" smtClean="0"/>
          </a:p>
        </p:txBody>
      </p:sp>
      <p:sp>
        <p:nvSpPr>
          <p:cNvPr id="83972" name="Slide Number Placeholder 3"/>
          <p:cNvSpPr>
            <a:spLocks noGrp="1"/>
          </p:cNvSpPr>
          <p:nvPr>
            <p:ph type="sldNum" sz="quarter" idx="5"/>
          </p:nvPr>
        </p:nvSpPr>
        <p:spPr/>
        <p:txBody>
          <a:bodyPr/>
          <a:lstStyle/>
          <a:p>
            <a:pPr>
              <a:defRPr/>
            </a:pPr>
            <a:fld id="{C8ECAE36-E25D-4BD9-9A6B-BFF92964F937}" type="slidenum">
              <a:rPr lang="en-US" smtClean="0"/>
              <a:pPr>
                <a:defRPr/>
              </a:pPr>
              <a:t>6</a:t>
            </a:fld>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endParaRPr lang="en-US" smtClean="0"/>
          </a:p>
        </p:txBody>
      </p:sp>
      <p:sp>
        <p:nvSpPr>
          <p:cNvPr id="137220" name="Slide Number Placeholder 3"/>
          <p:cNvSpPr>
            <a:spLocks noGrp="1"/>
          </p:cNvSpPr>
          <p:nvPr>
            <p:ph type="sldNum" sz="quarter" idx="5"/>
          </p:nvPr>
        </p:nvSpPr>
        <p:spPr/>
        <p:txBody>
          <a:bodyPr/>
          <a:lstStyle/>
          <a:p>
            <a:pPr>
              <a:defRPr/>
            </a:pPr>
            <a:fld id="{758D0AE4-C055-4404-9528-A2F0105C508B}" type="slidenum">
              <a:rPr lang="en-US" smtClean="0"/>
              <a:pPr>
                <a:defRPr/>
              </a:pPr>
              <a:t>65</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endParaRPr lang="en-US" smtClean="0"/>
          </a:p>
        </p:txBody>
      </p:sp>
      <p:sp>
        <p:nvSpPr>
          <p:cNvPr id="142340" name="Slide Number Placeholder 3"/>
          <p:cNvSpPr>
            <a:spLocks noGrp="1"/>
          </p:cNvSpPr>
          <p:nvPr>
            <p:ph type="sldNum" sz="quarter" idx="5"/>
          </p:nvPr>
        </p:nvSpPr>
        <p:spPr/>
        <p:txBody>
          <a:bodyPr/>
          <a:lstStyle/>
          <a:p>
            <a:pPr>
              <a:defRPr/>
            </a:pPr>
            <a:fld id="{03D2D0D0-9B05-4BB8-BCE6-29679E325711}" type="slidenum">
              <a:rPr lang="en-US" smtClean="0"/>
              <a:pPr>
                <a:defRPr/>
              </a:pPr>
              <a:t>66</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smtClean="0"/>
          </a:p>
        </p:txBody>
      </p:sp>
      <p:sp>
        <p:nvSpPr>
          <p:cNvPr id="106500" name="Slide Number Placeholder 3"/>
          <p:cNvSpPr>
            <a:spLocks noGrp="1"/>
          </p:cNvSpPr>
          <p:nvPr>
            <p:ph type="sldNum" sz="quarter" idx="5"/>
          </p:nvPr>
        </p:nvSpPr>
        <p:spPr>
          <a:noFill/>
        </p:spPr>
        <p:txBody>
          <a:bodyPr/>
          <a:lstStyle/>
          <a:p>
            <a:fld id="{BCFDDE7D-41C9-48EE-9871-0140AA2855EE}" type="slidenum">
              <a:rPr lang="en-US" smtClean="0"/>
              <a:pPr/>
              <a:t>67</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en-US" smtClean="0"/>
          </a:p>
        </p:txBody>
      </p:sp>
      <p:sp>
        <p:nvSpPr>
          <p:cNvPr id="143364" name="Slide Number Placeholder 3"/>
          <p:cNvSpPr>
            <a:spLocks noGrp="1"/>
          </p:cNvSpPr>
          <p:nvPr>
            <p:ph type="sldNum" sz="quarter" idx="5"/>
          </p:nvPr>
        </p:nvSpPr>
        <p:spPr/>
        <p:txBody>
          <a:bodyPr/>
          <a:lstStyle/>
          <a:p>
            <a:pPr>
              <a:defRPr/>
            </a:pPr>
            <a:fld id="{974EFBD9-DB1D-4D35-ACCD-C0585F2B9218}" type="slidenum">
              <a:rPr lang="en-US" smtClean="0"/>
              <a:pPr>
                <a:defRPr/>
              </a:pPr>
              <a:t>70</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endParaRPr lang="en-US" smtClean="0"/>
          </a:p>
        </p:txBody>
      </p:sp>
      <p:sp>
        <p:nvSpPr>
          <p:cNvPr id="146436" name="Slide Number Placeholder 3"/>
          <p:cNvSpPr>
            <a:spLocks noGrp="1"/>
          </p:cNvSpPr>
          <p:nvPr>
            <p:ph type="sldNum" sz="quarter" idx="5"/>
          </p:nvPr>
        </p:nvSpPr>
        <p:spPr/>
        <p:txBody>
          <a:bodyPr/>
          <a:lstStyle/>
          <a:p>
            <a:pPr>
              <a:defRPr/>
            </a:pPr>
            <a:fld id="{7D18CDA4-A54E-430A-8247-46FB7D957EBE}" type="slidenum">
              <a:rPr lang="en-US" smtClean="0"/>
              <a:pPr>
                <a:defRPr/>
              </a:pPr>
              <a:t>71</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endParaRPr lang="en-US" smtClean="0"/>
          </a:p>
        </p:txBody>
      </p:sp>
      <p:sp>
        <p:nvSpPr>
          <p:cNvPr id="147460" name="Slide Number Placeholder 3"/>
          <p:cNvSpPr>
            <a:spLocks noGrp="1"/>
          </p:cNvSpPr>
          <p:nvPr>
            <p:ph type="sldNum" sz="quarter" idx="5"/>
          </p:nvPr>
        </p:nvSpPr>
        <p:spPr/>
        <p:txBody>
          <a:bodyPr/>
          <a:lstStyle/>
          <a:p>
            <a:pPr>
              <a:defRPr/>
            </a:pPr>
            <a:fld id="{FDE50B22-7402-4836-9117-E802700B662E}" type="slidenum">
              <a:rPr lang="en-US" smtClean="0"/>
              <a:pPr>
                <a:defRPr/>
              </a:pPr>
              <a:t>72</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0413D5-753A-4DCA-85BA-D643121170A0}" type="slidenum">
              <a:rPr lang="en-US" smtClean="0"/>
              <a:pPr>
                <a:defRPr/>
              </a:pPr>
              <a:t>73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dirty="0" smtClean="0"/>
          </a:p>
        </p:txBody>
      </p:sp>
      <p:sp>
        <p:nvSpPr>
          <p:cNvPr id="84996" name="Slide Number Placeholder 3"/>
          <p:cNvSpPr>
            <a:spLocks noGrp="1"/>
          </p:cNvSpPr>
          <p:nvPr>
            <p:ph type="sldNum" sz="quarter" idx="5"/>
          </p:nvPr>
        </p:nvSpPr>
        <p:spPr/>
        <p:txBody>
          <a:bodyPr/>
          <a:lstStyle/>
          <a:p>
            <a:pPr>
              <a:defRPr/>
            </a:pPr>
            <a:fld id="{3B890B33-8471-4EBD-AE7E-C45BFBE343C4}" type="slidenum">
              <a:rPr lang="en-US" smtClean="0"/>
              <a:pPr>
                <a:defRPr/>
              </a:pPr>
              <a:t>7</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0413D5-753A-4DCA-85BA-D643121170A0}"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a:spcBef>
                <a:spcPct val="0"/>
              </a:spcBef>
            </a:pPr>
            <a:endParaRPr lang="en-US" dirty="0" smtClean="0"/>
          </a:p>
        </p:txBody>
      </p:sp>
      <p:sp>
        <p:nvSpPr>
          <p:cNvPr id="87044" name="Slide Number Placeholder 3"/>
          <p:cNvSpPr>
            <a:spLocks noGrp="1"/>
          </p:cNvSpPr>
          <p:nvPr>
            <p:ph type="sldNum" sz="quarter" idx="5"/>
          </p:nvPr>
        </p:nvSpPr>
        <p:spPr/>
        <p:txBody>
          <a:bodyPr/>
          <a:lstStyle/>
          <a:p>
            <a:pPr>
              <a:defRPr/>
            </a:pPr>
            <a:fld id="{00EBC03E-FB22-4C88-9A42-DFBB1E064DC4}" type="slidenum">
              <a:rPr lang="en-US" smtClean="0"/>
              <a:pPr>
                <a:defRPr/>
              </a:pPr>
              <a:t>11</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dirty="0" smtClean="0"/>
          </a:p>
        </p:txBody>
      </p:sp>
      <p:sp>
        <p:nvSpPr>
          <p:cNvPr id="90116" name="Slide Number Placeholder 3"/>
          <p:cNvSpPr>
            <a:spLocks noGrp="1"/>
          </p:cNvSpPr>
          <p:nvPr>
            <p:ph type="sldNum" sz="quarter" idx="5"/>
          </p:nvPr>
        </p:nvSpPr>
        <p:spPr/>
        <p:txBody>
          <a:bodyPr/>
          <a:lstStyle/>
          <a:p>
            <a:pPr>
              <a:defRPr/>
            </a:pPr>
            <a:fld id="{5C0CBEC6-E5A4-4F1C-B633-D8921CE7C6E7}" type="slidenum">
              <a:rPr lang="en-US" smtClean="0"/>
              <a:pPr>
                <a:defRPr/>
              </a:pPr>
              <a:t>14</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0413D5-753A-4DCA-85BA-D643121170A0}" type="slidenum">
              <a:rPr lang="en-US" smtClean="0"/>
              <a:pPr>
                <a:defRPr/>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INTERNAL USE ONLY</a:t>
            </a:r>
            <a:endParaRPr lang="en-US"/>
          </a:p>
        </p:txBody>
      </p:sp>
      <p:sp>
        <p:nvSpPr>
          <p:cNvPr id="5" name="Slide Number Placeholder 4"/>
          <p:cNvSpPr>
            <a:spLocks noGrp="1"/>
          </p:cNvSpPr>
          <p:nvPr>
            <p:ph type="sldNum" sz="quarter" idx="12"/>
          </p:nvPr>
        </p:nvSpPr>
        <p:spPr/>
        <p:txBody>
          <a:bodyPr/>
          <a:lstStyle/>
          <a:p>
            <a:pPr>
              <a:defRPr/>
            </a:pPr>
            <a:fld id="{7CBA7D6D-C11C-48F9-B6C0-37746F92D9AF}" type="slidenum">
              <a:rPr lang="en-US" smtClean="0"/>
              <a:pPr>
                <a:defRPr/>
              </a:pPr>
              <a:t>‹#›</a:t>
            </a:fld>
            <a:endParaRPr lang="en-US"/>
          </a:p>
        </p:txBody>
      </p:sp>
      <p:pic>
        <p:nvPicPr>
          <p:cNvPr id="6" name="Picture 2"/>
          <p:cNvPicPr>
            <a:picLocks noChangeAspect="1" noChangeArrowheads="1"/>
          </p:cNvPicPr>
          <p:nvPr/>
        </p:nvPicPr>
        <p:blipFill>
          <a:blip r:embed="rId2" cstate="print"/>
          <a:srcRect/>
          <a:stretch>
            <a:fillRect/>
          </a:stretch>
        </p:blipFill>
        <p:spPr bwMode="auto">
          <a:xfrm>
            <a:off x="8016240" y="5724144"/>
            <a:ext cx="1066800" cy="1066800"/>
          </a:xfrm>
          <a:prstGeom prst="rect">
            <a:avLst/>
          </a:prstGeom>
          <a:noFill/>
          <a:ln w="9525">
            <a:noFill/>
            <a:miter lim="800000"/>
            <a:headEnd/>
            <a:tailEnd/>
          </a:ln>
          <a:effectLst/>
        </p:spPr>
      </p:pic>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3_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sz="800"/>
            </a:lvl1pPr>
          </a:lstStyle>
          <a:p>
            <a:pPr>
              <a:defRPr/>
            </a:pPr>
            <a:r>
              <a:rPr lang="en-US" dirty="0" smtClean="0"/>
              <a:t>INTERNAL USE ONLY</a:t>
            </a:r>
            <a:endParaRPr lang="en-US" dirty="0"/>
          </a:p>
        </p:txBody>
      </p:sp>
      <p:sp>
        <p:nvSpPr>
          <p:cNvPr id="6" name="Slide Number Placeholder 5"/>
          <p:cNvSpPr>
            <a:spLocks noGrp="1"/>
          </p:cNvSpPr>
          <p:nvPr>
            <p:ph type="sldNum" sz="quarter" idx="12"/>
          </p:nvPr>
        </p:nvSpPr>
        <p:spPr/>
        <p:txBody>
          <a:bodyPr/>
          <a:lstStyle/>
          <a:p>
            <a:pPr>
              <a:defRPr/>
            </a:pPr>
            <a:fld id="{C5D9F032-7F86-43D6-AAA6-FBAD22A735E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INTERNAL USE ONLY</a:t>
            </a:r>
          </a:p>
        </p:txBody>
      </p:sp>
      <p:sp>
        <p:nvSpPr>
          <p:cNvPr id="7" name="Slide Number Placeholder 5"/>
          <p:cNvSpPr>
            <a:spLocks noGrp="1"/>
          </p:cNvSpPr>
          <p:nvPr>
            <p:ph type="sldNum" sz="quarter" idx="12"/>
          </p:nvPr>
        </p:nvSpPr>
        <p:spPr/>
        <p:txBody>
          <a:bodyPr/>
          <a:lstStyle>
            <a:lvl1pPr>
              <a:defRPr/>
            </a:lvl1pPr>
          </a:lstStyle>
          <a:p>
            <a:pPr>
              <a:defRPr/>
            </a:pPr>
            <a:fld id="{FD149C50-878D-4571-BAEA-39E3273C76B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lvl1pPr>
              <a:defRPr sz="800"/>
            </a:lvl1pPr>
          </a:lstStyle>
          <a:p>
            <a:pPr>
              <a:defRPr/>
            </a:pPr>
            <a:r>
              <a:rPr lang="en-US" dirty="0" smtClean="0"/>
              <a:t>INTERNAL USE ONLY</a:t>
            </a:r>
            <a:endParaRPr lang="en-US" dirty="0"/>
          </a:p>
        </p:txBody>
      </p:sp>
      <p:sp>
        <p:nvSpPr>
          <p:cNvPr id="4" name="Slide Number Placeholder 3"/>
          <p:cNvSpPr>
            <a:spLocks noGrp="1"/>
          </p:cNvSpPr>
          <p:nvPr>
            <p:ph type="sldNum" sz="quarter" idx="12"/>
          </p:nvPr>
        </p:nvSpPr>
        <p:spPr>
          <a:xfrm>
            <a:off x="6553200" y="6356350"/>
            <a:ext cx="1447800" cy="365125"/>
          </a:xfrm>
        </p:spPr>
        <p:txBody>
          <a:bodyPr/>
          <a:lstStyle/>
          <a:p>
            <a:pPr>
              <a:defRPr/>
            </a:pPr>
            <a:fld id="{7CBA7D6D-C11C-48F9-B6C0-37746F92D9AF}" type="slidenum">
              <a:rPr lang="en-US" smtClean="0"/>
              <a:pPr>
                <a:defRPr/>
              </a:pPr>
              <a:t>‹#›</a:t>
            </a:fld>
            <a:endParaRPr lang="en-US"/>
          </a:p>
        </p:txBody>
      </p:sp>
      <p:pic>
        <p:nvPicPr>
          <p:cNvPr id="5" name="Picture 2"/>
          <p:cNvPicPr>
            <a:picLocks noChangeAspect="1" noChangeArrowheads="1"/>
          </p:cNvPicPr>
          <p:nvPr/>
        </p:nvPicPr>
        <p:blipFill>
          <a:blip r:embed="rId2" cstate="print">
            <a:alphaModFix amt="25000"/>
          </a:blip>
          <a:stretch>
            <a:fillRect/>
          </a:stretch>
        </p:blipFill>
        <p:spPr bwMode="auto">
          <a:xfrm>
            <a:off x="0" y="0"/>
            <a:ext cx="9144000" cy="4262451"/>
          </a:xfrm>
          <a:prstGeom prst="rect">
            <a:avLst/>
          </a:prstGeom>
          <a:noFill/>
          <a:ln w="9525">
            <a:noFill/>
            <a:miter lim="800000"/>
            <a:headEnd/>
            <a:tailEnd/>
          </a:ln>
          <a:effectLst/>
        </p:spPr>
      </p:pic>
      <p:sp>
        <p:nvSpPr>
          <p:cNvPr id="6" name="Title 1"/>
          <p:cNvSpPr>
            <a:spLocks noGrp="1"/>
          </p:cNvSpPr>
          <p:nvPr>
            <p:ph type="ctrTitle" hasCustomPrompt="1"/>
          </p:nvPr>
        </p:nvSpPr>
        <p:spPr>
          <a:xfrm>
            <a:off x="-228600" y="3276600"/>
            <a:ext cx="5638800" cy="1470025"/>
          </a:xfrm>
        </p:spPr>
        <p:txBody>
          <a:bodyPr>
            <a:normAutofit/>
          </a:bodyPr>
          <a:lstStyle>
            <a:lvl1pPr>
              <a:defRPr/>
            </a:lvl1pPr>
          </a:lstStyle>
          <a:p>
            <a:r>
              <a:rPr lang="en-US" sz="5400" b="1" dirty="0" smtClean="0">
                <a:solidFill>
                  <a:srgbClr val="800000"/>
                </a:solidFill>
                <a:effectLst>
                  <a:reflection blurRad="6350" stA="55000" endA="300" endPos="45500" dir="5400000" sy="-100000" algn="bl" rotWithShape="0"/>
                </a:effectLst>
              </a:rPr>
              <a:t>Title</a:t>
            </a:r>
            <a:endParaRPr lang="en-US" sz="5400" b="1" dirty="0">
              <a:solidFill>
                <a:srgbClr val="800000"/>
              </a:solidFill>
              <a:effectLst>
                <a:reflection blurRad="6350" stA="55000" endA="300" endPos="45500" dir="5400000" sy="-100000" algn="bl" rotWithShape="0"/>
              </a:effectLst>
            </a:endParaRPr>
          </a:p>
        </p:txBody>
      </p:sp>
      <p:sp>
        <p:nvSpPr>
          <p:cNvPr id="7" name="Subtitle 3"/>
          <p:cNvSpPr>
            <a:spLocks noGrp="1"/>
          </p:cNvSpPr>
          <p:nvPr>
            <p:ph type="subTitle" idx="1" hasCustomPrompt="1"/>
          </p:nvPr>
        </p:nvSpPr>
        <p:spPr>
          <a:xfrm>
            <a:off x="1066800" y="5334000"/>
            <a:ext cx="7010400" cy="685800"/>
          </a:xfrm>
        </p:spPr>
        <p:txBody>
          <a:bodyPr>
            <a:normAutofit/>
          </a:bodyPr>
          <a:lstStyle>
            <a:lvl1pPr algn="ctr">
              <a:buNone/>
              <a:defRPr>
                <a:solidFill>
                  <a:schemeClr val="tx1">
                    <a:lumMod val="65000"/>
                    <a:lumOff val="35000"/>
                  </a:schemeClr>
                </a:solidFill>
              </a:defRPr>
            </a:lvl1pPr>
          </a:lstStyle>
          <a:p>
            <a:r>
              <a:rPr lang="en-US" sz="2400" dirty="0" smtClean="0">
                <a:solidFill>
                  <a:schemeClr val="tx1">
                    <a:lumMod val="75000"/>
                    <a:lumOff val="25000"/>
                  </a:schemeClr>
                </a:solidFill>
              </a:rPr>
              <a:t>Section Title</a:t>
            </a:r>
            <a:endParaRPr lang="en-US" sz="2400" dirty="0">
              <a:solidFill>
                <a:schemeClr val="tx1">
                  <a:lumMod val="75000"/>
                  <a:lumOff val="25000"/>
                </a:schemeClr>
              </a:solidFill>
            </a:endParaRPr>
          </a:p>
        </p:txBody>
      </p:sp>
      <p:sp>
        <p:nvSpPr>
          <p:cNvPr id="8" name="Rounded Rectangle 7"/>
          <p:cNvSpPr/>
          <p:nvPr/>
        </p:nvSpPr>
        <p:spPr>
          <a:xfrm>
            <a:off x="457200" y="5921375"/>
            <a:ext cx="2209800" cy="587375"/>
          </a:xfrm>
          <a:prstGeom prst="round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cap="all" dirty="0" smtClean="0">
                <a:solidFill>
                  <a:schemeClr val="bg1"/>
                </a:solidFill>
              </a:rPr>
              <a:t>University of Alabama </a:t>
            </a:r>
            <a:r>
              <a:rPr lang="en-US" sz="800" cap="all" dirty="0" smtClean="0">
                <a:solidFill>
                  <a:schemeClr val="bg1"/>
                </a:solidFill>
              </a:rPr>
              <a:t>v2012.1</a:t>
            </a:r>
            <a:endParaRPr lang="en-US" sz="800" cap="all" dirty="0">
              <a:solidFill>
                <a:schemeClr val="bg1"/>
              </a:solidFill>
            </a:endParaRPr>
          </a:p>
        </p:txBody>
      </p:sp>
      <p:pic>
        <p:nvPicPr>
          <p:cNvPr id="10" name="Picture 2"/>
          <p:cNvPicPr>
            <a:picLocks noChangeAspect="1" noChangeArrowheads="1"/>
          </p:cNvPicPr>
          <p:nvPr/>
        </p:nvPicPr>
        <p:blipFill>
          <a:blip r:embed="rId3" cstate="print"/>
          <a:srcRect/>
          <a:stretch>
            <a:fillRect/>
          </a:stretch>
        </p:blipFill>
        <p:spPr bwMode="auto">
          <a:xfrm>
            <a:off x="8016240" y="5724144"/>
            <a:ext cx="1066800" cy="1066800"/>
          </a:xfrm>
          <a:prstGeom prst="rect">
            <a:avLst/>
          </a:prstGeom>
          <a:noFill/>
          <a:ln w="9525">
            <a:noFill/>
            <a:miter lim="800000"/>
            <a:headEnd/>
            <a:tailEnd/>
          </a:ln>
          <a:effectLst/>
        </p:spPr>
      </p:pic>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lvl1pPr>
              <a:defRPr sz="800"/>
            </a:lvl1pPr>
          </a:lstStyle>
          <a:p>
            <a:pPr>
              <a:defRPr/>
            </a:pPr>
            <a:r>
              <a:rPr lang="en-US" dirty="0" smtClean="0"/>
              <a:t>INTERNAL USE ONLY</a:t>
            </a:r>
            <a:endParaRPr lang="en-US" dirty="0"/>
          </a:p>
        </p:txBody>
      </p:sp>
      <p:sp>
        <p:nvSpPr>
          <p:cNvPr id="4" name="Slide Number Placeholder 3"/>
          <p:cNvSpPr>
            <a:spLocks noGrp="1"/>
          </p:cNvSpPr>
          <p:nvPr>
            <p:ph type="sldNum" sz="quarter" idx="12"/>
          </p:nvPr>
        </p:nvSpPr>
        <p:spPr>
          <a:xfrm>
            <a:off x="6553200" y="6356350"/>
            <a:ext cx="1524000" cy="365125"/>
          </a:xfrm>
        </p:spPr>
        <p:txBody>
          <a:bodyPr/>
          <a:lstStyle/>
          <a:p>
            <a:pPr>
              <a:defRPr/>
            </a:pPr>
            <a:fld id="{7CBA7D6D-C11C-48F9-B6C0-37746F92D9AF}" type="slidenum">
              <a:rPr lang="en-US" smtClean="0"/>
              <a:pPr>
                <a:defRPr/>
              </a:pPr>
              <a:t>‹#›</a:t>
            </a:fld>
            <a:endParaRPr lang="en-US"/>
          </a:p>
        </p:txBody>
      </p:sp>
      <p:pic>
        <p:nvPicPr>
          <p:cNvPr id="8" name="Picture 2"/>
          <p:cNvPicPr>
            <a:picLocks noChangeAspect="1" noChangeArrowheads="1"/>
          </p:cNvPicPr>
          <p:nvPr/>
        </p:nvPicPr>
        <p:blipFill>
          <a:blip r:embed="rId2" cstate="print">
            <a:alphaModFix amt="20000"/>
          </a:blip>
          <a:stretch>
            <a:fillRect/>
          </a:stretch>
        </p:blipFill>
        <p:spPr bwMode="auto">
          <a:xfrm>
            <a:off x="1" y="0"/>
            <a:ext cx="9143998" cy="4262451"/>
          </a:xfrm>
          <a:prstGeom prst="rect">
            <a:avLst/>
          </a:prstGeom>
          <a:noFill/>
          <a:ln w="9525">
            <a:noFill/>
            <a:miter lim="800000"/>
            <a:headEnd/>
            <a:tailEnd/>
          </a:ln>
          <a:effectLst/>
        </p:spPr>
      </p:pic>
      <p:sp>
        <p:nvSpPr>
          <p:cNvPr id="9" name="Subtitle 3"/>
          <p:cNvSpPr>
            <a:spLocks noGrp="1"/>
          </p:cNvSpPr>
          <p:nvPr>
            <p:ph type="subTitle" idx="1" hasCustomPrompt="1"/>
          </p:nvPr>
        </p:nvSpPr>
        <p:spPr>
          <a:xfrm>
            <a:off x="1371600" y="5334000"/>
            <a:ext cx="6400800" cy="1022350"/>
          </a:xfrm>
        </p:spPr>
        <p:txBody>
          <a:bodyPr>
            <a:normAutofit/>
          </a:bodyPr>
          <a:lstStyle>
            <a:lvl1pPr algn="ctr">
              <a:buNone/>
              <a:defRPr/>
            </a:lvl1pPr>
          </a:lstStyle>
          <a:p>
            <a:r>
              <a:rPr lang="en-US" sz="2400" dirty="0" smtClean="0">
                <a:solidFill>
                  <a:schemeClr val="tx1">
                    <a:lumMod val="65000"/>
                    <a:lumOff val="35000"/>
                  </a:schemeClr>
                </a:solidFill>
              </a:rPr>
              <a:t>Section Title</a:t>
            </a:r>
          </a:p>
        </p:txBody>
      </p:sp>
      <p:sp>
        <p:nvSpPr>
          <p:cNvPr id="10" name="Title 1"/>
          <p:cNvSpPr txBox="1">
            <a:spLocks/>
          </p:cNvSpPr>
          <p:nvPr/>
        </p:nvSpPr>
        <p:spPr>
          <a:xfrm>
            <a:off x="914400" y="3976688"/>
            <a:ext cx="8229600" cy="334962"/>
          </a:xfrm>
          <a:prstGeom prst="rect">
            <a:avLst/>
          </a:prstGeom>
        </p:spPr>
        <p:txBody>
          <a:bodyPr vert="horz" lIns="91440" tIns="45720" rIns="91440" bIns="45720" rtlCol="0" anchor="ctr">
            <a:noAutofit/>
          </a:bodyPr>
          <a:lstStyle/>
          <a:p>
            <a:pPr marL="0" marR="0" lvl="0" indent="0" algn="r" defTabSz="457200" rtl="0" eaLnBrk="1" fontAlgn="auto" latinLnBrk="0" hangingPunct="1">
              <a:lnSpc>
                <a:spcPct val="100000"/>
              </a:lnSpc>
              <a:spcBef>
                <a:spcPct val="0"/>
              </a:spcBef>
              <a:spcAft>
                <a:spcPts val="0"/>
              </a:spcAft>
              <a:buClrTx/>
              <a:buSzTx/>
              <a:buFontTx/>
              <a:buNone/>
              <a:tabLst/>
              <a:defRPr/>
            </a:pPr>
            <a:endParaRPr lang="en-US" sz="1600" b="1" kern="1200" noProof="0" dirty="0">
              <a:solidFill>
                <a:srgbClr val="800000"/>
              </a:solidFill>
              <a:latin typeface="+mj-lt"/>
              <a:ea typeface="+mj-ea"/>
              <a:cs typeface="+mj-cs"/>
            </a:endParaRPr>
          </a:p>
        </p:txBody>
      </p:sp>
      <p:pic>
        <p:nvPicPr>
          <p:cNvPr id="11" name="Picture 2"/>
          <p:cNvPicPr>
            <a:picLocks noChangeAspect="1" noChangeArrowheads="1"/>
          </p:cNvPicPr>
          <p:nvPr/>
        </p:nvPicPr>
        <p:blipFill>
          <a:blip r:embed="rId3" cstate="print"/>
          <a:srcRect/>
          <a:stretch>
            <a:fillRect/>
          </a:stretch>
        </p:blipFill>
        <p:spPr bwMode="auto">
          <a:xfrm>
            <a:off x="8016240" y="5724144"/>
            <a:ext cx="1066800" cy="1066800"/>
          </a:xfrm>
          <a:prstGeom prst="rect">
            <a:avLst/>
          </a:prstGeom>
          <a:noFill/>
          <a:ln w="9525">
            <a:noFill/>
            <a:miter lim="800000"/>
            <a:headEnd/>
            <a:tailEnd/>
          </a:ln>
          <a:effectLst/>
        </p:spPr>
      </p:pic>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sz="800"/>
            </a:lvl1pPr>
          </a:lstStyle>
          <a:p>
            <a:pPr>
              <a:defRPr/>
            </a:pPr>
            <a:r>
              <a:rPr lang="en-US" dirty="0" smtClean="0"/>
              <a:t>INTERNAL USE ONLY</a:t>
            </a:r>
            <a:endParaRPr lang="en-US" dirty="0"/>
          </a:p>
        </p:txBody>
      </p:sp>
      <p:sp>
        <p:nvSpPr>
          <p:cNvPr id="6" name="Slide Number Placeholder 5"/>
          <p:cNvSpPr>
            <a:spLocks noGrp="1"/>
          </p:cNvSpPr>
          <p:nvPr>
            <p:ph type="sldNum" sz="quarter" idx="12"/>
          </p:nvPr>
        </p:nvSpPr>
        <p:spPr/>
        <p:txBody>
          <a:bodyPr/>
          <a:lstStyle/>
          <a:p>
            <a:pPr>
              <a:defRPr/>
            </a:pPr>
            <a:fld id="{7CBA7D6D-C11C-48F9-B6C0-37746F92D9AF}" type="slidenum">
              <a:rPr lang="en-US" smtClean="0"/>
              <a:pPr>
                <a:defRPr/>
              </a:pPr>
              <a:t>‹#›</a:t>
            </a:fld>
            <a:endParaRPr lang="en-US"/>
          </a:p>
        </p:txBody>
      </p:sp>
      <p:pic>
        <p:nvPicPr>
          <p:cNvPr id="10" name="Picture 9" descr="buildtop.jpg"/>
          <p:cNvPicPr>
            <a:picLocks noChangeAspect="1"/>
          </p:cNvPicPr>
          <p:nvPr userDrawn="1"/>
        </p:nvPicPr>
        <p:blipFill>
          <a:blip r:embed="rId2" cstate="print">
            <a:alphaModFix amt="20000"/>
          </a:blip>
          <a:stretch>
            <a:fillRect/>
          </a:stretch>
        </p:blipFill>
        <p:spPr>
          <a:xfrm>
            <a:off x="0" y="-381000"/>
            <a:ext cx="9173250" cy="1366112"/>
          </a:xfrm>
          <a:prstGeom prst="rect">
            <a:avLst/>
          </a:prstGeom>
        </p:spPr>
      </p:pic>
      <p:sp>
        <p:nvSpPr>
          <p:cNvPr id="11" name="Title 1"/>
          <p:cNvSpPr txBox="1">
            <a:spLocks/>
          </p:cNvSpPr>
          <p:nvPr/>
        </p:nvSpPr>
        <p:spPr>
          <a:xfrm>
            <a:off x="914400" y="692150"/>
            <a:ext cx="8229600" cy="334962"/>
          </a:xfrm>
          <a:prstGeom prst="rect">
            <a:avLst/>
          </a:prstGeom>
        </p:spPr>
        <p:txBody>
          <a:bodyPr vert="horz" lIns="91440" tIns="45720" rIns="91440" bIns="45720" rtlCol="0" anchor="ctr">
            <a:noAutofit/>
          </a:bodyPr>
          <a:lstStyle/>
          <a:p>
            <a:pPr algn="r"/>
            <a:endParaRPr lang="en-US" sz="1600" b="1" kern="1200" dirty="0">
              <a:solidFill>
                <a:srgbClr val="800000"/>
              </a:solidFill>
              <a:latin typeface="+mj-lt"/>
              <a:ea typeface="+mj-ea"/>
              <a:cs typeface="+mj-cs"/>
            </a:endParaRPr>
          </a:p>
        </p:txBody>
      </p:sp>
      <p:sp>
        <p:nvSpPr>
          <p:cNvPr id="9" name="Content Placeholder 2"/>
          <p:cNvSpPr>
            <a:spLocks noGrp="1"/>
          </p:cNvSpPr>
          <p:nvPr>
            <p:ph idx="13" hasCustomPrompt="1"/>
          </p:nvPr>
        </p:nvSpPr>
        <p:spPr>
          <a:xfrm>
            <a:off x="457200" y="1066801"/>
            <a:ext cx="8229600" cy="457200"/>
          </a:xfrm>
        </p:spPr>
        <p:txBody>
          <a:bodyPr vert="horz" wrap="square" numCol="2">
            <a:noAutofit/>
          </a:bodyPr>
          <a:lstStyle>
            <a:lvl1pPr>
              <a:defRPr baseline="0"/>
            </a:lvl1pPr>
          </a:lstStyle>
          <a:p>
            <a:pPr>
              <a:buNone/>
            </a:pPr>
            <a:r>
              <a:rPr lang="en-US" sz="2400" dirty="0" smtClean="0">
                <a:solidFill>
                  <a:schemeClr val="tx1">
                    <a:lumMod val="65000"/>
                    <a:lumOff val="35000"/>
                  </a:schemeClr>
                </a:solidFill>
              </a:rPr>
              <a:t>Slide Title</a:t>
            </a:r>
            <a:endParaRPr lang="en-US" sz="2000" dirty="0" smtClean="0">
              <a:solidFill>
                <a:schemeClr val="tx1">
                  <a:lumMod val="65000"/>
                  <a:lumOff val="35000"/>
                </a:schemeClr>
              </a:solidFill>
            </a:endParaRPr>
          </a:p>
          <a:p>
            <a:endParaRPr lang="en-US" sz="2000" dirty="0">
              <a:solidFill>
                <a:schemeClr val="tx1">
                  <a:lumMod val="65000"/>
                  <a:lumOff val="35000"/>
                </a:schemeClr>
              </a:solidFill>
            </a:endParaRPr>
          </a:p>
        </p:txBody>
      </p:sp>
      <p:sp>
        <p:nvSpPr>
          <p:cNvPr id="12"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2"/>
          <p:cNvPicPr>
            <a:picLocks noChangeAspect="1" noChangeArrowheads="1"/>
          </p:cNvPicPr>
          <p:nvPr/>
        </p:nvPicPr>
        <p:blipFill>
          <a:blip r:embed="rId3" cstate="print"/>
          <a:srcRect/>
          <a:stretch>
            <a:fillRect/>
          </a:stretch>
        </p:blipFill>
        <p:spPr bwMode="auto">
          <a:xfrm>
            <a:off x="8016240" y="5724144"/>
            <a:ext cx="1066800" cy="1066800"/>
          </a:xfrm>
          <a:prstGeom prst="rect">
            <a:avLst/>
          </a:prstGeom>
          <a:noFill/>
          <a:ln w="9525">
            <a:noFill/>
            <a:miter lim="800000"/>
            <a:headEnd/>
            <a:tailEnd/>
          </a:ln>
          <a:effectLst/>
        </p:spPr>
      </p:pic>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sz="800"/>
            </a:lvl1pPr>
          </a:lstStyle>
          <a:p>
            <a:pPr>
              <a:defRPr/>
            </a:pPr>
            <a:r>
              <a:rPr lang="en-US" dirty="0" smtClean="0"/>
              <a:t>INTERNAL USE ONLY</a:t>
            </a:r>
            <a:endParaRPr lang="en-US" dirty="0"/>
          </a:p>
        </p:txBody>
      </p:sp>
      <p:sp>
        <p:nvSpPr>
          <p:cNvPr id="6" name="Slide Number Placeholder 5"/>
          <p:cNvSpPr>
            <a:spLocks noGrp="1"/>
          </p:cNvSpPr>
          <p:nvPr>
            <p:ph type="sldNum" sz="quarter" idx="12"/>
          </p:nvPr>
        </p:nvSpPr>
        <p:spPr/>
        <p:txBody>
          <a:bodyPr/>
          <a:lstStyle/>
          <a:p>
            <a:pPr>
              <a:defRPr/>
            </a:pPr>
            <a:fld id="{7CBA7D6D-C11C-48F9-B6C0-37746F92D9AF}" type="slidenum">
              <a:rPr lang="en-US" smtClean="0"/>
              <a:pPr>
                <a:defRPr/>
              </a:pPr>
              <a:t>‹#›</a:t>
            </a:fld>
            <a:endParaRPr lang="en-US"/>
          </a:p>
        </p:txBody>
      </p:sp>
      <p:pic>
        <p:nvPicPr>
          <p:cNvPr id="8" name="Picture 7" descr="buildtop.jpg"/>
          <p:cNvPicPr>
            <a:picLocks noChangeAspect="1"/>
          </p:cNvPicPr>
          <p:nvPr/>
        </p:nvPicPr>
        <p:blipFill>
          <a:blip r:embed="rId2" cstate="print">
            <a:alphaModFix amt="20000"/>
          </a:blip>
          <a:stretch>
            <a:fillRect/>
          </a:stretch>
        </p:blipFill>
        <p:spPr>
          <a:xfrm>
            <a:off x="0" y="-381000"/>
            <a:ext cx="9173261" cy="1366114"/>
          </a:xfrm>
          <a:prstGeom prst="rect">
            <a:avLst/>
          </a:prstGeom>
        </p:spPr>
      </p:pic>
      <p:sp>
        <p:nvSpPr>
          <p:cNvPr id="12" name="Title 1"/>
          <p:cNvSpPr>
            <a:spLocks noGrp="1"/>
          </p:cNvSpPr>
          <p:nvPr>
            <p:ph type="title"/>
          </p:nvPr>
        </p:nvSpPr>
        <p:spPr>
          <a:xfrm>
            <a:off x="914400" y="700088"/>
            <a:ext cx="8229600" cy="334962"/>
          </a:xfrm>
        </p:spPr>
        <p:txBody>
          <a:bodyPr>
            <a:noAutofit/>
          </a:bodyPr>
          <a:lstStyle>
            <a:lvl1pPr algn="r">
              <a:defRPr sz="2800"/>
            </a:lvl1pPr>
          </a:lstStyle>
          <a:p>
            <a:endParaRPr lang="en-US" sz="1600" b="1" dirty="0"/>
          </a:p>
        </p:txBody>
      </p:sp>
      <p:sp>
        <p:nvSpPr>
          <p:cNvPr id="13" name="Content Placeholder 2"/>
          <p:cNvSpPr>
            <a:spLocks noGrp="1"/>
          </p:cNvSpPr>
          <p:nvPr>
            <p:ph idx="13" hasCustomPrompt="1"/>
          </p:nvPr>
        </p:nvSpPr>
        <p:spPr>
          <a:xfrm>
            <a:off x="457200" y="1066800"/>
            <a:ext cx="8229600" cy="457200"/>
          </a:xfrm>
        </p:spPr>
        <p:txBody>
          <a:bodyPr vert="horz" wrap="square" numCol="2">
            <a:noAutofit/>
          </a:bodyPr>
          <a:lstStyle>
            <a:lvl1pPr>
              <a:defRPr baseline="0"/>
            </a:lvl1pPr>
          </a:lstStyle>
          <a:p>
            <a:pPr>
              <a:buNone/>
            </a:pPr>
            <a:r>
              <a:rPr lang="en-US" sz="2400" dirty="0" smtClean="0">
                <a:solidFill>
                  <a:schemeClr val="tx1">
                    <a:lumMod val="65000"/>
                    <a:lumOff val="35000"/>
                  </a:schemeClr>
                </a:solidFill>
              </a:rPr>
              <a:t>Slide Title</a:t>
            </a:r>
            <a:endParaRPr lang="en-US" sz="2000" dirty="0" smtClean="0">
              <a:solidFill>
                <a:schemeClr val="tx1">
                  <a:lumMod val="65000"/>
                  <a:lumOff val="35000"/>
                </a:schemeClr>
              </a:solidFill>
            </a:endParaRPr>
          </a:p>
          <a:p>
            <a:endParaRPr lang="en-US" sz="2000" dirty="0">
              <a:solidFill>
                <a:schemeClr val="tx1">
                  <a:lumMod val="65000"/>
                  <a:lumOff val="35000"/>
                </a:schemeClr>
              </a:solidFill>
            </a:endParaRPr>
          </a:p>
        </p:txBody>
      </p:sp>
      <p:sp>
        <p:nvSpPr>
          <p:cNvPr id="9"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2"/>
          <p:cNvPicPr>
            <a:picLocks noChangeAspect="1" noChangeArrowheads="1"/>
          </p:cNvPicPr>
          <p:nvPr/>
        </p:nvPicPr>
        <p:blipFill>
          <a:blip r:embed="rId3" cstate="print"/>
          <a:srcRect/>
          <a:stretch>
            <a:fillRect/>
          </a:stretch>
        </p:blipFill>
        <p:spPr bwMode="auto">
          <a:xfrm>
            <a:off x="8016240" y="5724144"/>
            <a:ext cx="1066800" cy="1066800"/>
          </a:xfrm>
          <a:prstGeom prst="rect">
            <a:avLst/>
          </a:prstGeom>
          <a:noFill/>
          <a:ln w="9525">
            <a:noFill/>
            <a:miter lim="800000"/>
            <a:headEnd/>
            <a:tailEnd/>
          </a:ln>
          <a:effectLst/>
        </p:spPr>
      </p:pic>
      <p:sp>
        <p:nvSpPr>
          <p:cNvPr id="15" name="Title 1"/>
          <p:cNvSpPr txBox="1">
            <a:spLocks/>
          </p:cNvSpPr>
          <p:nvPr userDrawn="1"/>
        </p:nvSpPr>
        <p:spPr>
          <a:xfrm>
            <a:off x="914400" y="692150"/>
            <a:ext cx="8229600" cy="334962"/>
          </a:xfrm>
          <a:prstGeom prst="rect">
            <a:avLst/>
          </a:prstGeom>
        </p:spPr>
        <p:txBody>
          <a:bodyPr vert="horz" lIns="91440" tIns="45720" rIns="91440" bIns="45720" rtlCol="0" anchor="ctr">
            <a:noAutofit/>
          </a:bodyPr>
          <a:lstStyle/>
          <a:p>
            <a:pPr algn="r"/>
            <a:endParaRPr lang="en-US" sz="1600" b="1" kern="1200" dirty="0">
              <a:solidFill>
                <a:srgbClr val="800000"/>
              </a:solidFill>
              <a:latin typeface="+mj-lt"/>
              <a:ea typeface="+mj-ea"/>
              <a:cs typeface="+mj-cs"/>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INTERNAL USE ONLY</a:t>
            </a:r>
            <a:endParaRPr lang="en-US"/>
          </a:p>
        </p:txBody>
      </p:sp>
      <p:sp>
        <p:nvSpPr>
          <p:cNvPr id="6" name="Slide Number Placeholder 5"/>
          <p:cNvSpPr>
            <a:spLocks noGrp="1"/>
          </p:cNvSpPr>
          <p:nvPr>
            <p:ph type="sldNum" sz="quarter" idx="12"/>
          </p:nvPr>
        </p:nvSpPr>
        <p:spPr/>
        <p:txBody>
          <a:bodyPr/>
          <a:lstStyle/>
          <a:p>
            <a:pPr>
              <a:defRPr/>
            </a:pPr>
            <a:fld id="{7CBA7D6D-C11C-48F9-B6C0-37746F92D9AF}" type="slidenum">
              <a:rPr lang="en-US" smtClean="0"/>
              <a:pPr>
                <a:defRPr/>
              </a:pPr>
              <a:t>‹#›</a:t>
            </a:fld>
            <a:endParaRPr lang="en-US"/>
          </a:p>
        </p:txBody>
      </p:sp>
      <p:pic>
        <p:nvPicPr>
          <p:cNvPr id="8" name="Picture 7" descr="buildtop.jpg"/>
          <p:cNvPicPr>
            <a:picLocks noChangeAspect="1"/>
          </p:cNvPicPr>
          <p:nvPr/>
        </p:nvPicPr>
        <p:blipFill>
          <a:blip r:embed="rId2" cstate="print">
            <a:alphaModFix amt="20000"/>
          </a:blip>
          <a:stretch>
            <a:fillRect/>
          </a:stretch>
        </p:blipFill>
        <p:spPr>
          <a:xfrm>
            <a:off x="0" y="-381000"/>
            <a:ext cx="9173261" cy="1366113"/>
          </a:xfrm>
          <a:prstGeom prst="rect">
            <a:avLst/>
          </a:prstGeom>
        </p:spPr>
      </p:pic>
      <p:sp>
        <p:nvSpPr>
          <p:cNvPr id="12" name="Title 1"/>
          <p:cNvSpPr>
            <a:spLocks noGrp="1"/>
          </p:cNvSpPr>
          <p:nvPr>
            <p:ph type="title"/>
          </p:nvPr>
        </p:nvSpPr>
        <p:spPr>
          <a:xfrm>
            <a:off x="914400" y="700088"/>
            <a:ext cx="8229600" cy="334962"/>
          </a:xfrm>
        </p:spPr>
        <p:txBody>
          <a:bodyPr>
            <a:noAutofit/>
          </a:bodyPr>
          <a:lstStyle>
            <a:lvl1pPr>
              <a:defRPr sz="2800"/>
            </a:lvl1pPr>
          </a:lstStyle>
          <a:p>
            <a:pPr algn="r"/>
            <a:endParaRPr lang="en-US" sz="2800" b="1" dirty="0"/>
          </a:p>
        </p:txBody>
      </p:sp>
      <p:sp>
        <p:nvSpPr>
          <p:cNvPr id="13" name="Content Placeholder 2"/>
          <p:cNvSpPr>
            <a:spLocks noGrp="1"/>
          </p:cNvSpPr>
          <p:nvPr>
            <p:ph idx="13" hasCustomPrompt="1"/>
          </p:nvPr>
        </p:nvSpPr>
        <p:spPr>
          <a:xfrm>
            <a:off x="457200" y="1066800"/>
            <a:ext cx="8229600" cy="457200"/>
          </a:xfrm>
        </p:spPr>
        <p:txBody>
          <a:bodyPr vert="horz" wrap="square" numCol="2">
            <a:noAutofit/>
          </a:bodyPr>
          <a:lstStyle>
            <a:lvl1pPr>
              <a:defRPr baseline="0"/>
            </a:lvl1pPr>
          </a:lstStyle>
          <a:p>
            <a:pPr>
              <a:buNone/>
            </a:pPr>
            <a:r>
              <a:rPr lang="en-US" sz="2400" dirty="0" smtClean="0">
                <a:solidFill>
                  <a:schemeClr val="tx1">
                    <a:lumMod val="65000"/>
                    <a:lumOff val="35000"/>
                  </a:schemeClr>
                </a:solidFill>
              </a:rPr>
              <a:t>Slide Title</a:t>
            </a:r>
            <a:endParaRPr lang="en-US" sz="2000" dirty="0" smtClean="0">
              <a:solidFill>
                <a:schemeClr val="tx1">
                  <a:lumMod val="65000"/>
                  <a:lumOff val="35000"/>
                </a:schemeClr>
              </a:solidFill>
            </a:endParaRPr>
          </a:p>
          <a:p>
            <a:endParaRPr lang="en-US" sz="2000" dirty="0">
              <a:solidFill>
                <a:schemeClr val="tx1">
                  <a:lumMod val="65000"/>
                  <a:lumOff val="35000"/>
                </a:schemeClr>
              </a:solidFill>
            </a:endParaRPr>
          </a:p>
        </p:txBody>
      </p:sp>
      <p:sp>
        <p:nvSpPr>
          <p:cNvPr id="9"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2"/>
          <p:cNvPicPr>
            <a:picLocks noChangeAspect="1" noChangeArrowheads="1"/>
          </p:cNvPicPr>
          <p:nvPr/>
        </p:nvPicPr>
        <p:blipFill>
          <a:blip r:embed="rId3" cstate="print"/>
          <a:srcRect/>
          <a:stretch>
            <a:fillRect/>
          </a:stretch>
        </p:blipFill>
        <p:spPr bwMode="auto">
          <a:xfrm>
            <a:off x="8016240" y="5724144"/>
            <a:ext cx="1066800" cy="1066800"/>
          </a:xfrm>
          <a:prstGeom prst="rect">
            <a:avLst/>
          </a:prstGeom>
          <a:noFill/>
          <a:ln w="9525">
            <a:noFill/>
            <a:miter lim="800000"/>
            <a:headEnd/>
            <a:tailEnd/>
          </a:ln>
          <a:effectLst/>
        </p:spPr>
      </p:pic>
      <p:sp>
        <p:nvSpPr>
          <p:cNvPr id="16" name="Title 1"/>
          <p:cNvSpPr txBox="1">
            <a:spLocks/>
          </p:cNvSpPr>
          <p:nvPr userDrawn="1"/>
        </p:nvSpPr>
        <p:spPr>
          <a:xfrm>
            <a:off x="914400" y="692150"/>
            <a:ext cx="8229600" cy="334962"/>
          </a:xfrm>
          <a:prstGeom prst="rect">
            <a:avLst/>
          </a:prstGeom>
        </p:spPr>
        <p:txBody>
          <a:bodyPr vert="horz" lIns="91440" tIns="45720" rIns="91440" bIns="45720" rtlCol="0" anchor="ctr">
            <a:noAutofit/>
          </a:bodyPr>
          <a:lstStyle/>
          <a:p>
            <a:pPr algn="r"/>
            <a:endParaRPr lang="en-US" sz="1600" b="1" kern="1200" dirty="0">
              <a:solidFill>
                <a:srgbClr val="800000"/>
              </a:solidFill>
              <a:latin typeface="+mj-lt"/>
              <a:ea typeface="+mj-ea"/>
              <a:cs typeface="+mj-cs"/>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INTERNAL USE ONLY</a:t>
            </a:r>
            <a:endParaRPr lang="en-US"/>
          </a:p>
        </p:txBody>
      </p:sp>
      <p:sp>
        <p:nvSpPr>
          <p:cNvPr id="5" name="Slide Number Placeholder 4"/>
          <p:cNvSpPr>
            <a:spLocks noGrp="1"/>
          </p:cNvSpPr>
          <p:nvPr>
            <p:ph type="sldNum" sz="quarter" idx="12"/>
          </p:nvPr>
        </p:nvSpPr>
        <p:spPr/>
        <p:txBody>
          <a:bodyPr/>
          <a:lstStyle/>
          <a:p>
            <a:pPr>
              <a:defRPr/>
            </a:pPr>
            <a:fld id="{7CBA7D6D-C11C-48F9-B6C0-37746F92D9AF}" type="slidenum">
              <a:rPr lang="en-US" smtClean="0"/>
              <a:pPr>
                <a:defRPr/>
              </a:pPr>
              <a:t>‹#›</a:t>
            </a:fld>
            <a:endParaRPr lang="en-US"/>
          </a:p>
        </p:txBody>
      </p:sp>
      <p:pic>
        <p:nvPicPr>
          <p:cNvPr id="6" name="Picture 5" descr="buildtop.jpg"/>
          <p:cNvPicPr>
            <a:picLocks noChangeAspect="1"/>
          </p:cNvPicPr>
          <p:nvPr/>
        </p:nvPicPr>
        <p:blipFill>
          <a:blip r:embed="rId2" cstate="print">
            <a:alphaModFix amt="20000"/>
          </a:blip>
          <a:stretch>
            <a:fillRect/>
          </a:stretch>
        </p:blipFill>
        <p:spPr>
          <a:xfrm>
            <a:off x="0" y="-381000"/>
            <a:ext cx="9173256" cy="1366113"/>
          </a:xfrm>
          <a:prstGeom prst="rect">
            <a:avLst/>
          </a:prstGeom>
        </p:spPr>
      </p:pic>
      <p:sp>
        <p:nvSpPr>
          <p:cNvPr id="7" name="Title 1"/>
          <p:cNvSpPr>
            <a:spLocks noGrp="1"/>
          </p:cNvSpPr>
          <p:nvPr>
            <p:ph type="title" hasCustomPrompt="1"/>
          </p:nvPr>
        </p:nvSpPr>
        <p:spPr>
          <a:xfrm>
            <a:off x="457200" y="700088"/>
            <a:ext cx="8229600" cy="334962"/>
          </a:xfrm>
        </p:spPr>
        <p:txBody>
          <a:bodyPr>
            <a:noAutofit/>
          </a:bodyPr>
          <a:lstStyle>
            <a:lvl1pPr>
              <a:defRPr/>
            </a:lvl1pPr>
          </a:lstStyle>
          <a:p>
            <a:pPr algn="r"/>
            <a:r>
              <a:rPr lang="en-US" sz="2800" b="1" dirty="0" smtClean="0">
                <a:solidFill>
                  <a:srgbClr val="800000"/>
                </a:solidFill>
                <a:effectLst>
                  <a:reflection blurRad="6350" stA="55000" endA="300" endPos="45500" dir="5400000" sy="-100000" algn="bl" rotWithShape="0"/>
                </a:effectLst>
              </a:rPr>
              <a:t>Title</a:t>
            </a:r>
            <a:endParaRPr lang="en-US" sz="2800" b="1" dirty="0"/>
          </a:p>
        </p:txBody>
      </p:sp>
      <p:sp>
        <p:nvSpPr>
          <p:cNvPr id="8" name="Content Placeholder 2"/>
          <p:cNvSpPr>
            <a:spLocks noGrp="1"/>
          </p:cNvSpPr>
          <p:nvPr>
            <p:ph idx="13" hasCustomPrompt="1"/>
          </p:nvPr>
        </p:nvSpPr>
        <p:spPr>
          <a:xfrm>
            <a:off x="457200" y="1066800"/>
            <a:ext cx="8229600" cy="457200"/>
          </a:xfrm>
        </p:spPr>
        <p:txBody>
          <a:bodyPr vert="horz" wrap="square" numCol="2">
            <a:noAutofit/>
          </a:bodyPr>
          <a:lstStyle>
            <a:lvl1pPr>
              <a:defRPr baseline="0"/>
            </a:lvl1pPr>
          </a:lstStyle>
          <a:p>
            <a:pPr>
              <a:buNone/>
            </a:pPr>
            <a:r>
              <a:rPr lang="en-US" sz="2400" dirty="0" smtClean="0">
                <a:solidFill>
                  <a:schemeClr val="tx1">
                    <a:lumMod val="65000"/>
                    <a:lumOff val="35000"/>
                  </a:schemeClr>
                </a:solidFill>
              </a:rPr>
              <a:t>Slide Title</a:t>
            </a:r>
            <a:endParaRPr lang="en-US" sz="2000" dirty="0" smtClean="0">
              <a:solidFill>
                <a:schemeClr val="tx1">
                  <a:lumMod val="65000"/>
                  <a:lumOff val="35000"/>
                </a:schemeClr>
              </a:solidFill>
            </a:endParaRPr>
          </a:p>
          <a:p>
            <a:endParaRPr lang="en-US" sz="2000" dirty="0">
              <a:solidFill>
                <a:schemeClr val="tx1">
                  <a:lumMod val="65000"/>
                  <a:lumOff val="35000"/>
                </a:schemeClr>
              </a:solidFill>
            </a:endParaRPr>
          </a:p>
        </p:txBody>
      </p:sp>
      <p:sp>
        <p:nvSpPr>
          <p:cNvPr id="9" name="Title 1"/>
          <p:cNvSpPr txBox="1">
            <a:spLocks/>
          </p:cNvSpPr>
          <p:nvPr/>
        </p:nvSpPr>
        <p:spPr>
          <a:xfrm>
            <a:off x="457200" y="1614487"/>
            <a:ext cx="3008313" cy="1162050"/>
          </a:xfrm>
          <a:prstGeom prst="rect">
            <a:avLst/>
          </a:prstGeom>
        </p:spPr>
        <p:txBody>
          <a:bodyPr vert="horz" lIns="91440" tIns="45720" rIns="91440" bIns="45720" rtlCol="0" anchor="b">
            <a:normAutofit/>
          </a:bodyPr>
          <a:lstStyle>
            <a:lvl1pPr algn="l">
              <a:defRPr sz="2000" b="1"/>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800000"/>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rgbClr val="800000"/>
              </a:solidFill>
              <a:effectLst/>
              <a:uLnTx/>
              <a:uFillTx/>
              <a:latin typeface="+mj-lt"/>
              <a:ea typeface="+mj-ea"/>
              <a:cs typeface="+mj-cs"/>
            </a:endParaRPr>
          </a:p>
        </p:txBody>
      </p:sp>
      <p:sp>
        <p:nvSpPr>
          <p:cNvPr id="11" name="Text Placeholder 3"/>
          <p:cNvSpPr>
            <a:spLocks noGrp="1"/>
          </p:cNvSpPr>
          <p:nvPr>
            <p:ph type="body" sz="half" idx="2"/>
          </p:nvPr>
        </p:nvSpPr>
        <p:spPr>
          <a:xfrm>
            <a:off x="457200" y="2776537"/>
            <a:ext cx="3008313" cy="33956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Content Placeholder 5"/>
          <p:cNvSpPr>
            <a:spLocks noGrp="1"/>
          </p:cNvSpPr>
          <p:nvPr>
            <p:ph sz="quarter" idx="4"/>
          </p:nvPr>
        </p:nvSpPr>
        <p:spPr>
          <a:xfrm>
            <a:off x="3465513" y="1614487"/>
            <a:ext cx="5221287" cy="45116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3" name="Picture 2"/>
          <p:cNvPicPr>
            <a:picLocks noChangeAspect="1" noChangeArrowheads="1"/>
          </p:cNvPicPr>
          <p:nvPr/>
        </p:nvPicPr>
        <p:blipFill>
          <a:blip r:embed="rId3" cstate="print"/>
          <a:srcRect/>
          <a:stretch>
            <a:fillRect/>
          </a:stretch>
        </p:blipFill>
        <p:spPr bwMode="auto">
          <a:xfrm>
            <a:off x="8016240" y="5724144"/>
            <a:ext cx="1066800" cy="1066800"/>
          </a:xfrm>
          <a:prstGeom prst="rect">
            <a:avLst/>
          </a:prstGeom>
          <a:noFill/>
          <a:ln w="9525">
            <a:noFill/>
            <a:miter lim="800000"/>
            <a:headEnd/>
            <a:tailEnd/>
          </a:ln>
          <a:effectLst/>
        </p:spPr>
      </p:pic>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INTERNAL USE ONLY</a:t>
            </a:r>
            <a:endParaRPr lang="en-US"/>
          </a:p>
        </p:txBody>
      </p:sp>
      <p:sp>
        <p:nvSpPr>
          <p:cNvPr id="5" name="Slide Number Placeholder 4"/>
          <p:cNvSpPr>
            <a:spLocks noGrp="1"/>
          </p:cNvSpPr>
          <p:nvPr>
            <p:ph type="sldNum" sz="quarter" idx="12"/>
          </p:nvPr>
        </p:nvSpPr>
        <p:spPr/>
        <p:txBody>
          <a:bodyPr/>
          <a:lstStyle/>
          <a:p>
            <a:pPr>
              <a:defRPr/>
            </a:pPr>
            <a:fld id="{7CBA7D6D-C11C-48F9-B6C0-37746F92D9AF}" type="slidenum">
              <a:rPr lang="en-US" smtClean="0"/>
              <a:pPr>
                <a:defRPr/>
              </a:pPr>
              <a:t>‹#›</a:t>
            </a:fld>
            <a:endParaRPr lang="en-US"/>
          </a:p>
        </p:txBody>
      </p:sp>
      <p:pic>
        <p:nvPicPr>
          <p:cNvPr id="6" name="Picture 5" descr="buildtop.jpg"/>
          <p:cNvPicPr>
            <a:picLocks noChangeAspect="1"/>
          </p:cNvPicPr>
          <p:nvPr/>
        </p:nvPicPr>
        <p:blipFill>
          <a:blip r:embed="rId2" cstate="print">
            <a:alphaModFix amt="20000"/>
          </a:blip>
          <a:stretch>
            <a:fillRect/>
          </a:stretch>
        </p:blipFill>
        <p:spPr>
          <a:xfrm>
            <a:off x="0" y="-381000"/>
            <a:ext cx="9173261" cy="1366113"/>
          </a:xfrm>
          <a:prstGeom prst="rect">
            <a:avLst/>
          </a:prstGeom>
        </p:spPr>
      </p:pic>
      <p:sp>
        <p:nvSpPr>
          <p:cNvPr id="7" name="Title 1"/>
          <p:cNvSpPr>
            <a:spLocks noGrp="1"/>
          </p:cNvSpPr>
          <p:nvPr>
            <p:ph type="title"/>
          </p:nvPr>
        </p:nvSpPr>
        <p:spPr>
          <a:xfrm>
            <a:off x="914400" y="692150"/>
            <a:ext cx="8229600" cy="334962"/>
          </a:xfrm>
        </p:spPr>
        <p:txBody>
          <a:bodyPr>
            <a:noAutofit/>
          </a:bodyPr>
          <a:lstStyle>
            <a:lvl1pPr>
              <a:defRPr sz="2800"/>
            </a:lvl1pPr>
          </a:lstStyle>
          <a:p>
            <a:pPr algn="r"/>
            <a:endParaRPr lang="en-US" sz="2800" b="1" dirty="0"/>
          </a:p>
        </p:txBody>
      </p:sp>
      <p:sp>
        <p:nvSpPr>
          <p:cNvPr id="8" name="Content Placeholder 2"/>
          <p:cNvSpPr>
            <a:spLocks noGrp="1"/>
          </p:cNvSpPr>
          <p:nvPr>
            <p:ph idx="13" hasCustomPrompt="1"/>
          </p:nvPr>
        </p:nvSpPr>
        <p:spPr>
          <a:xfrm>
            <a:off x="457200" y="1066800"/>
            <a:ext cx="8229600" cy="457200"/>
          </a:xfrm>
        </p:spPr>
        <p:txBody>
          <a:bodyPr vert="horz" wrap="square" numCol="2">
            <a:noAutofit/>
          </a:bodyPr>
          <a:lstStyle>
            <a:lvl1pPr>
              <a:defRPr baseline="0"/>
            </a:lvl1pPr>
          </a:lstStyle>
          <a:p>
            <a:pPr>
              <a:buNone/>
            </a:pPr>
            <a:r>
              <a:rPr lang="en-US" sz="2400" dirty="0" smtClean="0">
                <a:solidFill>
                  <a:schemeClr val="tx1">
                    <a:lumMod val="65000"/>
                    <a:lumOff val="35000"/>
                  </a:schemeClr>
                </a:solidFill>
              </a:rPr>
              <a:t>Slide Title</a:t>
            </a:r>
            <a:endParaRPr lang="en-US" sz="2000" dirty="0" smtClean="0">
              <a:solidFill>
                <a:schemeClr val="tx1">
                  <a:lumMod val="65000"/>
                  <a:lumOff val="35000"/>
                </a:schemeClr>
              </a:solidFill>
            </a:endParaRPr>
          </a:p>
          <a:p>
            <a:endParaRPr lang="en-US" sz="2000" dirty="0">
              <a:solidFill>
                <a:schemeClr val="tx1">
                  <a:lumMod val="65000"/>
                  <a:lumOff val="35000"/>
                </a:schemeClr>
              </a:solidFill>
            </a:endParaRPr>
          </a:p>
        </p:txBody>
      </p:sp>
      <p:sp>
        <p:nvSpPr>
          <p:cNvPr id="10" name="Picture Placeholder 2"/>
          <p:cNvSpPr>
            <a:spLocks noGrp="1"/>
          </p:cNvSpPr>
          <p:nvPr>
            <p:ph type="pic" idx="1"/>
          </p:nvPr>
        </p:nvSpPr>
        <p:spPr>
          <a:xfrm>
            <a:off x="1792288" y="1524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Text Placeholder 3"/>
          <p:cNvSpPr>
            <a:spLocks noGrp="1"/>
          </p:cNvSpPr>
          <p:nvPr>
            <p:ph type="body" sz="half" idx="2"/>
          </p:nvPr>
        </p:nvSpPr>
        <p:spPr>
          <a:xfrm>
            <a:off x="1792288" y="5715000"/>
            <a:ext cx="5486400" cy="641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2" name="Picture 2"/>
          <p:cNvPicPr>
            <a:picLocks noChangeAspect="1" noChangeArrowheads="1"/>
          </p:cNvPicPr>
          <p:nvPr/>
        </p:nvPicPr>
        <p:blipFill>
          <a:blip r:embed="rId3" cstate="print"/>
          <a:srcRect/>
          <a:stretch>
            <a:fillRect/>
          </a:stretch>
        </p:blipFill>
        <p:spPr bwMode="auto">
          <a:xfrm>
            <a:off x="8016240" y="5724144"/>
            <a:ext cx="1066800" cy="1066800"/>
          </a:xfrm>
          <a:prstGeom prst="rect">
            <a:avLst/>
          </a:prstGeom>
          <a:noFill/>
          <a:ln w="9525">
            <a:noFill/>
            <a:miter lim="800000"/>
            <a:headEnd/>
            <a:tailEnd/>
          </a:ln>
          <a:effectLst/>
        </p:spPr>
      </p:pic>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INTERNAL USE ONLY</a:t>
            </a:r>
            <a:endParaRPr lang="en-US" dirty="0"/>
          </a:p>
        </p:txBody>
      </p:sp>
      <p:sp>
        <p:nvSpPr>
          <p:cNvPr id="6" name="Slide Number Placeholder 5"/>
          <p:cNvSpPr>
            <a:spLocks noGrp="1"/>
          </p:cNvSpPr>
          <p:nvPr>
            <p:ph type="sldNum" sz="quarter" idx="12"/>
          </p:nvPr>
        </p:nvSpPr>
        <p:spPr/>
        <p:txBody>
          <a:bodyPr/>
          <a:lstStyle/>
          <a:p>
            <a:pPr>
              <a:defRPr/>
            </a:pPr>
            <a:fld id="{CFF30579-A95B-40EE-B3E3-483F8F0A3BA1}" type="slidenum">
              <a:rPr lang="en-US" smtClean="0"/>
              <a:pPr>
                <a:defRPr/>
              </a:pPr>
              <a:t>‹#›</a:t>
            </a:fld>
            <a:endParaRPr lang="en-US" dirty="0"/>
          </a:p>
        </p:txBody>
      </p:sp>
      <p:pic>
        <p:nvPicPr>
          <p:cNvPr id="7" name="Picture 2"/>
          <p:cNvPicPr>
            <a:picLocks noChangeAspect="1" noChangeArrowheads="1"/>
          </p:cNvPicPr>
          <p:nvPr/>
        </p:nvPicPr>
        <p:blipFill>
          <a:blip r:embed="rId2" cstate="print"/>
          <a:srcRect/>
          <a:stretch>
            <a:fillRect/>
          </a:stretch>
        </p:blipFill>
        <p:spPr bwMode="auto">
          <a:xfrm>
            <a:off x="8016240" y="5724144"/>
            <a:ext cx="1066800" cy="1066800"/>
          </a:xfrm>
          <a:prstGeom prst="rect">
            <a:avLst/>
          </a:prstGeom>
          <a:noFill/>
          <a:ln w="9525">
            <a:noFill/>
            <a:miter lim="800000"/>
            <a:headEnd/>
            <a:tailEnd/>
          </a:ln>
          <a:effectLst/>
        </p:spPr>
      </p:pic>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r>
              <a:rPr lang="en-US" dirty="0" smtClean="0"/>
              <a:t>INTERNAL USE ONLY</a:t>
            </a:r>
            <a:endParaRPr lang="en-US" dirty="0"/>
          </a:p>
        </p:txBody>
      </p:sp>
      <p:sp>
        <p:nvSpPr>
          <p:cNvPr id="6" name="Slide Number Placeholder 5"/>
          <p:cNvSpPr>
            <a:spLocks noGrp="1"/>
          </p:cNvSpPr>
          <p:nvPr>
            <p:ph type="sldNum" sz="quarter" idx="4"/>
          </p:nvPr>
        </p:nvSpPr>
        <p:spPr>
          <a:xfrm>
            <a:off x="6553200" y="6356350"/>
            <a:ext cx="1447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CBA7D6D-C11C-48F9-B6C0-37746F92D9AF}" type="slidenum">
              <a:rPr lang="en-US" smtClean="0"/>
              <a:pPr>
                <a:defRPr/>
              </a:pPr>
              <a:t>‹#›</a:t>
            </a:fld>
            <a:endParaRPr lang="en-US"/>
          </a:p>
        </p:txBody>
      </p:sp>
      <p:pic>
        <p:nvPicPr>
          <p:cNvPr id="7" name="Picture 2"/>
          <p:cNvPicPr>
            <a:picLocks noChangeAspect="1" noChangeArrowheads="1"/>
          </p:cNvPicPr>
          <p:nvPr/>
        </p:nvPicPr>
        <p:blipFill>
          <a:blip r:embed="rId13" cstate="print"/>
          <a:srcRect/>
          <a:stretch>
            <a:fillRect/>
          </a:stretch>
        </p:blipFill>
        <p:spPr bwMode="auto">
          <a:xfrm>
            <a:off x="8016240" y="5724144"/>
            <a:ext cx="1066800" cy="10668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Lst>
  <p:transition spd="med">
    <p:fade/>
  </p:transition>
  <p:hf hdr="0" dt="0"/>
  <p:txStyles>
    <p:titleStyle>
      <a:lvl1pPr algn="ctr" defTabSz="457200" rtl="0" eaLnBrk="1" latinLnBrk="0" hangingPunct="1">
        <a:spcBef>
          <a:spcPct val="0"/>
        </a:spcBef>
        <a:buNone/>
        <a:defRPr sz="4400" kern="1200">
          <a:solidFill>
            <a:srgbClr val="800000"/>
          </a:solidFill>
          <a:latin typeface="+mj-lt"/>
          <a:ea typeface="+mj-ea"/>
          <a:cs typeface="+mj-cs"/>
        </a:defRPr>
      </a:lvl1pPr>
    </p:titleStyle>
    <p:bodyStyle>
      <a:lvl1pPr marL="342900" indent="-342900" algn="l" defTabSz="457200" rtl="0" eaLnBrk="1" latinLnBrk="0" hangingPunct="1">
        <a:spcBef>
          <a:spcPct val="20000"/>
        </a:spcBef>
        <a:buClr>
          <a:srgbClr val="800000"/>
        </a:buClr>
        <a:buFont typeface="Arial"/>
        <a:buChar char="•"/>
        <a:defRPr sz="32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Clr>
          <a:srgbClr val="800000"/>
        </a:buClr>
        <a:buFont typeface="Arial"/>
        <a:buChar char="–"/>
        <a:defRPr sz="28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Clr>
          <a:srgbClr val="800000"/>
        </a:buClr>
        <a:buFont typeface="Arial"/>
        <a:buChar char="•"/>
        <a:defRPr sz="24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Clr>
          <a:srgbClr val="800000"/>
        </a:buClr>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rgbClr val="800000"/>
        </a:buClr>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hyperlink" Target="http://www.hhs.gov/ocr/hipaa"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hyperlink" Target="http://www.cms.hhs.gov/SecurityStandard"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0" y="3200400"/>
            <a:ext cx="5410200" cy="1470025"/>
          </a:xfrm>
        </p:spPr>
        <p:txBody>
          <a:bodyPr/>
          <a:lstStyle/>
          <a:p>
            <a:pPr algn="ctr" eaLnBrk="1" hangingPunct="1"/>
            <a:r>
              <a:rPr lang="en-US" sz="3200" dirty="0" smtClean="0">
                <a:solidFill>
                  <a:schemeClr val="tx1"/>
                </a:solidFill>
              </a:rPr>
              <a:t>HIPAA Privacy and Security Training For Employees</a:t>
            </a:r>
            <a:r>
              <a:rPr lang="en-US" sz="4000" dirty="0" smtClean="0">
                <a:solidFill>
                  <a:schemeClr val="tx1"/>
                </a:solidFill>
              </a:rPr>
              <a:t/>
            </a:r>
            <a:br>
              <a:rPr lang="en-US" sz="4000" dirty="0" smtClean="0">
                <a:solidFill>
                  <a:schemeClr val="tx1"/>
                </a:solidFill>
              </a:rPr>
            </a:br>
            <a:r>
              <a:rPr lang="en-US" sz="2000" dirty="0" smtClean="0">
                <a:solidFill>
                  <a:schemeClr val="tx1"/>
                </a:solidFill>
              </a:rPr>
              <a:t>Compliance is Everyone’s Job</a:t>
            </a:r>
            <a:endParaRPr lang="en-US" sz="2400" dirty="0" smtClean="0">
              <a:solidFill>
                <a:schemeClr val="tx1"/>
              </a:solidFill>
            </a:endParaRPr>
          </a:p>
        </p:txBody>
      </p:sp>
      <p:sp>
        <p:nvSpPr>
          <p:cNvPr id="5" name="Slide Number Placeholder 4"/>
          <p:cNvSpPr>
            <a:spLocks noGrp="1"/>
          </p:cNvSpPr>
          <p:nvPr>
            <p:ph type="sldNum" sz="quarter" idx="12"/>
          </p:nvPr>
        </p:nvSpPr>
        <p:spPr/>
        <p:txBody>
          <a:bodyPr/>
          <a:lstStyle/>
          <a:p>
            <a:pPr>
              <a:defRPr/>
            </a:pPr>
            <a:fld id="{7CBA7D6D-C11C-48F9-B6C0-37746F92D9AF}" type="slidenum">
              <a:rPr lang="en-US" smtClean="0"/>
              <a:pPr>
                <a:defRPr/>
              </a:pPr>
              <a:t>1</a:t>
            </a:fld>
            <a:endParaRPr lang="en-US"/>
          </a:p>
        </p:txBody>
      </p:sp>
      <p:sp>
        <p:nvSpPr>
          <p:cNvPr id="6" name="Footer Placeholder 5"/>
          <p:cNvSpPr>
            <a:spLocks noGrp="1"/>
          </p:cNvSpPr>
          <p:nvPr>
            <p:ph type="ftr" sz="quarter" idx="11"/>
          </p:nvPr>
        </p:nvSpPr>
        <p:spPr/>
        <p:txBody>
          <a:bodyPr/>
          <a:lstStyle/>
          <a:p>
            <a:pPr>
              <a:defRPr/>
            </a:pPr>
            <a:r>
              <a:rPr lang="en-US" dirty="0" smtClean="0"/>
              <a:t>INTERNAL USE ONLY</a:t>
            </a:r>
            <a:endParaRPr lang="en-US" dirty="0"/>
          </a:p>
        </p:txBody>
      </p:sp>
      <p:sp>
        <p:nvSpPr>
          <p:cNvPr id="7" name="Subtitle 6"/>
          <p:cNvSpPr>
            <a:spLocks noGrp="1"/>
          </p:cNvSpPr>
          <p:nvPr>
            <p:ph type="subTitle" idx="1"/>
          </p:nvPr>
        </p:nvSpPr>
        <p:spPr/>
        <p:txBody>
          <a:bodyPr/>
          <a:lstStyle/>
          <a:p>
            <a:r>
              <a:rPr lang="en-US" smtClean="0"/>
              <a:t>University Medical Center</a:t>
            </a:r>
          </a:p>
          <a:p>
            <a:endParaRPr lang="en-US"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10</a:t>
            </a:fld>
            <a:endParaRPr lang="en-US"/>
          </a:p>
        </p:txBody>
      </p:sp>
      <p:sp>
        <p:nvSpPr>
          <p:cNvPr id="4" name="Content Placeholder 3"/>
          <p:cNvSpPr>
            <a:spLocks noGrp="1"/>
          </p:cNvSpPr>
          <p:nvPr>
            <p:ph idx="13"/>
          </p:nvPr>
        </p:nvSpPr>
        <p:spPr>
          <a:xfrm>
            <a:off x="381000" y="914400"/>
            <a:ext cx="8229600" cy="457200"/>
          </a:xfrm>
        </p:spPr>
        <p:txBody>
          <a:bodyPr numCol="1"/>
          <a:lstStyle/>
          <a:p>
            <a:pPr marL="0" indent="0" algn="ctr">
              <a:buNone/>
            </a:pPr>
            <a:r>
              <a:rPr lang="en-US" dirty="0">
                <a:solidFill>
                  <a:schemeClr val="tx1"/>
                </a:solidFill>
              </a:rPr>
              <a:t>Correct Answer</a:t>
            </a:r>
          </a:p>
        </p:txBody>
      </p:sp>
      <p:sp>
        <p:nvSpPr>
          <p:cNvPr id="5" name="Content Placeholder 4"/>
          <p:cNvSpPr>
            <a:spLocks noGrp="1"/>
          </p:cNvSpPr>
          <p:nvPr>
            <p:ph idx="1"/>
          </p:nvPr>
        </p:nvSpPr>
        <p:spPr>
          <a:xfrm>
            <a:off x="457200" y="1874837"/>
            <a:ext cx="8229600" cy="4525963"/>
          </a:xfrm>
        </p:spPr>
        <p:txBody>
          <a:bodyPr/>
          <a:lstStyle/>
          <a:p>
            <a:pPr marL="0" indent="0">
              <a:buNone/>
            </a:pPr>
            <a:r>
              <a:rPr lang="en-US" dirty="0" smtClean="0">
                <a:solidFill>
                  <a:srgbClr val="A50021"/>
                </a:solidFill>
              </a:rPr>
              <a:t>c: </a:t>
            </a:r>
            <a:r>
              <a:rPr lang="en-US" dirty="0" smtClean="0"/>
              <a:t>Yes, unless no one else was in the waiting room. The nurse should have asked the mother to step out into the hallway or taken other steps to be certain that no one else would overhear the conversation.</a:t>
            </a:r>
            <a:endParaRPr lang="en-US" dirty="0"/>
          </a:p>
        </p:txBody>
      </p:sp>
    </p:spTree>
    <p:extLst>
      <p:ext uri="{BB962C8B-B14F-4D97-AF65-F5344CB8AC3E}">
        <p14:creationId xmlns:p14="http://schemas.microsoft.com/office/powerpoint/2010/main" xmlns="" val="1104719596"/>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Footer Placeholder 5"/>
          <p:cNvSpPr>
            <a:spLocks noGrp="1"/>
          </p:cNvSpPr>
          <p:nvPr>
            <p:ph type="ftr" sz="quarter" idx="11"/>
          </p:nvPr>
        </p:nvSpPr>
        <p:spPr/>
        <p:txBody>
          <a:bodyPr/>
          <a:lstStyle/>
          <a:p>
            <a:pPr>
              <a:defRPr/>
            </a:pPr>
            <a:r>
              <a:rPr lang="en-US" dirty="0"/>
              <a:t>INTERNAL USE ONLY</a:t>
            </a:r>
          </a:p>
        </p:txBody>
      </p:sp>
      <p:sp>
        <p:nvSpPr>
          <p:cNvPr id="18437" name="Slide Number Placeholder 5"/>
          <p:cNvSpPr>
            <a:spLocks noGrp="1"/>
          </p:cNvSpPr>
          <p:nvPr>
            <p:ph type="sldNum" sz="quarter" idx="12"/>
          </p:nvPr>
        </p:nvSpPr>
        <p:spPr/>
        <p:txBody>
          <a:bodyPr/>
          <a:lstStyle/>
          <a:p>
            <a:pPr>
              <a:defRPr/>
            </a:pPr>
            <a:fld id="{2FBE93AB-F617-44F9-93C3-4D935AF2BF7B}" type="slidenum">
              <a:rPr lang="en-US"/>
              <a:pPr>
                <a:defRPr/>
              </a:pPr>
              <a:t>11</a:t>
            </a:fld>
            <a:endParaRPr lang="en-US" dirty="0"/>
          </a:p>
        </p:txBody>
      </p:sp>
      <p:sp>
        <p:nvSpPr>
          <p:cNvPr id="6" name="Content Placeholder 5"/>
          <p:cNvSpPr>
            <a:spLocks noGrp="1"/>
          </p:cNvSpPr>
          <p:nvPr>
            <p:ph idx="13"/>
          </p:nvPr>
        </p:nvSpPr>
        <p:spPr>
          <a:xfrm>
            <a:off x="304800" y="914400"/>
            <a:ext cx="8610600" cy="457200"/>
          </a:xfrm>
        </p:spPr>
        <p:txBody>
          <a:bodyPr numCol="1"/>
          <a:lstStyle/>
          <a:p>
            <a:pPr algn="ctr">
              <a:buNone/>
            </a:pPr>
            <a:r>
              <a:rPr lang="en-US" dirty="0" smtClean="0">
                <a:solidFill>
                  <a:schemeClr val="tx1"/>
                </a:solidFill>
              </a:rPr>
              <a:t>To De-Identify Patient Information You Must Remove All 18 Identifiers:</a:t>
            </a:r>
            <a:endParaRPr lang="en-US" dirty="0">
              <a:solidFill>
                <a:schemeClr val="tx1"/>
              </a:solidFill>
            </a:endParaRPr>
          </a:p>
        </p:txBody>
      </p:sp>
      <p:sp>
        <p:nvSpPr>
          <p:cNvPr id="9219" name="Content Placeholder 2"/>
          <p:cNvSpPr>
            <a:spLocks noGrp="1"/>
          </p:cNvSpPr>
          <p:nvPr>
            <p:ph idx="1"/>
          </p:nvPr>
        </p:nvSpPr>
        <p:spPr>
          <a:xfrm>
            <a:off x="457200" y="1981200"/>
            <a:ext cx="8229600" cy="4525963"/>
          </a:xfrm>
        </p:spPr>
        <p:txBody>
          <a:bodyPr>
            <a:normAutofit lnSpcReduction="10000"/>
          </a:bodyPr>
          <a:lstStyle/>
          <a:p>
            <a:pPr eaLnBrk="1" hangingPunct="1">
              <a:lnSpc>
                <a:spcPct val="80000"/>
              </a:lnSpc>
            </a:pPr>
            <a:r>
              <a:rPr lang="en-US" sz="2400" dirty="0" smtClean="0"/>
              <a:t>Names</a:t>
            </a:r>
          </a:p>
          <a:p>
            <a:pPr eaLnBrk="1" hangingPunct="1">
              <a:lnSpc>
                <a:spcPct val="80000"/>
              </a:lnSpc>
            </a:pPr>
            <a:r>
              <a:rPr lang="en-US" sz="2400" dirty="0" smtClean="0"/>
              <a:t>Geographic subdivisions smaller than state (address, city, county, zip)</a:t>
            </a:r>
          </a:p>
          <a:p>
            <a:pPr eaLnBrk="1" hangingPunct="1">
              <a:lnSpc>
                <a:spcPct val="80000"/>
              </a:lnSpc>
            </a:pPr>
            <a:r>
              <a:rPr lang="en-US" sz="2400" dirty="0" smtClean="0"/>
              <a:t>All elements of DATES (except year) including DOB, admission, discharge, death, ages over 89, dates indicative of age</a:t>
            </a:r>
          </a:p>
          <a:p>
            <a:pPr eaLnBrk="1" hangingPunct="1">
              <a:lnSpc>
                <a:spcPct val="80000"/>
              </a:lnSpc>
            </a:pPr>
            <a:r>
              <a:rPr lang="en-US" sz="2400" dirty="0" smtClean="0"/>
              <a:t>Telephone, fax, SSN#s, VIN, license plate #s</a:t>
            </a:r>
          </a:p>
          <a:p>
            <a:pPr eaLnBrk="1" hangingPunct="1">
              <a:lnSpc>
                <a:spcPct val="80000"/>
              </a:lnSpc>
            </a:pPr>
            <a:r>
              <a:rPr lang="en-US" sz="2400" dirty="0" smtClean="0"/>
              <a:t>Med record #, account #, health plan beneficiary #</a:t>
            </a:r>
          </a:p>
          <a:p>
            <a:pPr eaLnBrk="1" hangingPunct="1">
              <a:lnSpc>
                <a:spcPct val="80000"/>
              </a:lnSpc>
            </a:pPr>
            <a:r>
              <a:rPr lang="en-US" sz="2400" dirty="0" smtClean="0"/>
              <a:t>Certificate/license #s</a:t>
            </a:r>
          </a:p>
          <a:p>
            <a:pPr eaLnBrk="1" hangingPunct="1">
              <a:lnSpc>
                <a:spcPct val="80000"/>
              </a:lnSpc>
            </a:pPr>
            <a:r>
              <a:rPr lang="en-US" sz="2400" dirty="0" smtClean="0"/>
              <a:t>Email address, IP address, URLs</a:t>
            </a:r>
          </a:p>
          <a:p>
            <a:pPr eaLnBrk="1" hangingPunct="1">
              <a:lnSpc>
                <a:spcPct val="80000"/>
              </a:lnSpc>
            </a:pPr>
            <a:r>
              <a:rPr lang="en-US" sz="2400" dirty="0" smtClean="0"/>
              <a:t>Biometric identifiers, including finger &amp; voice prints</a:t>
            </a:r>
          </a:p>
          <a:p>
            <a:pPr eaLnBrk="1" hangingPunct="1">
              <a:lnSpc>
                <a:spcPct val="80000"/>
              </a:lnSpc>
            </a:pPr>
            <a:r>
              <a:rPr lang="en-US" sz="2400" dirty="0" smtClean="0"/>
              <a:t>Device identifiers and serial numbers </a:t>
            </a:r>
          </a:p>
          <a:p>
            <a:pPr eaLnBrk="1" hangingPunct="1">
              <a:lnSpc>
                <a:spcPct val="80000"/>
              </a:lnSpc>
            </a:pPr>
            <a:r>
              <a:rPr lang="en-US" sz="2400" dirty="0" smtClean="0"/>
              <a:t>Full face photographic and comparable images</a:t>
            </a:r>
          </a:p>
          <a:p>
            <a:pPr eaLnBrk="1" hangingPunct="1">
              <a:lnSpc>
                <a:spcPct val="80000"/>
              </a:lnSpc>
            </a:pPr>
            <a:r>
              <a:rPr lang="en-US" sz="2400" i="1" dirty="0" smtClean="0"/>
              <a:t>Any other unique identifying #, characteristic, or code</a:t>
            </a:r>
            <a:r>
              <a:rPr lang="en-US" sz="2400" dirty="0" smtClean="0"/>
              <a:t> </a:t>
            </a:r>
          </a:p>
          <a:p>
            <a:pPr eaLnBrk="1" hangingPunct="1"/>
            <a:endParaRPr lang="en-US" sz="2400" dirty="0" smtClean="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12</a:t>
            </a:fld>
            <a:endParaRPr lang="en-US"/>
          </a:p>
        </p:txBody>
      </p:sp>
      <p:sp>
        <p:nvSpPr>
          <p:cNvPr id="4" name="Content Placeholder 3"/>
          <p:cNvSpPr>
            <a:spLocks noGrp="1"/>
          </p:cNvSpPr>
          <p:nvPr>
            <p:ph idx="13"/>
          </p:nvPr>
        </p:nvSpPr>
        <p:spPr>
          <a:xfrm>
            <a:off x="457200" y="914400"/>
            <a:ext cx="8229600" cy="457200"/>
          </a:xfrm>
        </p:spPr>
        <p:txBody>
          <a:bodyPr numCol="1"/>
          <a:lstStyle/>
          <a:p>
            <a:pPr marL="0" indent="0" algn="ctr">
              <a:buNone/>
            </a:pPr>
            <a:r>
              <a:rPr lang="en-US" dirty="0">
                <a:solidFill>
                  <a:schemeClr val="tx1"/>
                </a:solidFill>
              </a:rPr>
              <a:t>Question 3</a:t>
            </a:r>
            <a:r>
              <a:rPr lang="en-US" dirty="0" smtClean="0"/>
              <a:t> </a:t>
            </a:r>
            <a:endParaRPr lang="en-US" dirty="0"/>
          </a:p>
        </p:txBody>
      </p:sp>
      <p:sp>
        <p:nvSpPr>
          <p:cNvPr id="5" name="Content Placeholder 4"/>
          <p:cNvSpPr>
            <a:spLocks noGrp="1"/>
          </p:cNvSpPr>
          <p:nvPr>
            <p:ph idx="1"/>
          </p:nvPr>
        </p:nvSpPr>
        <p:spPr>
          <a:xfrm>
            <a:off x="457200" y="2027237"/>
            <a:ext cx="8229600" cy="4525963"/>
          </a:xfrm>
        </p:spPr>
        <p:txBody>
          <a:bodyPr/>
          <a:lstStyle/>
          <a:p>
            <a:pPr marL="0" indent="0">
              <a:buNone/>
            </a:pPr>
            <a:r>
              <a:rPr lang="en-US" dirty="0" smtClean="0"/>
              <a:t>Photographs are considered PHI.</a:t>
            </a:r>
          </a:p>
          <a:p>
            <a:pPr marL="914400" lvl="1" indent="-514350">
              <a:buFont typeface="+mj-lt"/>
              <a:buAutoNum type="alphaLcParenR"/>
            </a:pPr>
            <a:r>
              <a:rPr lang="en-US" dirty="0" smtClean="0"/>
              <a:t>True</a:t>
            </a:r>
          </a:p>
          <a:p>
            <a:pPr marL="914400" lvl="1" indent="-514350">
              <a:buFont typeface="+mj-lt"/>
              <a:buAutoNum type="alphaLcParenR"/>
            </a:pPr>
            <a:r>
              <a:rPr lang="en-US" dirty="0" smtClean="0"/>
              <a:t>False</a:t>
            </a:r>
          </a:p>
          <a:p>
            <a:endParaRPr lang="en-US" dirty="0" smtClean="0"/>
          </a:p>
          <a:p>
            <a:pPr marL="914400" lvl="1" indent="-514350">
              <a:buFont typeface="+mj-lt"/>
              <a:buAutoNum type="alphaLcParenR"/>
            </a:pPr>
            <a:endParaRPr lang="en-US" dirty="0"/>
          </a:p>
        </p:txBody>
      </p:sp>
    </p:spTree>
    <p:extLst>
      <p:ext uri="{BB962C8B-B14F-4D97-AF65-F5344CB8AC3E}">
        <p14:creationId xmlns:p14="http://schemas.microsoft.com/office/powerpoint/2010/main" xmlns="" val="383463194"/>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13</a:t>
            </a:fld>
            <a:endParaRPr lang="en-US"/>
          </a:p>
        </p:txBody>
      </p:sp>
      <p:sp>
        <p:nvSpPr>
          <p:cNvPr id="4" name="Content Placeholder 3"/>
          <p:cNvSpPr>
            <a:spLocks noGrp="1"/>
          </p:cNvSpPr>
          <p:nvPr>
            <p:ph idx="13"/>
          </p:nvPr>
        </p:nvSpPr>
        <p:spPr>
          <a:xfrm>
            <a:off x="457200" y="914400"/>
            <a:ext cx="8229600" cy="457200"/>
          </a:xfrm>
        </p:spPr>
        <p:txBody>
          <a:bodyPr numCol="1"/>
          <a:lstStyle/>
          <a:p>
            <a:pPr marL="0" indent="0" algn="ctr">
              <a:buNone/>
            </a:pPr>
            <a:r>
              <a:rPr lang="en-US" dirty="0">
                <a:solidFill>
                  <a:schemeClr val="tx1"/>
                </a:solidFill>
              </a:rPr>
              <a:t>Correct Answer</a:t>
            </a:r>
          </a:p>
        </p:txBody>
      </p:sp>
      <p:sp>
        <p:nvSpPr>
          <p:cNvPr id="5" name="Content Placeholder 4"/>
          <p:cNvSpPr>
            <a:spLocks noGrp="1"/>
          </p:cNvSpPr>
          <p:nvPr>
            <p:ph idx="1"/>
          </p:nvPr>
        </p:nvSpPr>
        <p:spPr>
          <a:xfrm>
            <a:off x="457200" y="2027237"/>
            <a:ext cx="8229600" cy="4525963"/>
          </a:xfrm>
        </p:spPr>
        <p:txBody>
          <a:bodyPr/>
          <a:lstStyle/>
          <a:p>
            <a:pPr marL="0" indent="0">
              <a:buNone/>
            </a:pPr>
            <a:r>
              <a:rPr lang="en-US" dirty="0" smtClean="0">
                <a:solidFill>
                  <a:srgbClr val="A50021"/>
                </a:solidFill>
              </a:rPr>
              <a:t>a:</a:t>
            </a:r>
            <a:r>
              <a:rPr lang="en-US" dirty="0" smtClean="0"/>
              <a:t> Photographs as well as video and audio recordings are protected under HIPAA regulations.</a:t>
            </a:r>
            <a:endParaRPr lang="en-US" dirty="0"/>
          </a:p>
        </p:txBody>
      </p:sp>
    </p:spTree>
    <p:extLst>
      <p:ext uri="{BB962C8B-B14F-4D97-AF65-F5344CB8AC3E}">
        <p14:creationId xmlns:p14="http://schemas.microsoft.com/office/powerpoint/2010/main" xmlns="" val="258517161"/>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Footer Placeholder 3"/>
          <p:cNvSpPr>
            <a:spLocks noGrp="1"/>
          </p:cNvSpPr>
          <p:nvPr>
            <p:ph type="ftr" sz="quarter" idx="11"/>
          </p:nvPr>
        </p:nvSpPr>
        <p:spPr/>
        <p:txBody>
          <a:bodyPr/>
          <a:lstStyle/>
          <a:p>
            <a:pPr>
              <a:defRPr/>
            </a:pPr>
            <a:r>
              <a:rPr lang="en-US" dirty="0"/>
              <a:t>INTERNAL USE ONLY</a:t>
            </a:r>
          </a:p>
        </p:txBody>
      </p:sp>
      <p:sp>
        <p:nvSpPr>
          <p:cNvPr id="21509" name="Slide Number Placeholder 5"/>
          <p:cNvSpPr>
            <a:spLocks noGrp="1"/>
          </p:cNvSpPr>
          <p:nvPr>
            <p:ph type="sldNum" sz="quarter" idx="12"/>
          </p:nvPr>
        </p:nvSpPr>
        <p:spPr/>
        <p:txBody>
          <a:bodyPr/>
          <a:lstStyle/>
          <a:p>
            <a:pPr>
              <a:defRPr/>
            </a:pPr>
            <a:fld id="{5B0D49E7-3952-4FB4-9FC6-1D423E4016E5}" type="slidenum">
              <a:rPr lang="en-US"/>
              <a:pPr>
                <a:defRPr/>
              </a:pPr>
              <a:t>14</a:t>
            </a:fld>
            <a:endParaRPr lang="en-US" dirty="0"/>
          </a:p>
        </p:txBody>
      </p:sp>
      <p:sp>
        <p:nvSpPr>
          <p:cNvPr id="6" name="Content Placeholder 5"/>
          <p:cNvSpPr>
            <a:spLocks noGrp="1"/>
          </p:cNvSpPr>
          <p:nvPr>
            <p:ph idx="13"/>
          </p:nvPr>
        </p:nvSpPr>
        <p:spPr>
          <a:xfrm>
            <a:off x="457200" y="914400"/>
            <a:ext cx="8229600" cy="457200"/>
          </a:xfrm>
        </p:spPr>
        <p:txBody>
          <a:bodyPr numCol="1"/>
          <a:lstStyle/>
          <a:p>
            <a:pPr algn="ctr">
              <a:buNone/>
            </a:pPr>
            <a:r>
              <a:rPr lang="en-US" dirty="0" smtClean="0">
                <a:solidFill>
                  <a:schemeClr val="tx1"/>
                </a:solidFill>
              </a:rPr>
              <a:t>Department of Justice-Imposed Criminal Penalties for Employee</a:t>
            </a:r>
            <a:endParaRPr lang="en-US" dirty="0">
              <a:solidFill>
                <a:schemeClr val="tx1"/>
              </a:solidFill>
            </a:endParaRPr>
          </a:p>
        </p:txBody>
      </p:sp>
      <p:sp>
        <p:nvSpPr>
          <p:cNvPr id="21507" name="Content Placeholder 2"/>
          <p:cNvSpPr>
            <a:spLocks noGrp="1"/>
          </p:cNvSpPr>
          <p:nvPr>
            <p:ph idx="1"/>
          </p:nvPr>
        </p:nvSpPr>
        <p:spPr>
          <a:xfrm>
            <a:off x="457200" y="1951037"/>
            <a:ext cx="8229600" cy="4525963"/>
          </a:xfrm>
        </p:spPr>
        <p:txBody>
          <a:bodyPr rtlCol="0">
            <a:normAutofit fontScale="62500" lnSpcReduction="20000"/>
          </a:bodyPr>
          <a:lstStyle/>
          <a:p>
            <a:pPr>
              <a:defRPr/>
            </a:pPr>
            <a:r>
              <a:rPr lang="en-US" sz="4000" dirty="0" smtClean="0"/>
              <a:t>Wrongfully Accessing or Disclosing PHI: Fines up to $50,000 and up to 1 Year in Prison</a:t>
            </a:r>
          </a:p>
          <a:p>
            <a:pPr>
              <a:defRPr/>
            </a:pPr>
            <a:endParaRPr lang="en-US" sz="4000" dirty="0" smtClean="0"/>
          </a:p>
          <a:p>
            <a:pPr>
              <a:defRPr/>
            </a:pPr>
            <a:r>
              <a:rPr lang="en-US" sz="4000" dirty="0" smtClean="0"/>
              <a:t>Obtaining PHI Under False Pretenses: Fines up to $100,000 and up to 5 Years in Prison </a:t>
            </a:r>
          </a:p>
          <a:p>
            <a:pPr>
              <a:defRPr/>
            </a:pPr>
            <a:endParaRPr lang="en-US" sz="4000" dirty="0" smtClean="0"/>
          </a:p>
          <a:p>
            <a:pPr>
              <a:defRPr/>
            </a:pPr>
            <a:r>
              <a:rPr lang="en-US" sz="4000" dirty="0" smtClean="0"/>
              <a:t>Wrongfully Using PHI for a Commercial Activity: Fines up to $250,000 and up to 10 Years in Prison</a:t>
            </a:r>
          </a:p>
          <a:p>
            <a:pPr eaLnBrk="1" fontAlgn="auto" hangingPunct="1">
              <a:spcAft>
                <a:spcPts val="0"/>
              </a:spcAft>
              <a:buFont typeface="Arial" pitchFamily="34" charset="0"/>
              <a:buChar char="•"/>
              <a:defRPr/>
            </a:pPr>
            <a:endParaRPr lang="en-US" dirty="0" smtClean="0">
              <a:solidFill>
                <a:srgbClr val="FF0000"/>
              </a:solidFill>
            </a:endParaRPr>
          </a:p>
          <a:p>
            <a:pPr eaLnBrk="1" fontAlgn="auto" hangingPunct="1">
              <a:spcAft>
                <a:spcPts val="0"/>
              </a:spcAft>
              <a:buFont typeface="Arial" pitchFamily="34" charset="0"/>
              <a:buChar char="•"/>
              <a:defRPr/>
            </a:pPr>
            <a:r>
              <a:rPr lang="en-US" sz="4000" dirty="0" smtClean="0"/>
              <a:t>HIPAA criminal and civil fines and penalties can be enforced against INDIVIDUALS as well as covered entities who obtain or disclose PHI without authorization including Business Associates</a:t>
            </a:r>
          </a:p>
          <a:p>
            <a:pPr eaLnBrk="1" fontAlgn="auto" hangingPunct="1">
              <a:spcAft>
                <a:spcPts val="0"/>
              </a:spcAft>
              <a:buFont typeface="Arial" pitchFamily="34" charset="0"/>
              <a:buChar char="•"/>
              <a:defRPr/>
            </a:pPr>
            <a:endParaRPr lang="en-US" dirty="0" smtClean="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a:t>INTERNAL USE ONLY</a:t>
            </a:r>
          </a:p>
        </p:txBody>
      </p:sp>
      <p:sp>
        <p:nvSpPr>
          <p:cNvPr id="5" name="Slide Number Placeholder 4"/>
          <p:cNvSpPr>
            <a:spLocks noGrp="1"/>
          </p:cNvSpPr>
          <p:nvPr>
            <p:ph type="sldNum" sz="quarter" idx="12"/>
          </p:nvPr>
        </p:nvSpPr>
        <p:spPr/>
        <p:txBody>
          <a:bodyPr/>
          <a:lstStyle/>
          <a:p>
            <a:pPr>
              <a:defRPr/>
            </a:pPr>
            <a:fld id="{799B91CB-2679-4866-A23B-FDC94F576BED}" type="slidenum">
              <a:rPr lang="en-US"/>
              <a:pPr>
                <a:defRPr/>
              </a:pPr>
              <a:t>15</a:t>
            </a:fld>
            <a:endParaRPr lang="en-US" dirty="0"/>
          </a:p>
        </p:txBody>
      </p:sp>
      <p:sp>
        <p:nvSpPr>
          <p:cNvPr id="6" name="Content Placeholder 5"/>
          <p:cNvSpPr>
            <a:spLocks noGrp="1"/>
          </p:cNvSpPr>
          <p:nvPr>
            <p:ph idx="13"/>
          </p:nvPr>
        </p:nvSpPr>
        <p:spPr>
          <a:xfrm>
            <a:off x="457200" y="914400"/>
            <a:ext cx="8229600" cy="457200"/>
          </a:xfrm>
        </p:spPr>
        <p:txBody>
          <a:bodyPr numCol="1"/>
          <a:lstStyle/>
          <a:p>
            <a:pPr algn="ctr">
              <a:buNone/>
            </a:pPr>
            <a:r>
              <a:rPr lang="en-US" dirty="0" smtClean="0">
                <a:solidFill>
                  <a:schemeClr val="tx1"/>
                </a:solidFill>
              </a:rPr>
              <a:t>Federal-Imposed Civil Penalties</a:t>
            </a:r>
            <a:endParaRPr lang="en-US" dirty="0">
              <a:solidFill>
                <a:schemeClr val="tx1"/>
              </a:solidFill>
            </a:endParaRPr>
          </a:p>
        </p:txBody>
      </p:sp>
      <p:sp>
        <p:nvSpPr>
          <p:cNvPr id="3" name="Content Placeholder 2"/>
          <p:cNvSpPr>
            <a:spLocks noGrp="1"/>
          </p:cNvSpPr>
          <p:nvPr>
            <p:ph idx="1"/>
          </p:nvPr>
        </p:nvSpPr>
        <p:spPr>
          <a:xfrm>
            <a:off x="457200" y="1722437"/>
            <a:ext cx="8229600" cy="4525963"/>
          </a:xfrm>
        </p:spPr>
        <p:txBody>
          <a:bodyPr rtlCol="0">
            <a:normAutofit fontScale="92500" lnSpcReduction="20000"/>
          </a:bodyPr>
          <a:lstStyle/>
          <a:p>
            <a:pPr eaLnBrk="1" fontAlgn="auto" hangingPunct="1">
              <a:lnSpc>
                <a:spcPct val="80000"/>
              </a:lnSpc>
              <a:spcAft>
                <a:spcPts val="0"/>
              </a:spcAft>
              <a:buFont typeface="Arial" pitchFamily="34" charset="0"/>
              <a:buChar char="•"/>
              <a:defRPr/>
            </a:pPr>
            <a:r>
              <a:rPr lang="en-US" sz="2400" b="1" dirty="0" smtClean="0"/>
              <a:t>Tier A</a:t>
            </a:r>
            <a:r>
              <a:rPr lang="en-US" sz="2400" dirty="0" smtClean="0"/>
              <a:t>: Did not realize violated and would have handled differently: </a:t>
            </a:r>
          </a:p>
          <a:p>
            <a:pPr lvl="1" eaLnBrk="1" fontAlgn="auto" hangingPunct="1">
              <a:lnSpc>
                <a:spcPct val="80000"/>
              </a:lnSpc>
              <a:spcAft>
                <a:spcPts val="0"/>
              </a:spcAft>
              <a:buFont typeface="Arial" pitchFamily="34" charset="0"/>
              <a:buChar char="–"/>
              <a:defRPr/>
            </a:pPr>
            <a:r>
              <a:rPr lang="en-US" sz="2000" dirty="0" smtClean="0"/>
              <a:t>Minimum per violation: $100 (each name in a data set can be a violation); Maximum per calendar year: $25,000</a:t>
            </a:r>
          </a:p>
          <a:p>
            <a:pPr eaLnBrk="1" fontAlgn="auto" hangingPunct="1">
              <a:lnSpc>
                <a:spcPct val="80000"/>
              </a:lnSpc>
              <a:spcAft>
                <a:spcPts val="0"/>
              </a:spcAft>
              <a:buFont typeface="Arial" pitchFamily="34" charset="0"/>
              <a:buChar char="•"/>
              <a:defRPr/>
            </a:pPr>
            <a:r>
              <a:rPr lang="en-US" sz="2400" b="1" dirty="0" smtClean="0"/>
              <a:t>Tier B</a:t>
            </a:r>
            <a:r>
              <a:rPr lang="en-US" sz="2400" dirty="0" smtClean="0"/>
              <a:t>:  Violations due to reasonable cause, but not willful neglect:  </a:t>
            </a:r>
          </a:p>
          <a:p>
            <a:pPr lvl="1" eaLnBrk="1" fontAlgn="auto" hangingPunct="1">
              <a:lnSpc>
                <a:spcPct val="80000"/>
              </a:lnSpc>
              <a:spcAft>
                <a:spcPts val="0"/>
              </a:spcAft>
              <a:buFont typeface="Arial" pitchFamily="34" charset="0"/>
              <a:buChar char="–"/>
              <a:defRPr/>
            </a:pPr>
            <a:r>
              <a:rPr lang="en-US" sz="2000" dirty="0" smtClean="0"/>
              <a:t>Minimum per violation: $1,000; Maximum per calendar year: $50,000  </a:t>
            </a:r>
          </a:p>
          <a:p>
            <a:pPr eaLnBrk="1" fontAlgn="auto" hangingPunct="1">
              <a:lnSpc>
                <a:spcPct val="80000"/>
              </a:lnSpc>
              <a:spcAft>
                <a:spcPts val="0"/>
              </a:spcAft>
              <a:buFont typeface="Arial" pitchFamily="34" charset="0"/>
              <a:buChar char="•"/>
              <a:defRPr/>
            </a:pPr>
            <a:r>
              <a:rPr lang="en-US" sz="2400" b="1" dirty="0" smtClean="0"/>
              <a:t>Tier C</a:t>
            </a:r>
            <a:r>
              <a:rPr lang="en-US" sz="2400" dirty="0" smtClean="0"/>
              <a:t>:  Violations due to </a:t>
            </a:r>
            <a:r>
              <a:rPr lang="en-US" sz="2400" dirty="0" smtClean="0">
                <a:solidFill>
                  <a:srgbClr val="C00000"/>
                </a:solidFill>
              </a:rPr>
              <a:t>willful neglect </a:t>
            </a:r>
            <a:r>
              <a:rPr lang="en-US" sz="2400" dirty="0" smtClean="0"/>
              <a:t>that organization corrected: </a:t>
            </a:r>
          </a:p>
          <a:p>
            <a:pPr lvl="1" eaLnBrk="1" fontAlgn="auto" hangingPunct="1">
              <a:lnSpc>
                <a:spcPct val="80000"/>
              </a:lnSpc>
              <a:spcAft>
                <a:spcPts val="0"/>
              </a:spcAft>
              <a:buFont typeface="Arial" pitchFamily="34" charset="0"/>
              <a:buChar char="–"/>
              <a:defRPr/>
            </a:pPr>
            <a:r>
              <a:rPr lang="en-US" sz="2000" dirty="0" smtClean="0"/>
              <a:t>Minimum per violation: $10,000; Maximum per calendar year: $250,000</a:t>
            </a:r>
          </a:p>
          <a:p>
            <a:pPr eaLnBrk="1" fontAlgn="auto" hangingPunct="1">
              <a:lnSpc>
                <a:spcPct val="80000"/>
              </a:lnSpc>
              <a:spcAft>
                <a:spcPts val="0"/>
              </a:spcAft>
              <a:buFont typeface="Arial" pitchFamily="34" charset="0"/>
              <a:buChar char="•"/>
              <a:defRPr/>
            </a:pPr>
            <a:r>
              <a:rPr lang="en-US" sz="2400" b="1" dirty="0" smtClean="0"/>
              <a:t>Tier D</a:t>
            </a:r>
            <a:r>
              <a:rPr lang="en-US" sz="2400" dirty="0" smtClean="0"/>
              <a:t>: Violations due to </a:t>
            </a:r>
            <a:r>
              <a:rPr lang="en-US" sz="2400" dirty="0" smtClean="0">
                <a:solidFill>
                  <a:srgbClr val="C00000"/>
                </a:solidFill>
              </a:rPr>
              <a:t>willful neglect </a:t>
            </a:r>
            <a:r>
              <a:rPr lang="en-US" sz="2400" dirty="0" smtClean="0"/>
              <a:t>that organization did not correct</a:t>
            </a:r>
          </a:p>
          <a:p>
            <a:pPr lvl="1" eaLnBrk="1" fontAlgn="auto" hangingPunct="1">
              <a:lnSpc>
                <a:spcPct val="80000"/>
              </a:lnSpc>
              <a:spcAft>
                <a:spcPts val="0"/>
              </a:spcAft>
              <a:buFont typeface="Arial" pitchFamily="34" charset="0"/>
              <a:buChar char="–"/>
              <a:defRPr/>
            </a:pPr>
            <a:r>
              <a:rPr lang="en-US" sz="2100" dirty="0" smtClean="0"/>
              <a:t>Minimum per violation: $50,000; Maximum per calendar year: $1.5 Million</a:t>
            </a:r>
          </a:p>
          <a:p>
            <a:pPr marL="342900" lvl="1" indent="-342900" eaLnBrk="1" fontAlgn="auto" hangingPunct="1">
              <a:lnSpc>
                <a:spcPct val="80000"/>
              </a:lnSpc>
              <a:spcAft>
                <a:spcPts val="0"/>
              </a:spcAft>
              <a:buFont typeface="Arial" pitchFamily="34" charset="0"/>
              <a:buChar char="•"/>
              <a:defRPr/>
            </a:pPr>
            <a:r>
              <a:rPr lang="en-US" sz="2400" dirty="0" smtClean="0"/>
              <a:t>HHS is now </a:t>
            </a:r>
            <a:r>
              <a:rPr lang="en-US" sz="2400" dirty="0" smtClean="0">
                <a:solidFill>
                  <a:srgbClr val="C00000"/>
                </a:solidFill>
              </a:rPr>
              <a:t>required</a:t>
            </a:r>
            <a:r>
              <a:rPr lang="en-US" sz="2400" dirty="0" smtClean="0"/>
              <a:t> to investigate and impose civil penalties where violations are due to </a:t>
            </a:r>
            <a:r>
              <a:rPr lang="en-US" sz="2400" dirty="0" smtClean="0">
                <a:solidFill>
                  <a:srgbClr val="C00000"/>
                </a:solidFill>
              </a:rPr>
              <a:t>willful neglect </a:t>
            </a:r>
          </a:p>
          <a:p>
            <a:pPr marL="342900" lvl="1" indent="-342900" eaLnBrk="1" fontAlgn="auto" hangingPunct="1">
              <a:lnSpc>
                <a:spcPct val="80000"/>
              </a:lnSpc>
              <a:spcAft>
                <a:spcPts val="0"/>
              </a:spcAft>
              <a:buFont typeface="Arial" pitchFamily="34" charset="0"/>
              <a:buChar char="•"/>
              <a:defRPr/>
            </a:pPr>
            <a:r>
              <a:rPr lang="en-US" sz="2400" dirty="0" smtClean="0"/>
              <a:t>Feds have 6 yrs from occurrence to initiate civil penalty action</a:t>
            </a:r>
          </a:p>
          <a:p>
            <a:pPr marL="342900" lvl="1" indent="-342900" eaLnBrk="1" fontAlgn="auto" hangingPunct="1">
              <a:lnSpc>
                <a:spcPct val="80000"/>
              </a:lnSpc>
              <a:spcAft>
                <a:spcPts val="0"/>
              </a:spcAft>
              <a:buFont typeface="Arial" pitchFamily="34" charset="0"/>
              <a:buChar char="•"/>
              <a:defRPr/>
            </a:pPr>
            <a:r>
              <a:rPr lang="en-US" sz="2400" dirty="0" smtClean="0"/>
              <a:t>State attorneys general can pursue civil cases against INDIVIDUALS who violate the HIPAA privacy and security regulations</a:t>
            </a:r>
          </a:p>
          <a:p>
            <a:pPr marL="342900" lvl="1" indent="-342900" eaLnBrk="1" fontAlgn="auto" hangingPunct="1">
              <a:lnSpc>
                <a:spcPct val="80000"/>
              </a:lnSpc>
              <a:spcAft>
                <a:spcPts val="0"/>
              </a:spcAft>
              <a:buFont typeface="Arial" pitchFamily="34" charset="0"/>
              <a:buChar char="•"/>
              <a:defRPr/>
            </a:pPr>
            <a:r>
              <a:rPr lang="en-US" sz="2400" dirty="0" smtClean="0"/>
              <a:t>Civil Penalties now apply to Business Associates</a:t>
            </a:r>
          </a:p>
          <a:p>
            <a:pPr marL="342900" lvl="1" indent="-342900" eaLnBrk="1" fontAlgn="auto" hangingPunct="1">
              <a:lnSpc>
                <a:spcPct val="80000"/>
              </a:lnSpc>
              <a:spcAft>
                <a:spcPts val="0"/>
              </a:spcAft>
              <a:buFont typeface="Arial" pitchFamily="34" charset="0"/>
              <a:buChar char="•"/>
              <a:defRPr/>
            </a:pPr>
            <a:endParaRPr lang="en-US" sz="2400" dirty="0" smtClean="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16</a:t>
            </a:fld>
            <a:endParaRPr lang="en-US"/>
          </a:p>
        </p:txBody>
      </p:sp>
      <p:sp>
        <p:nvSpPr>
          <p:cNvPr id="4" name="Content Placeholder 3"/>
          <p:cNvSpPr>
            <a:spLocks noGrp="1"/>
          </p:cNvSpPr>
          <p:nvPr>
            <p:ph idx="13"/>
          </p:nvPr>
        </p:nvSpPr>
        <p:spPr>
          <a:xfrm>
            <a:off x="457200" y="914400"/>
            <a:ext cx="8229600" cy="457200"/>
          </a:xfrm>
        </p:spPr>
        <p:txBody>
          <a:bodyPr numCol="1"/>
          <a:lstStyle/>
          <a:p>
            <a:pPr algn="ctr">
              <a:buNone/>
            </a:pPr>
            <a:r>
              <a:rPr lang="en-US" dirty="0">
                <a:solidFill>
                  <a:schemeClr val="tx1"/>
                </a:solidFill>
              </a:rPr>
              <a:t>Question 4</a:t>
            </a:r>
          </a:p>
        </p:txBody>
      </p:sp>
      <p:sp>
        <p:nvSpPr>
          <p:cNvPr id="5" name="Content Placeholder 4"/>
          <p:cNvSpPr>
            <a:spLocks noGrp="1"/>
          </p:cNvSpPr>
          <p:nvPr>
            <p:ph idx="1"/>
          </p:nvPr>
        </p:nvSpPr>
        <p:spPr>
          <a:xfrm>
            <a:off x="457200" y="2027237"/>
            <a:ext cx="8229600" cy="4525963"/>
          </a:xfrm>
        </p:spPr>
        <p:txBody>
          <a:bodyPr/>
          <a:lstStyle/>
          <a:p>
            <a:pPr marL="0" indent="0">
              <a:buNone/>
            </a:pPr>
            <a:r>
              <a:rPr lang="en-US" dirty="0" smtClean="0"/>
              <a:t>An individual convicted of HIPAA violation might be subject to</a:t>
            </a:r>
          </a:p>
          <a:p>
            <a:pPr marL="914400" lvl="1" indent="-514350">
              <a:buFont typeface="+mj-lt"/>
              <a:buAutoNum type="alphaLcParenR"/>
            </a:pPr>
            <a:r>
              <a:rPr lang="en-US" dirty="0" smtClean="0"/>
              <a:t>Fine</a:t>
            </a:r>
          </a:p>
          <a:p>
            <a:pPr marL="914400" lvl="1" indent="-514350">
              <a:buFont typeface="+mj-lt"/>
              <a:buAutoNum type="alphaLcParenR"/>
            </a:pPr>
            <a:r>
              <a:rPr lang="en-US" dirty="0" smtClean="0"/>
              <a:t>Jail term</a:t>
            </a:r>
          </a:p>
          <a:p>
            <a:pPr marL="914400" lvl="1" indent="-514350">
              <a:buFont typeface="+mj-lt"/>
              <a:buAutoNum type="alphaLcParenR"/>
            </a:pPr>
            <a:r>
              <a:rPr lang="en-US" dirty="0" smtClean="0"/>
              <a:t>Both A and B</a:t>
            </a:r>
            <a:endParaRPr lang="en-US" dirty="0"/>
          </a:p>
        </p:txBody>
      </p:sp>
    </p:spTree>
    <p:extLst>
      <p:ext uri="{BB962C8B-B14F-4D97-AF65-F5344CB8AC3E}">
        <p14:creationId xmlns:p14="http://schemas.microsoft.com/office/powerpoint/2010/main" xmlns="" val="177862838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17</a:t>
            </a:fld>
            <a:endParaRPr lang="en-US"/>
          </a:p>
        </p:txBody>
      </p:sp>
      <p:sp>
        <p:nvSpPr>
          <p:cNvPr id="4" name="Content Placeholder 3"/>
          <p:cNvSpPr>
            <a:spLocks noGrp="1"/>
          </p:cNvSpPr>
          <p:nvPr>
            <p:ph idx="13"/>
          </p:nvPr>
        </p:nvSpPr>
        <p:spPr>
          <a:xfrm>
            <a:off x="457200" y="914400"/>
            <a:ext cx="8229600" cy="457200"/>
          </a:xfrm>
        </p:spPr>
        <p:txBody>
          <a:bodyPr numCol="1"/>
          <a:lstStyle/>
          <a:p>
            <a:pPr marL="0" indent="0" algn="ctr">
              <a:buNone/>
            </a:pPr>
            <a:r>
              <a:rPr lang="en-US" dirty="0">
                <a:solidFill>
                  <a:schemeClr val="tx1"/>
                </a:solidFill>
              </a:rPr>
              <a:t>Correct Answer</a:t>
            </a:r>
          </a:p>
        </p:txBody>
      </p:sp>
      <p:sp>
        <p:nvSpPr>
          <p:cNvPr id="5" name="Content Placeholder 4"/>
          <p:cNvSpPr>
            <a:spLocks noGrp="1"/>
          </p:cNvSpPr>
          <p:nvPr>
            <p:ph idx="1"/>
          </p:nvPr>
        </p:nvSpPr>
        <p:spPr>
          <a:xfrm>
            <a:off x="457200" y="2103437"/>
            <a:ext cx="8229600" cy="4525963"/>
          </a:xfrm>
        </p:spPr>
        <p:txBody>
          <a:bodyPr/>
          <a:lstStyle/>
          <a:p>
            <a:pPr marL="0" indent="0">
              <a:buNone/>
            </a:pPr>
            <a:r>
              <a:rPr lang="en-US" dirty="0" smtClean="0">
                <a:solidFill>
                  <a:srgbClr val="A50021"/>
                </a:solidFill>
              </a:rPr>
              <a:t>c:</a:t>
            </a:r>
            <a:r>
              <a:rPr lang="en-US" dirty="0" smtClean="0">
                <a:solidFill>
                  <a:schemeClr val="tx1"/>
                </a:solidFill>
              </a:rPr>
              <a:t> </a:t>
            </a:r>
            <a:r>
              <a:rPr lang="en-US" dirty="0"/>
              <a:t>HIPAA is federal legislation. Sanctions for violators can include both fines and incarceration.</a:t>
            </a:r>
          </a:p>
        </p:txBody>
      </p:sp>
    </p:spTree>
    <p:extLst>
      <p:ext uri="{BB962C8B-B14F-4D97-AF65-F5344CB8AC3E}">
        <p14:creationId xmlns:p14="http://schemas.microsoft.com/office/powerpoint/2010/main" xmlns="" val="3930591140"/>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18</a:t>
            </a:fld>
            <a:endParaRPr lang="en-US"/>
          </a:p>
        </p:txBody>
      </p:sp>
      <p:sp>
        <p:nvSpPr>
          <p:cNvPr id="4" name="Content Placeholder 3"/>
          <p:cNvSpPr>
            <a:spLocks noGrp="1"/>
          </p:cNvSpPr>
          <p:nvPr>
            <p:ph idx="13"/>
          </p:nvPr>
        </p:nvSpPr>
        <p:spPr>
          <a:xfrm>
            <a:off x="457200" y="914400"/>
            <a:ext cx="8229600" cy="457200"/>
          </a:xfrm>
        </p:spPr>
        <p:txBody>
          <a:bodyPr numCol="1"/>
          <a:lstStyle/>
          <a:p>
            <a:pPr marL="0" indent="0" algn="ctr">
              <a:buNone/>
            </a:pPr>
            <a:r>
              <a:rPr lang="en-US" dirty="0" smtClean="0">
                <a:solidFill>
                  <a:schemeClr val="tx1"/>
                </a:solidFill>
              </a:rPr>
              <a:t>Breach and Sanction Information</a:t>
            </a:r>
            <a:endParaRPr lang="en-US" dirty="0">
              <a:solidFill>
                <a:schemeClr val="tx1"/>
              </a:solidFill>
            </a:endParaRPr>
          </a:p>
        </p:txBody>
      </p:sp>
      <p:sp>
        <p:nvSpPr>
          <p:cNvPr id="5" name="Content Placeholder 4"/>
          <p:cNvSpPr>
            <a:spLocks noGrp="1"/>
          </p:cNvSpPr>
          <p:nvPr>
            <p:ph idx="1"/>
          </p:nvPr>
        </p:nvSpPr>
        <p:spPr>
          <a:xfrm>
            <a:off x="457200" y="1752600"/>
            <a:ext cx="8229600" cy="4724400"/>
          </a:xfrm>
        </p:spPr>
        <p:txBody>
          <a:bodyPr>
            <a:normAutofit fontScale="85000" lnSpcReduction="10000"/>
          </a:bodyPr>
          <a:lstStyle/>
          <a:p>
            <a:pPr marL="0" indent="0">
              <a:buNone/>
            </a:pPr>
            <a:r>
              <a:rPr lang="en-US" dirty="0" smtClean="0"/>
              <a:t>In the Office of Civil Rights annual report to Congress:</a:t>
            </a:r>
          </a:p>
          <a:p>
            <a:r>
              <a:rPr lang="en-US" dirty="0" smtClean="0"/>
              <a:t>9/23/09 – 12/31/09 – 45 breach reports involving 2.4 million individuals</a:t>
            </a:r>
          </a:p>
          <a:p>
            <a:r>
              <a:rPr lang="en-US" dirty="0" smtClean="0"/>
              <a:t>1/1/10 – 12/31/10 – 207 breach reports involving 5.4 million individuals</a:t>
            </a:r>
          </a:p>
          <a:p>
            <a:r>
              <a:rPr lang="en-US" dirty="0" smtClean="0"/>
              <a:t>Four general causes (individuals affected): </a:t>
            </a:r>
          </a:p>
          <a:p>
            <a:pPr marL="971550" lvl="1" indent="-514350">
              <a:buFont typeface="+mj-lt"/>
              <a:buAutoNum type="arabicPeriod"/>
            </a:pPr>
            <a:r>
              <a:rPr lang="en-US" dirty="0" smtClean="0"/>
              <a:t>Theft of electronic or paper records (2,979,121); </a:t>
            </a:r>
          </a:p>
          <a:p>
            <a:pPr marL="971550" lvl="1" indent="-514350">
              <a:buFont typeface="+mj-lt"/>
              <a:buAutoNum type="arabicPeriod"/>
            </a:pPr>
            <a:r>
              <a:rPr lang="en-US" dirty="0" smtClean="0"/>
              <a:t>Loss </a:t>
            </a:r>
            <a:r>
              <a:rPr lang="en-US" dirty="0"/>
              <a:t>of electronic </a:t>
            </a:r>
            <a:r>
              <a:rPr lang="en-US" dirty="0" smtClean="0"/>
              <a:t>medical </a:t>
            </a:r>
            <a:r>
              <a:rPr lang="en-US" dirty="0"/>
              <a:t>or paper records (1,156,847</a:t>
            </a:r>
            <a:r>
              <a:rPr lang="en-US" dirty="0" smtClean="0"/>
              <a:t>); </a:t>
            </a:r>
          </a:p>
          <a:p>
            <a:pPr marL="971550" lvl="1" indent="-514350">
              <a:buFont typeface="+mj-lt"/>
              <a:buAutoNum type="arabicPeriod"/>
            </a:pPr>
            <a:r>
              <a:rPr lang="en-US" dirty="0" smtClean="0"/>
              <a:t>Intentional unauthorized access to, use, or disclosure (1,006,393); </a:t>
            </a:r>
          </a:p>
          <a:p>
            <a:pPr marL="971550" lvl="1" indent="-514350">
              <a:buFont typeface="+mj-lt"/>
              <a:buAutoNum type="arabicPeriod"/>
            </a:pPr>
            <a:r>
              <a:rPr lang="en-US" dirty="0" smtClean="0"/>
              <a:t>Human </a:t>
            </a:r>
            <a:r>
              <a:rPr lang="en-US" dirty="0"/>
              <a:t>error (78,663</a:t>
            </a:r>
            <a:r>
              <a:rPr lang="en-US" dirty="0" smtClean="0"/>
              <a:t>)</a:t>
            </a:r>
            <a:endParaRPr lang="en-US" dirty="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19</a:t>
            </a:fld>
            <a:endParaRPr lang="en-US"/>
          </a:p>
        </p:txBody>
      </p:sp>
      <p:sp>
        <p:nvSpPr>
          <p:cNvPr id="4" name="Content Placeholder 3"/>
          <p:cNvSpPr>
            <a:spLocks noGrp="1"/>
          </p:cNvSpPr>
          <p:nvPr>
            <p:ph idx="13"/>
          </p:nvPr>
        </p:nvSpPr>
        <p:spPr>
          <a:xfrm>
            <a:off x="457200" y="914400"/>
            <a:ext cx="8229600" cy="457200"/>
          </a:xfrm>
        </p:spPr>
        <p:txBody>
          <a:bodyPr numCol="1"/>
          <a:lstStyle/>
          <a:p>
            <a:pPr marL="0" indent="0" algn="ctr">
              <a:buNone/>
            </a:pPr>
            <a:r>
              <a:rPr lang="en-US" dirty="0" smtClean="0">
                <a:solidFill>
                  <a:schemeClr val="tx1"/>
                </a:solidFill>
              </a:rPr>
              <a:t>Breach and Sanction Information</a:t>
            </a:r>
            <a:endParaRPr lang="en-US" dirty="0">
              <a:solidFill>
                <a:schemeClr val="tx1"/>
              </a:solidFill>
            </a:endParaRPr>
          </a:p>
        </p:txBody>
      </p:sp>
      <p:sp>
        <p:nvSpPr>
          <p:cNvPr id="5" name="Content Placeholder 4"/>
          <p:cNvSpPr>
            <a:spLocks noGrp="1"/>
          </p:cNvSpPr>
          <p:nvPr>
            <p:ph idx="1"/>
          </p:nvPr>
        </p:nvSpPr>
        <p:spPr/>
        <p:txBody>
          <a:bodyPr>
            <a:normAutofit/>
          </a:bodyPr>
          <a:lstStyle/>
          <a:p>
            <a:pPr marL="0" indent="0">
              <a:buNone/>
            </a:pPr>
            <a:r>
              <a:rPr lang="en-US" sz="2800" dirty="0" smtClean="0"/>
              <a:t>January 16, 2009 </a:t>
            </a:r>
            <a:r>
              <a:rPr lang="en-US" sz="2800" dirty="0"/>
              <a:t>the Department </a:t>
            </a:r>
            <a:r>
              <a:rPr lang="en-US" sz="2800" dirty="0" smtClean="0"/>
              <a:t>of Health and Human Services reached an agreement </a:t>
            </a:r>
            <a:r>
              <a:rPr lang="en-US" sz="2800" dirty="0"/>
              <a:t>with CVS Pharmacy, Inc. (CVS) to settle potential violations of the Privacy </a:t>
            </a:r>
            <a:r>
              <a:rPr lang="en-US" sz="2800" dirty="0" smtClean="0"/>
              <a:t>Rule. </a:t>
            </a:r>
            <a:r>
              <a:rPr lang="en-US" sz="2800" dirty="0"/>
              <a:t>CVS agreed to pay $2.25 million and to implement a detailed Corrective Action Plan to ensure that its workforce members appropriately dispose of </a:t>
            </a:r>
            <a:r>
              <a:rPr lang="en-US" sz="2800" dirty="0" smtClean="0"/>
              <a:t>PHI, </a:t>
            </a:r>
            <a:r>
              <a:rPr lang="en-US" sz="2800" dirty="0"/>
              <a:t>such as labels from prescription bottles and old prescriptions. </a:t>
            </a:r>
          </a:p>
        </p:txBody>
      </p:sp>
    </p:spTree>
    <p:extLst>
      <p:ext uri="{BB962C8B-B14F-4D97-AF65-F5344CB8AC3E}">
        <p14:creationId xmlns:p14="http://schemas.microsoft.com/office/powerpoint/2010/main" xmlns="" val="2292010557"/>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Footer Placeholder 4"/>
          <p:cNvSpPr>
            <a:spLocks noGrp="1"/>
          </p:cNvSpPr>
          <p:nvPr>
            <p:ph type="ftr" sz="quarter" idx="11"/>
          </p:nvPr>
        </p:nvSpPr>
        <p:spPr/>
        <p:txBody>
          <a:bodyPr/>
          <a:lstStyle/>
          <a:p>
            <a:pPr>
              <a:defRPr/>
            </a:pPr>
            <a:r>
              <a:rPr lang="en-US" dirty="0"/>
              <a:t>INTERNAL USE ONLY</a:t>
            </a:r>
          </a:p>
        </p:txBody>
      </p:sp>
      <p:sp>
        <p:nvSpPr>
          <p:cNvPr id="13317" name="Slide Number Placeholder 5"/>
          <p:cNvSpPr>
            <a:spLocks noGrp="1"/>
          </p:cNvSpPr>
          <p:nvPr>
            <p:ph type="sldNum" sz="quarter" idx="12"/>
          </p:nvPr>
        </p:nvSpPr>
        <p:spPr/>
        <p:txBody>
          <a:bodyPr/>
          <a:lstStyle/>
          <a:p>
            <a:pPr>
              <a:defRPr/>
            </a:pPr>
            <a:fld id="{B6D9381D-A1EA-47A8-A711-5D696D5D038B}" type="slidenum">
              <a:rPr lang="en-US"/>
              <a:pPr>
                <a:defRPr/>
              </a:pPr>
              <a:t>2</a:t>
            </a:fld>
            <a:endParaRPr lang="en-US" dirty="0"/>
          </a:p>
        </p:txBody>
      </p:sp>
      <p:sp>
        <p:nvSpPr>
          <p:cNvPr id="6" name="Content Placeholder 5"/>
          <p:cNvSpPr>
            <a:spLocks noGrp="1"/>
          </p:cNvSpPr>
          <p:nvPr>
            <p:ph idx="13"/>
          </p:nvPr>
        </p:nvSpPr>
        <p:spPr>
          <a:xfrm>
            <a:off x="457200" y="914400"/>
            <a:ext cx="8229600" cy="457200"/>
          </a:xfrm>
        </p:spPr>
        <p:txBody>
          <a:bodyPr numCol="1"/>
          <a:lstStyle/>
          <a:p>
            <a:pPr algn="ctr">
              <a:buNone/>
            </a:pPr>
            <a:r>
              <a:rPr lang="en-US" dirty="0" smtClean="0">
                <a:solidFill>
                  <a:schemeClr val="tx1"/>
                </a:solidFill>
              </a:rPr>
              <a:t>Topics to Cover</a:t>
            </a:r>
            <a:endParaRPr lang="en-US" dirty="0">
              <a:solidFill>
                <a:schemeClr val="tx1"/>
              </a:solidFill>
            </a:endParaRPr>
          </a:p>
        </p:txBody>
      </p:sp>
      <p:sp>
        <p:nvSpPr>
          <p:cNvPr id="13315" name="Content Placeholder 2"/>
          <p:cNvSpPr>
            <a:spLocks noGrp="1"/>
          </p:cNvSpPr>
          <p:nvPr>
            <p:ph idx="1"/>
          </p:nvPr>
        </p:nvSpPr>
        <p:spPr>
          <a:xfrm>
            <a:off x="457200" y="1722437"/>
            <a:ext cx="8229600" cy="4525963"/>
          </a:xfrm>
        </p:spPr>
        <p:txBody>
          <a:bodyPr rtlCol="0">
            <a:normAutofit/>
          </a:bodyPr>
          <a:lstStyle/>
          <a:p>
            <a:pPr eaLnBrk="1" fontAlgn="auto" hangingPunct="1">
              <a:spcAft>
                <a:spcPts val="0"/>
              </a:spcAft>
              <a:buFont typeface="Arial" pitchFamily="34" charset="0"/>
              <a:buChar char="•"/>
              <a:defRPr/>
            </a:pPr>
            <a:r>
              <a:rPr lang="en-US" sz="2000" dirty="0" smtClean="0"/>
              <a:t>General HIPAA Privacy and Security Overview</a:t>
            </a:r>
          </a:p>
          <a:p>
            <a:pPr eaLnBrk="1" fontAlgn="auto" hangingPunct="1">
              <a:spcAft>
                <a:spcPts val="0"/>
              </a:spcAft>
              <a:buFont typeface="Arial" pitchFamily="34" charset="0"/>
              <a:buChar char="•"/>
              <a:defRPr/>
            </a:pPr>
            <a:r>
              <a:rPr lang="en-US" sz="2000" dirty="0" smtClean="0"/>
              <a:t>HIPAA Privacy</a:t>
            </a:r>
          </a:p>
          <a:p>
            <a:pPr>
              <a:buFont typeface="Arial" pitchFamily="34" charset="0"/>
              <a:buChar char="•"/>
              <a:defRPr/>
            </a:pPr>
            <a:r>
              <a:rPr lang="en-US" sz="2000" dirty="0" smtClean="0"/>
              <a:t>ARRA of 2009:  HIPAA Breach Notification Rules and Procedures</a:t>
            </a:r>
          </a:p>
          <a:p>
            <a:pPr eaLnBrk="1" fontAlgn="auto" hangingPunct="1">
              <a:spcAft>
                <a:spcPts val="0"/>
              </a:spcAft>
              <a:buFont typeface="Arial" pitchFamily="34" charset="0"/>
              <a:buChar char="•"/>
              <a:defRPr/>
            </a:pPr>
            <a:r>
              <a:rPr lang="en-US" sz="2000" dirty="0" smtClean="0"/>
              <a:t>HIPAA Security</a:t>
            </a:r>
          </a:p>
          <a:p>
            <a:pPr eaLnBrk="1" fontAlgn="auto" hangingPunct="1">
              <a:spcAft>
                <a:spcPts val="0"/>
              </a:spcAft>
              <a:buFont typeface="Arial" pitchFamily="34" charset="0"/>
              <a:buChar char="•"/>
              <a:defRPr/>
            </a:pPr>
            <a:r>
              <a:rPr lang="en-US" sz="2000" dirty="0" smtClean="0"/>
              <a:t>Questions/Acknowledgment of Training</a:t>
            </a:r>
          </a:p>
          <a:p>
            <a:pPr lvl="1"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endParaRPr lang="en-US" dirty="0" smtClean="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20</a:t>
            </a:fld>
            <a:endParaRPr lang="en-US"/>
          </a:p>
        </p:txBody>
      </p:sp>
      <p:sp>
        <p:nvSpPr>
          <p:cNvPr id="4" name="Content Placeholder 3"/>
          <p:cNvSpPr>
            <a:spLocks noGrp="1"/>
          </p:cNvSpPr>
          <p:nvPr>
            <p:ph idx="13"/>
          </p:nvPr>
        </p:nvSpPr>
        <p:spPr>
          <a:xfrm>
            <a:off x="457200" y="914400"/>
            <a:ext cx="8229600" cy="457200"/>
          </a:xfrm>
        </p:spPr>
        <p:txBody>
          <a:bodyPr numCol="1"/>
          <a:lstStyle/>
          <a:p>
            <a:pPr marL="0" indent="0" algn="ctr">
              <a:buNone/>
            </a:pPr>
            <a:r>
              <a:rPr lang="en-US" dirty="0" smtClean="0">
                <a:solidFill>
                  <a:schemeClr val="tx1"/>
                </a:solidFill>
              </a:rPr>
              <a:t>Breach and Sanction Information</a:t>
            </a:r>
            <a:endParaRPr lang="en-US" dirty="0">
              <a:solidFill>
                <a:schemeClr val="tx1"/>
              </a:solidFill>
            </a:endParaRPr>
          </a:p>
        </p:txBody>
      </p:sp>
      <p:sp>
        <p:nvSpPr>
          <p:cNvPr id="5" name="Content Placeholder 4"/>
          <p:cNvSpPr>
            <a:spLocks noGrp="1"/>
          </p:cNvSpPr>
          <p:nvPr>
            <p:ph idx="1"/>
          </p:nvPr>
        </p:nvSpPr>
        <p:spPr/>
        <p:txBody>
          <a:bodyPr>
            <a:normAutofit/>
          </a:bodyPr>
          <a:lstStyle/>
          <a:p>
            <a:pPr marL="0" indent="0">
              <a:buNone/>
            </a:pPr>
            <a:r>
              <a:rPr lang="en-US" sz="2800" dirty="0"/>
              <a:t>On July 27, 2010, the Department of Health and Human Services (HHS) </a:t>
            </a:r>
            <a:r>
              <a:rPr lang="en-US" sz="2800" dirty="0" smtClean="0"/>
              <a:t>reached an agreement </a:t>
            </a:r>
            <a:r>
              <a:rPr lang="en-US" sz="2800" dirty="0"/>
              <a:t>with Rite Aid Corporation and its 40 affiliated entities (Rite Aid) to settle potential violations of the Privacy </a:t>
            </a:r>
            <a:r>
              <a:rPr lang="en-US" sz="2800" dirty="0" smtClean="0"/>
              <a:t>Rule.  Rite Aid agreed </a:t>
            </a:r>
            <a:r>
              <a:rPr lang="en-US" sz="2800" dirty="0"/>
              <a:t>to pay $1 million </a:t>
            </a:r>
            <a:r>
              <a:rPr lang="en-US" sz="2800" dirty="0" smtClean="0"/>
              <a:t>and to </a:t>
            </a:r>
            <a:r>
              <a:rPr lang="en-US" sz="2800" dirty="0"/>
              <a:t>take corrective action to improve policies and procedures to safeguard the privacy of its customers when disposing </a:t>
            </a:r>
            <a:r>
              <a:rPr lang="en-US" sz="2800" dirty="0" smtClean="0"/>
              <a:t>PHI  </a:t>
            </a:r>
            <a:r>
              <a:rPr lang="en-US" sz="2800" dirty="0"/>
              <a:t>on pill bottle labels and other health information. </a:t>
            </a:r>
          </a:p>
        </p:txBody>
      </p:sp>
    </p:spTree>
    <p:extLst>
      <p:ext uri="{BB962C8B-B14F-4D97-AF65-F5344CB8AC3E}">
        <p14:creationId xmlns:p14="http://schemas.microsoft.com/office/powerpoint/2010/main" xmlns="" val="1856809050"/>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21</a:t>
            </a:fld>
            <a:endParaRPr lang="en-US"/>
          </a:p>
        </p:txBody>
      </p:sp>
      <p:sp>
        <p:nvSpPr>
          <p:cNvPr id="4" name="Content Placeholder 3"/>
          <p:cNvSpPr>
            <a:spLocks noGrp="1"/>
          </p:cNvSpPr>
          <p:nvPr>
            <p:ph idx="13"/>
          </p:nvPr>
        </p:nvSpPr>
        <p:spPr>
          <a:xfrm>
            <a:off x="457200" y="914400"/>
            <a:ext cx="8229600" cy="457200"/>
          </a:xfrm>
        </p:spPr>
        <p:txBody>
          <a:bodyPr numCol="1"/>
          <a:lstStyle/>
          <a:p>
            <a:pPr marL="0" indent="0" algn="ctr">
              <a:buNone/>
            </a:pPr>
            <a:r>
              <a:rPr lang="en-US" dirty="0" smtClean="0">
                <a:solidFill>
                  <a:schemeClr val="tx1"/>
                </a:solidFill>
              </a:rPr>
              <a:t>Breach and Sanction Information</a:t>
            </a:r>
            <a:endParaRPr lang="en-US" dirty="0">
              <a:solidFill>
                <a:schemeClr val="tx1"/>
              </a:solidFill>
            </a:endParaRPr>
          </a:p>
        </p:txBody>
      </p:sp>
      <p:sp>
        <p:nvSpPr>
          <p:cNvPr id="5" name="Content Placeholder 4"/>
          <p:cNvSpPr>
            <a:spLocks noGrp="1"/>
          </p:cNvSpPr>
          <p:nvPr>
            <p:ph idx="1"/>
          </p:nvPr>
        </p:nvSpPr>
        <p:spPr/>
        <p:txBody>
          <a:bodyPr>
            <a:normAutofit/>
          </a:bodyPr>
          <a:lstStyle/>
          <a:p>
            <a:pPr marL="0" indent="0">
              <a:buNone/>
            </a:pPr>
            <a:r>
              <a:rPr lang="en-US" sz="2800" dirty="0" smtClean="0"/>
              <a:t>July 6, 2011 </a:t>
            </a:r>
            <a:r>
              <a:rPr lang="en-US" sz="2800" dirty="0"/>
              <a:t>The Department of Health and Human Services (HHS) entered into its third largest settlement for potential HIPAA privacy and security rule </a:t>
            </a:r>
            <a:r>
              <a:rPr lang="en-US" sz="2800" dirty="0" smtClean="0"/>
              <a:t>violations, </a:t>
            </a:r>
            <a:r>
              <a:rPr lang="en-US" sz="2800" dirty="0"/>
              <a:t>reaching a resolution agreement </a:t>
            </a:r>
            <a:r>
              <a:rPr lang="en-US" sz="2800" dirty="0" smtClean="0"/>
              <a:t>of </a:t>
            </a:r>
            <a:r>
              <a:rPr lang="en-US" sz="2800" dirty="0"/>
              <a:t>$865,500 with the University of California at Los Angeles Health System (UCLAHS</a:t>
            </a:r>
            <a:r>
              <a:rPr lang="en-US" sz="2800" dirty="0" smtClean="0"/>
              <a:t>) associated with 2 complaints of intentional unauthorized access to/use/disclosure of PHI.</a:t>
            </a:r>
            <a:endParaRPr lang="en-US" sz="2800" dirty="0"/>
          </a:p>
        </p:txBody>
      </p:sp>
    </p:spTree>
    <p:extLst>
      <p:ext uri="{BB962C8B-B14F-4D97-AF65-F5344CB8AC3E}">
        <p14:creationId xmlns:p14="http://schemas.microsoft.com/office/powerpoint/2010/main" xmlns="" val="1683110541"/>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Footer Placeholder 3"/>
          <p:cNvSpPr>
            <a:spLocks noGrp="1"/>
          </p:cNvSpPr>
          <p:nvPr>
            <p:ph type="ftr" sz="quarter" idx="11"/>
          </p:nvPr>
        </p:nvSpPr>
        <p:spPr/>
        <p:txBody>
          <a:bodyPr/>
          <a:lstStyle/>
          <a:p>
            <a:pPr>
              <a:defRPr/>
            </a:pPr>
            <a:r>
              <a:rPr lang="en-US" dirty="0"/>
              <a:t>INTERNAL USE ONLY</a:t>
            </a:r>
          </a:p>
        </p:txBody>
      </p:sp>
      <p:sp>
        <p:nvSpPr>
          <p:cNvPr id="22533" name="Slide Number Placeholder 5"/>
          <p:cNvSpPr>
            <a:spLocks noGrp="1"/>
          </p:cNvSpPr>
          <p:nvPr>
            <p:ph type="sldNum" sz="quarter" idx="12"/>
          </p:nvPr>
        </p:nvSpPr>
        <p:spPr/>
        <p:txBody>
          <a:bodyPr/>
          <a:lstStyle/>
          <a:p>
            <a:pPr>
              <a:defRPr/>
            </a:pPr>
            <a:fld id="{33C66884-7203-493A-ADC2-01EE045FE1F8}" type="slidenum">
              <a:rPr lang="en-US"/>
              <a:pPr>
                <a:defRPr/>
              </a:pPr>
              <a:t>22</a:t>
            </a:fld>
            <a:endParaRPr lang="en-US" dirty="0"/>
          </a:p>
        </p:txBody>
      </p:sp>
      <p:sp>
        <p:nvSpPr>
          <p:cNvPr id="6" name="Content Placeholder 5"/>
          <p:cNvSpPr>
            <a:spLocks noGrp="1"/>
          </p:cNvSpPr>
          <p:nvPr>
            <p:ph idx="13"/>
          </p:nvPr>
        </p:nvSpPr>
        <p:spPr>
          <a:xfrm>
            <a:off x="457200" y="914400"/>
            <a:ext cx="8229600" cy="457200"/>
          </a:xfrm>
        </p:spPr>
        <p:txBody>
          <a:bodyPr numCol="1"/>
          <a:lstStyle/>
          <a:p>
            <a:pPr algn="ctr">
              <a:buNone/>
            </a:pPr>
            <a:r>
              <a:rPr lang="en-US" dirty="0" smtClean="0">
                <a:solidFill>
                  <a:schemeClr val="tx1"/>
                </a:solidFill>
              </a:rPr>
              <a:t>UA HIPAA Sanctions</a:t>
            </a:r>
            <a:endParaRPr lang="en-US" dirty="0">
              <a:solidFill>
                <a:schemeClr val="tx1"/>
              </a:solidFill>
            </a:endParaRPr>
          </a:p>
        </p:txBody>
      </p:sp>
      <p:sp>
        <p:nvSpPr>
          <p:cNvPr id="15363" name="Content Placeholder 2"/>
          <p:cNvSpPr>
            <a:spLocks noGrp="1"/>
          </p:cNvSpPr>
          <p:nvPr>
            <p:ph idx="1"/>
          </p:nvPr>
        </p:nvSpPr>
        <p:spPr/>
        <p:txBody>
          <a:bodyPr>
            <a:normAutofit/>
          </a:bodyPr>
          <a:lstStyle/>
          <a:p>
            <a:pPr eaLnBrk="1" hangingPunct="1"/>
            <a:r>
              <a:rPr lang="en-US" sz="2800" dirty="0" smtClean="0"/>
              <a:t>Employees who do not follow Privacy and Security Policies and related workplace rules and policies are subject to disciplinary action, up to and including dismissal</a:t>
            </a:r>
          </a:p>
          <a:p>
            <a:pPr eaLnBrk="1" hangingPunct="1"/>
            <a:r>
              <a:rPr lang="en-US" sz="2800" dirty="0" smtClean="0"/>
              <a:t>Type of sanction depends on severity of violation, intent, pattern/practice of improper activity, etc.</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23</a:t>
            </a:fld>
            <a:endParaRPr lang="en-US"/>
          </a:p>
        </p:txBody>
      </p:sp>
      <p:sp>
        <p:nvSpPr>
          <p:cNvPr id="4" name="Content Placeholder 3"/>
          <p:cNvSpPr>
            <a:spLocks noGrp="1"/>
          </p:cNvSpPr>
          <p:nvPr>
            <p:ph idx="13"/>
          </p:nvPr>
        </p:nvSpPr>
        <p:spPr>
          <a:xfrm>
            <a:off x="457200" y="914400"/>
            <a:ext cx="8229600" cy="457200"/>
          </a:xfrm>
        </p:spPr>
        <p:txBody>
          <a:bodyPr numCol="1"/>
          <a:lstStyle/>
          <a:p>
            <a:pPr marL="0" indent="0" algn="ctr">
              <a:buNone/>
            </a:pPr>
            <a:r>
              <a:rPr lang="en-US" dirty="0">
                <a:solidFill>
                  <a:schemeClr val="tx1"/>
                </a:solidFill>
              </a:rPr>
              <a:t>Question 5</a:t>
            </a:r>
          </a:p>
        </p:txBody>
      </p:sp>
      <p:sp>
        <p:nvSpPr>
          <p:cNvPr id="5" name="Content Placeholder 4"/>
          <p:cNvSpPr>
            <a:spLocks noGrp="1"/>
          </p:cNvSpPr>
          <p:nvPr>
            <p:ph idx="1"/>
          </p:nvPr>
        </p:nvSpPr>
        <p:spPr>
          <a:xfrm>
            <a:off x="457200" y="1874837"/>
            <a:ext cx="8229600" cy="4525963"/>
          </a:xfrm>
        </p:spPr>
        <p:txBody>
          <a:bodyPr/>
          <a:lstStyle/>
          <a:p>
            <a:pPr marL="0" indent="0">
              <a:buNone/>
            </a:pPr>
            <a:r>
              <a:rPr lang="en-US" dirty="0" smtClean="0"/>
              <a:t>A University of Alabama employee who violates HIPAA Policies can be fired.</a:t>
            </a:r>
          </a:p>
          <a:p>
            <a:pPr marL="914400" lvl="1" indent="-514350">
              <a:buFont typeface="+mj-lt"/>
              <a:buAutoNum type="alphaLcParenR"/>
            </a:pPr>
            <a:r>
              <a:rPr lang="en-US" dirty="0" smtClean="0"/>
              <a:t>True</a:t>
            </a:r>
          </a:p>
          <a:p>
            <a:pPr marL="914400" lvl="1" indent="-514350">
              <a:buFont typeface="+mj-lt"/>
              <a:buAutoNum type="alphaLcParenR"/>
            </a:pPr>
            <a:r>
              <a:rPr lang="en-US" dirty="0" smtClean="0"/>
              <a:t>False</a:t>
            </a:r>
          </a:p>
          <a:p>
            <a:pPr marL="457200" lvl="1" indent="0">
              <a:buNone/>
            </a:pPr>
            <a:endParaRPr lang="en-US" dirty="0"/>
          </a:p>
        </p:txBody>
      </p:sp>
    </p:spTree>
    <p:extLst>
      <p:ext uri="{BB962C8B-B14F-4D97-AF65-F5344CB8AC3E}">
        <p14:creationId xmlns:p14="http://schemas.microsoft.com/office/powerpoint/2010/main" xmlns="" val="2002179288"/>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24</a:t>
            </a:fld>
            <a:endParaRPr lang="en-US"/>
          </a:p>
        </p:txBody>
      </p:sp>
      <p:sp>
        <p:nvSpPr>
          <p:cNvPr id="4" name="Content Placeholder 3"/>
          <p:cNvSpPr>
            <a:spLocks noGrp="1"/>
          </p:cNvSpPr>
          <p:nvPr>
            <p:ph idx="13"/>
          </p:nvPr>
        </p:nvSpPr>
        <p:spPr>
          <a:xfrm>
            <a:off x="457200" y="914400"/>
            <a:ext cx="8229600" cy="457200"/>
          </a:xfrm>
        </p:spPr>
        <p:txBody>
          <a:bodyPr numCol="1"/>
          <a:lstStyle/>
          <a:p>
            <a:pPr marL="0" indent="0" algn="ctr">
              <a:buNone/>
            </a:pPr>
            <a:r>
              <a:rPr lang="en-US" dirty="0">
                <a:solidFill>
                  <a:schemeClr val="tx1"/>
                </a:solidFill>
              </a:rPr>
              <a:t>Correct Answer</a:t>
            </a:r>
          </a:p>
        </p:txBody>
      </p:sp>
      <p:sp>
        <p:nvSpPr>
          <p:cNvPr id="5" name="Content Placeholder 4"/>
          <p:cNvSpPr>
            <a:spLocks noGrp="1"/>
          </p:cNvSpPr>
          <p:nvPr>
            <p:ph idx="1"/>
          </p:nvPr>
        </p:nvSpPr>
        <p:spPr>
          <a:xfrm>
            <a:off x="457200" y="2027237"/>
            <a:ext cx="8229600" cy="4525963"/>
          </a:xfrm>
        </p:spPr>
        <p:txBody>
          <a:bodyPr/>
          <a:lstStyle/>
          <a:p>
            <a:pPr marL="0" indent="0">
              <a:buNone/>
            </a:pPr>
            <a:r>
              <a:rPr lang="en-US" dirty="0" smtClean="0">
                <a:solidFill>
                  <a:srgbClr val="A50021"/>
                </a:solidFill>
              </a:rPr>
              <a:t>a:</a:t>
            </a:r>
            <a:r>
              <a:rPr lang="en-US" dirty="0" smtClean="0"/>
              <a:t> True: The University of Alabama is legally obligated to enforce HIPAA Policies. Employees who violate policy will be subject to sanctions which can included termination of employment. The nature of the sanction is determined by the severity of the policy breach.</a:t>
            </a:r>
            <a:endParaRPr lang="en-US" dirty="0"/>
          </a:p>
        </p:txBody>
      </p:sp>
    </p:spTree>
    <p:extLst>
      <p:ext uri="{BB962C8B-B14F-4D97-AF65-F5344CB8AC3E}">
        <p14:creationId xmlns:p14="http://schemas.microsoft.com/office/powerpoint/2010/main" xmlns="" val="1150533377"/>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Footer Placeholder 4"/>
          <p:cNvSpPr>
            <a:spLocks noGrp="1"/>
          </p:cNvSpPr>
          <p:nvPr>
            <p:ph type="ftr" sz="quarter" idx="11"/>
          </p:nvPr>
        </p:nvSpPr>
        <p:spPr/>
        <p:txBody>
          <a:bodyPr/>
          <a:lstStyle/>
          <a:p>
            <a:pPr>
              <a:defRPr/>
            </a:pPr>
            <a:r>
              <a:rPr lang="en-US"/>
              <a:t>INTERNAL USE ONLY</a:t>
            </a:r>
          </a:p>
        </p:txBody>
      </p:sp>
      <p:sp>
        <p:nvSpPr>
          <p:cNvPr id="23557" name="Slide Number Placeholder 5"/>
          <p:cNvSpPr>
            <a:spLocks noGrp="1"/>
          </p:cNvSpPr>
          <p:nvPr>
            <p:ph type="sldNum" sz="quarter" idx="12"/>
          </p:nvPr>
        </p:nvSpPr>
        <p:spPr/>
        <p:txBody>
          <a:bodyPr/>
          <a:lstStyle/>
          <a:p>
            <a:pPr>
              <a:defRPr/>
            </a:pPr>
            <a:fld id="{A8F7D7BF-3EF0-457D-AA0C-B406006648D0}" type="slidenum">
              <a:rPr lang="en-US"/>
              <a:pPr>
                <a:defRPr/>
              </a:pPr>
              <a:t>25</a:t>
            </a:fld>
            <a:endParaRPr lang="en-US"/>
          </a:p>
        </p:txBody>
      </p:sp>
      <p:sp>
        <p:nvSpPr>
          <p:cNvPr id="6" name="Content Placeholder 5"/>
          <p:cNvSpPr>
            <a:spLocks noGrp="1"/>
          </p:cNvSpPr>
          <p:nvPr>
            <p:ph idx="13"/>
          </p:nvPr>
        </p:nvSpPr>
        <p:spPr>
          <a:xfrm>
            <a:off x="457200" y="914400"/>
            <a:ext cx="8229600" cy="457200"/>
          </a:xfrm>
        </p:spPr>
        <p:txBody>
          <a:bodyPr numCol="1"/>
          <a:lstStyle/>
          <a:p>
            <a:pPr algn="ctr">
              <a:buNone/>
            </a:pPr>
            <a:r>
              <a:rPr lang="en-US" dirty="0" smtClean="0">
                <a:solidFill>
                  <a:schemeClr val="tx1"/>
                </a:solidFill>
              </a:rPr>
              <a:t>HIPAA Permitted Uses and Disclosures of PHI</a:t>
            </a:r>
          </a:p>
        </p:txBody>
      </p:sp>
      <p:sp>
        <p:nvSpPr>
          <p:cNvPr id="17411" name="Rectangle 3"/>
          <p:cNvSpPr>
            <a:spLocks noGrp="1" noChangeArrowheads="1"/>
          </p:cNvSpPr>
          <p:nvPr>
            <p:ph idx="1"/>
          </p:nvPr>
        </p:nvSpPr>
        <p:spPr>
          <a:xfrm>
            <a:off x="457200" y="1722437"/>
            <a:ext cx="8229600" cy="4525963"/>
          </a:xfrm>
        </p:spPr>
        <p:txBody>
          <a:bodyPr/>
          <a:lstStyle/>
          <a:p>
            <a:pPr eaLnBrk="1" hangingPunct="1">
              <a:lnSpc>
                <a:spcPct val="90000"/>
              </a:lnSpc>
            </a:pPr>
            <a:r>
              <a:rPr lang="en-US" sz="2800" dirty="0" smtClean="0"/>
              <a:t>A covered entity can always use and disclose PHI for any purpose if it gets the person’s signed HIPAA-valid authorization</a:t>
            </a:r>
          </a:p>
          <a:p>
            <a:pPr eaLnBrk="1" hangingPunct="1">
              <a:lnSpc>
                <a:spcPct val="90000"/>
              </a:lnSpc>
            </a:pPr>
            <a:r>
              <a:rPr lang="en-US" sz="2800" dirty="0" smtClean="0"/>
              <a:t>Only designated, HIPAA trained personnel are permitted to approve disclosure of PHI per the person’s HIPAA-valid authorization</a:t>
            </a:r>
          </a:p>
          <a:p>
            <a:pPr eaLnBrk="1" hangingPunct="1">
              <a:lnSpc>
                <a:spcPct val="90000"/>
              </a:lnSpc>
            </a:pPr>
            <a:r>
              <a:rPr lang="en-US" sz="2800" dirty="0" smtClean="0"/>
              <a:t>For a complete list of permitted uses and disclosures of PHI, see your entity’s notice of health information practices</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26</a:t>
            </a:fld>
            <a:endParaRPr lang="en-US"/>
          </a:p>
        </p:txBody>
      </p:sp>
      <p:sp>
        <p:nvSpPr>
          <p:cNvPr id="4" name="Content Placeholder 3"/>
          <p:cNvSpPr>
            <a:spLocks noGrp="1"/>
          </p:cNvSpPr>
          <p:nvPr>
            <p:ph idx="13"/>
          </p:nvPr>
        </p:nvSpPr>
        <p:spPr>
          <a:xfrm>
            <a:off x="457200" y="914400"/>
            <a:ext cx="8229600" cy="457200"/>
          </a:xfrm>
        </p:spPr>
        <p:txBody>
          <a:bodyPr numCol="1"/>
          <a:lstStyle/>
          <a:p>
            <a:pPr algn="ctr">
              <a:buNone/>
            </a:pPr>
            <a:r>
              <a:rPr lang="en-US" dirty="0" smtClean="0">
                <a:solidFill>
                  <a:schemeClr val="tx1"/>
                </a:solidFill>
              </a:rPr>
              <a:t>HIPAA Permitted Uses and Disclosures of PHI</a:t>
            </a:r>
          </a:p>
        </p:txBody>
      </p:sp>
      <p:sp>
        <p:nvSpPr>
          <p:cNvPr id="5" name="Content Placeholder 4"/>
          <p:cNvSpPr>
            <a:spLocks noGrp="1"/>
          </p:cNvSpPr>
          <p:nvPr>
            <p:ph idx="1"/>
          </p:nvPr>
        </p:nvSpPr>
        <p:spPr/>
        <p:txBody>
          <a:bodyPr>
            <a:normAutofit fontScale="85000" lnSpcReduction="10000"/>
          </a:bodyPr>
          <a:lstStyle/>
          <a:p>
            <a:r>
              <a:rPr lang="en-US" dirty="0" smtClean="0"/>
              <a:t>The HIPAA Privacy Rule states that PHI may be used and disclosed to facilitate </a:t>
            </a:r>
            <a:r>
              <a:rPr lang="en-US" b="1" dirty="0" smtClean="0"/>
              <a:t>treatment, payment, and healthcare operations (TPO) which means:</a:t>
            </a:r>
          </a:p>
          <a:p>
            <a:pPr lvl="1"/>
            <a:r>
              <a:rPr lang="en-US" dirty="0" smtClean="0"/>
              <a:t>PHI may be disclosed to other providers for </a:t>
            </a:r>
            <a:r>
              <a:rPr lang="en-US" b="1" dirty="0" smtClean="0"/>
              <a:t>treatment</a:t>
            </a:r>
          </a:p>
          <a:p>
            <a:pPr lvl="1"/>
            <a:r>
              <a:rPr lang="en-US" dirty="0" smtClean="0"/>
              <a:t>PHI may be disclosed to other covered entities for </a:t>
            </a:r>
            <a:r>
              <a:rPr lang="en-US" b="1" dirty="0" smtClean="0"/>
              <a:t>payment</a:t>
            </a:r>
          </a:p>
          <a:p>
            <a:pPr lvl="1"/>
            <a:r>
              <a:rPr lang="en-US" dirty="0" smtClean="0"/>
              <a:t>PHI may be disclosed to other covered entities that have a relationship with the patient for certain </a:t>
            </a:r>
            <a:r>
              <a:rPr lang="en-US" b="1" dirty="0" smtClean="0"/>
              <a:t>healthcare operations such as quality improvement, credentialing, and compliance</a:t>
            </a:r>
          </a:p>
          <a:p>
            <a:pPr lvl="1"/>
            <a:r>
              <a:rPr lang="en-US" dirty="0" smtClean="0"/>
              <a:t>PHI may be disclosed to </a:t>
            </a:r>
            <a:r>
              <a:rPr lang="en-US" b="1" dirty="0" smtClean="0"/>
              <a:t>individuals involved in a patient’s care or payment for care unless the patient objects</a:t>
            </a:r>
          </a:p>
          <a:p>
            <a:endParaRPr lang="en-US" dirty="0"/>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INTERNAL USE ONLY</a:t>
            </a:r>
            <a:endParaRPr lang="en-US"/>
          </a:p>
        </p:txBody>
      </p:sp>
      <p:sp>
        <p:nvSpPr>
          <p:cNvPr id="5" name="Slide Number Placeholder 4"/>
          <p:cNvSpPr>
            <a:spLocks noGrp="1"/>
          </p:cNvSpPr>
          <p:nvPr>
            <p:ph type="sldNum" sz="quarter" idx="12"/>
          </p:nvPr>
        </p:nvSpPr>
        <p:spPr/>
        <p:txBody>
          <a:bodyPr/>
          <a:lstStyle/>
          <a:p>
            <a:pPr>
              <a:defRPr/>
            </a:pPr>
            <a:fld id="{67D7EA33-115D-403C-B84D-BFAB0DA3E57C}" type="slidenum">
              <a:rPr lang="en-US" smtClean="0"/>
              <a:pPr>
                <a:defRPr/>
              </a:pPr>
              <a:t>27</a:t>
            </a:fld>
            <a:endParaRPr lang="en-US"/>
          </a:p>
        </p:txBody>
      </p:sp>
      <p:sp>
        <p:nvSpPr>
          <p:cNvPr id="6" name="Content Placeholder 5"/>
          <p:cNvSpPr>
            <a:spLocks noGrp="1"/>
          </p:cNvSpPr>
          <p:nvPr>
            <p:ph idx="13"/>
          </p:nvPr>
        </p:nvSpPr>
        <p:spPr>
          <a:xfrm>
            <a:off x="533400" y="914400"/>
            <a:ext cx="8229600" cy="457200"/>
          </a:xfrm>
        </p:spPr>
        <p:txBody>
          <a:bodyPr numCol="1"/>
          <a:lstStyle/>
          <a:p>
            <a:pPr algn="ctr">
              <a:buNone/>
            </a:pPr>
            <a:r>
              <a:rPr lang="en-US" dirty="0" smtClean="0">
                <a:solidFill>
                  <a:schemeClr val="tx1"/>
                </a:solidFill>
              </a:rPr>
              <a:t>Minimum Necessary </a:t>
            </a:r>
            <a:r>
              <a:rPr lang="en-US" dirty="0">
                <a:solidFill>
                  <a:schemeClr val="tx1"/>
                </a:solidFill>
              </a:rPr>
              <a:t>Standard</a:t>
            </a:r>
          </a:p>
        </p:txBody>
      </p:sp>
      <p:sp>
        <p:nvSpPr>
          <p:cNvPr id="27651" name="Content Placeholder 2"/>
          <p:cNvSpPr>
            <a:spLocks noGrp="1"/>
          </p:cNvSpPr>
          <p:nvPr>
            <p:ph idx="1"/>
          </p:nvPr>
        </p:nvSpPr>
        <p:spPr>
          <a:xfrm>
            <a:off x="457200" y="1600200"/>
            <a:ext cx="8229600" cy="4525963"/>
          </a:xfrm>
        </p:spPr>
        <p:txBody>
          <a:bodyPr>
            <a:normAutofit fontScale="85000" lnSpcReduction="10000"/>
          </a:bodyPr>
          <a:lstStyle/>
          <a:p>
            <a:r>
              <a:rPr lang="en-US" dirty="0" smtClean="0"/>
              <a:t>When HIPAA permits use or disclosure of PHI, a covered entity must use or disclose only the </a:t>
            </a:r>
            <a:r>
              <a:rPr lang="en-US" b="1" dirty="0" smtClean="0"/>
              <a:t>minimum </a:t>
            </a:r>
            <a:r>
              <a:rPr lang="en-US" dirty="0" smtClean="0"/>
              <a:t>necessary PHI required to accomplish the purpose of the use or disclosure.</a:t>
            </a:r>
          </a:p>
          <a:p>
            <a:r>
              <a:rPr lang="en-US" dirty="0" smtClean="0"/>
              <a:t>The only exceptions to the minimum necessary standard are those times when a covered entity is disclosing PHI for the following reasons:</a:t>
            </a:r>
          </a:p>
          <a:p>
            <a:pPr lvl="1"/>
            <a:r>
              <a:rPr lang="en-US" dirty="0" smtClean="0"/>
              <a:t>Treatment</a:t>
            </a:r>
          </a:p>
          <a:p>
            <a:pPr lvl="1"/>
            <a:r>
              <a:rPr lang="en-US" dirty="0" smtClean="0"/>
              <a:t>Purposes for which an authorization is signed</a:t>
            </a:r>
          </a:p>
          <a:p>
            <a:pPr lvl="1"/>
            <a:r>
              <a:rPr lang="en-US" dirty="0" smtClean="0"/>
              <a:t>Disclosures required by law</a:t>
            </a:r>
          </a:p>
          <a:p>
            <a:pPr lvl="1"/>
            <a:r>
              <a:rPr lang="en-US" dirty="0" smtClean="0"/>
              <a:t>Sharing information to the patient about himself/herself</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Footer Placeholder 4"/>
          <p:cNvSpPr>
            <a:spLocks noGrp="1"/>
          </p:cNvSpPr>
          <p:nvPr>
            <p:ph type="ftr" sz="quarter" idx="11"/>
          </p:nvPr>
        </p:nvSpPr>
        <p:spPr/>
        <p:txBody>
          <a:bodyPr/>
          <a:lstStyle/>
          <a:p>
            <a:pPr>
              <a:defRPr/>
            </a:pPr>
            <a:r>
              <a:rPr lang="en-US"/>
              <a:t>INTERNAL USE ONLY</a:t>
            </a:r>
          </a:p>
        </p:txBody>
      </p:sp>
      <p:sp>
        <p:nvSpPr>
          <p:cNvPr id="35845" name="Slide Number Placeholder 5"/>
          <p:cNvSpPr>
            <a:spLocks noGrp="1"/>
          </p:cNvSpPr>
          <p:nvPr>
            <p:ph type="sldNum" sz="quarter" idx="12"/>
          </p:nvPr>
        </p:nvSpPr>
        <p:spPr/>
        <p:txBody>
          <a:bodyPr/>
          <a:lstStyle/>
          <a:p>
            <a:pPr>
              <a:defRPr/>
            </a:pPr>
            <a:fld id="{9F2A49F2-61CD-4DF1-AA5E-7A77D0B5388D}" type="slidenum">
              <a:rPr lang="en-US"/>
              <a:pPr>
                <a:defRPr/>
              </a:pPr>
              <a:t>28</a:t>
            </a:fld>
            <a:endParaRPr lang="en-US"/>
          </a:p>
        </p:txBody>
      </p:sp>
      <p:sp>
        <p:nvSpPr>
          <p:cNvPr id="6" name="Content Placeholder 5"/>
          <p:cNvSpPr>
            <a:spLocks noGrp="1"/>
          </p:cNvSpPr>
          <p:nvPr>
            <p:ph idx="13"/>
          </p:nvPr>
        </p:nvSpPr>
        <p:spPr>
          <a:xfrm>
            <a:off x="457200" y="914400"/>
            <a:ext cx="8229600" cy="457200"/>
          </a:xfrm>
        </p:spPr>
        <p:txBody>
          <a:bodyPr numCol="1"/>
          <a:lstStyle/>
          <a:p>
            <a:pPr algn="ctr">
              <a:buNone/>
            </a:pPr>
            <a:r>
              <a:rPr lang="en-US" dirty="0" smtClean="0">
                <a:solidFill>
                  <a:schemeClr val="tx1"/>
                </a:solidFill>
              </a:rPr>
              <a:t>What HIPAA Did Not Change:</a:t>
            </a:r>
            <a:endParaRPr lang="en-US" dirty="0">
              <a:solidFill>
                <a:schemeClr val="tx1"/>
              </a:solidFill>
            </a:endParaRPr>
          </a:p>
        </p:txBody>
      </p:sp>
      <p:sp>
        <p:nvSpPr>
          <p:cNvPr id="30723" name="Rectangle 3"/>
          <p:cNvSpPr>
            <a:spLocks noGrp="1" noChangeArrowheads="1"/>
          </p:cNvSpPr>
          <p:nvPr>
            <p:ph idx="1"/>
          </p:nvPr>
        </p:nvSpPr>
        <p:spPr>
          <a:xfrm>
            <a:off x="457200" y="1722437"/>
            <a:ext cx="8229600" cy="4525963"/>
          </a:xfrm>
        </p:spPr>
        <p:txBody>
          <a:bodyPr/>
          <a:lstStyle/>
          <a:p>
            <a:pPr eaLnBrk="1" hangingPunct="1">
              <a:lnSpc>
                <a:spcPct val="90000"/>
              </a:lnSpc>
            </a:pPr>
            <a:r>
              <a:rPr lang="en-US" sz="2800" dirty="0" smtClean="0"/>
              <a:t>Family and friends can still pick up prescriptions for sick people</a:t>
            </a:r>
          </a:p>
          <a:p>
            <a:pPr eaLnBrk="1" hangingPunct="1">
              <a:lnSpc>
                <a:spcPct val="90000"/>
              </a:lnSpc>
            </a:pPr>
            <a:r>
              <a:rPr lang="en-US" sz="2800" dirty="0" smtClean="0"/>
              <a:t>Physicians and Nurses do not have to whisper</a:t>
            </a:r>
          </a:p>
          <a:p>
            <a:pPr eaLnBrk="1" hangingPunct="1">
              <a:lnSpc>
                <a:spcPct val="90000"/>
              </a:lnSpc>
            </a:pPr>
            <a:r>
              <a:rPr lang="en-US" sz="2800" dirty="0" smtClean="0"/>
              <a:t>State laws still govern the disclosure of minor’s health information to parents (a minor is under the age of 19 in Alabama)</a:t>
            </a: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29</a:t>
            </a:fld>
            <a:endParaRPr lang="en-US"/>
          </a:p>
        </p:txBody>
      </p:sp>
      <p:sp>
        <p:nvSpPr>
          <p:cNvPr id="4" name="Content Placeholder 3"/>
          <p:cNvSpPr>
            <a:spLocks noGrp="1"/>
          </p:cNvSpPr>
          <p:nvPr>
            <p:ph idx="13"/>
          </p:nvPr>
        </p:nvSpPr>
        <p:spPr>
          <a:xfrm>
            <a:off x="457200" y="914400"/>
            <a:ext cx="8229600" cy="457200"/>
          </a:xfrm>
        </p:spPr>
        <p:txBody>
          <a:bodyPr numCol="1"/>
          <a:lstStyle/>
          <a:p>
            <a:pPr algn="ctr">
              <a:buNone/>
            </a:pPr>
            <a:r>
              <a:rPr lang="en-US" dirty="0" smtClean="0">
                <a:solidFill>
                  <a:schemeClr val="tx1"/>
                </a:solidFill>
              </a:rPr>
              <a:t>Other Privacy Safeguards</a:t>
            </a:r>
          </a:p>
        </p:txBody>
      </p:sp>
      <p:sp>
        <p:nvSpPr>
          <p:cNvPr id="5" name="Content Placeholder 4"/>
          <p:cNvSpPr>
            <a:spLocks noGrp="1"/>
          </p:cNvSpPr>
          <p:nvPr>
            <p:ph idx="1"/>
          </p:nvPr>
        </p:nvSpPr>
        <p:spPr/>
        <p:txBody>
          <a:bodyPr>
            <a:normAutofit fontScale="85000" lnSpcReduction="20000"/>
          </a:bodyPr>
          <a:lstStyle/>
          <a:p>
            <a:r>
              <a:rPr lang="en-US" dirty="0" smtClean="0"/>
              <a:t>Avoid conversations involving PHI in public or common areas such as hallways or elevators</a:t>
            </a:r>
          </a:p>
          <a:p>
            <a:r>
              <a:rPr lang="en-US" dirty="0" smtClean="0"/>
              <a:t>Keep documents containing PHI in locked cabinets or locked rooms when not in use</a:t>
            </a:r>
          </a:p>
          <a:p>
            <a:r>
              <a:rPr lang="en-US" dirty="0" smtClean="0"/>
              <a:t>During work hours, place written materials in secure areas that are not in view or easily accessed by unauthorized persons</a:t>
            </a:r>
          </a:p>
          <a:p>
            <a:r>
              <a:rPr lang="en-US" dirty="0" smtClean="0"/>
              <a:t>Do not leave materials containing PHI on desks or counters, in conference rooms, or in public areas</a:t>
            </a:r>
          </a:p>
          <a:p>
            <a:r>
              <a:rPr lang="en-US" dirty="0" smtClean="0"/>
              <a:t>Do not remove PHI in any form from the designated work site unless authorized to do so by management</a:t>
            </a:r>
          </a:p>
          <a:p>
            <a:r>
              <a:rPr lang="en-US" dirty="0" smtClean="0"/>
              <a:t>Never take photographs in patient care areas</a:t>
            </a:r>
          </a:p>
          <a:p>
            <a:endParaRPr lang="en-US"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Footer Placeholder 4"/>
          <p:cNvSpPr>
            <a:spLocks noGrp="1"/>
          </p:cNvSpPr>
          <p:nvPr>
            <p:ph type="ftr" sz="quarter" idx="11"/>
          </p:nvPr>
        </p:nvSpPr>
        <p:spPr/>
        <p:txBody>
          <a:bodyPr/>
          <a:lstStyle/>
          <a:p>
            <a:pPr>
              <a:defRPr/>
            </a:pPr>
            <a:r>
              <a:rPr lang="en-US" dirty="0"/>
              <a:t>INTERNAL USE ONLY</a:t>
            </a:r>
          </a:p>
        </p:txBody>
      </p:sp>
      <p:sp>
        <p:nvSpPr>
          <p:cNvPr id="14341" name="Slide Number Placeholder 5"/>
          <p:cNvSpPr>
            <a:spLocks noGrp="1"/>
          </p:cNvSpPr>
          <p:nvPr>
            <p:ph type="sldNum" sz="quarter" idx="12"/>
          </p:nvPr>
        </p:nvSpPr>
        <p:spPr/>
        <p:txBody>
          <a:bodyPr/>
          <a:lstStyle/>
          <a:p>
            <a:pPr>
              <a:defRPr/>
            </a:pPr>
            <a:fld id="{9F299D85-B1B7-462F-A88C-3FC6E9E72CF3}" type="slidenum">
              <a:rPr lang="en-US"/>
              <a:pPr>
                <a:defRPr/>
              </a:pPr>
              <a:t>3</a:t>
            </a:fld>
            <a:endParaRPr lang="en-US" dirty="0"/>
          </a:p>
        </p:txBody>
      </p:sp>
      <p:sp>
        <p:nvSpPr>
          <p:cNvPr id="6" name="Content Placeholder 5"/>
          <p:cNvSpPr>
            <a:spLocks noGrp="1"/>
          </p:cNvSpPr>
          <p:nvPr>
            <p:ph idx="13"/>
          </p:nvPr>
        </p:nvSpPr>
        <p:spPr>
          <a:xfrm>
            <a:off x="457200" y="914400"/>
            <a:ext cx="8229600" cy="457200"/>
          </a:xfrm>
        </p:spPr>
        <p:txBody>
          <a:bodyPr numCol="1"/>
          <a:lstStyle/>
          <a:p>
            <a:pPr algn="ctr">
              <a:buNone/>
            </a:pPr>
            <a:r>
              <a:rPr lang="en-US" dirty="0" smtClean="0">
                <a:solidFill>
                  <a:schemeClr val="tx1"/>
                </a:solidFill>
              </a:rPr>
              <a:t>What is HIPAA?</a:t>
            </a:r>
            <a:endParaRPr lang="en-US" dirty="0">
              <a:solidFill>
                <a:schemeClr val="tx1"/>
              </a:solidFill>
            </a:endParaRPr>
          </a:p>
        </p:txBody>
      </p:sp>
      <p:sp>
        <p:nvSpPr>
          <p:cNvPr id="14339" name="Rectangle 3"/>
          <p:cNvSpPr>
            <a:spLocks noGrp="1" noChangeArrowheads="1"/>
          </p:cNvSpPr>
          <p:nvPr>
            <p:ph idx="1"/>
          </p:nvPr>
        </p:nvSpPr>
        <p:spPr>
          <a:xfrm>
            <a:off x="457200" y="1722437"/>
            <a:ext cx="8229600" cy="4525963"/>
          </a:xfrm>
        </p:spPr>
        <p:txBody>
          <a:bodyPr rtlCol="0">
            <a:normAutofit/>
          </a:bodyPr>
          <a:lstStyle/>
          <a:p>
            <a:pPr>
              <a:buNone/>
              <a:defRPr/>
            </a:pPr>
            <a:r>
              <a:rPr lang="en-US" sz="2800" dirty="0" smtClean="0"/>
              <a:t>The Health Insurance Portability and Accountability Act (HIPAA) is federal legislation which addresses issues ranging from health insurance coverage to national standard identifiers for healthcare providers.  </a:t>
            </a:r>
          </a:p>
          <a:p>
            <a:pPr>
              <a:buNone/>
              <a:defRPr/>
            </a:pPr>
            <a:endParaRPr lang="en-US" sz="2800" dirty="0" smtClean="0"/>
          </a:p>
          <a:p>
            <a:pPr>
              <a:buNone/>
              <a:defRPr/>
            </a:pPr>
            <a:r>
              <a:rPr lang="en-US" sz="2800" dirty="0" smtClean="0"/>
              <a:t>The portions that are important for our purposes are those that deal with protecting the privacy and security of health data, which HIPAA calls Protected Health Information or PHI.</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30</a:t>
            </a:fld>
            <a:endParaRPr lang="en-US"/>
          </a:p>
        </p:txBody>
      </p:sp>
      <p:sp>
        <p:nvSpPr>
          <p:cNvPr id="4" name="Content Placeholder 3"/>
          <p:cNvSpPr>
            <a:spLocks noGrp="1"/>
          </p:cNvSpPr>
          <p:nvPr>
            <p:ph idx="13"/>
          </p:nvPr>
        </p:nvSpPr>
        <p:spPr>
          <a:xfrm>
            <a:off x="457200" y="914400"/>
            <a:ext cx="8229600" cy="457200"/>
          </a:xfrm>
        </p:spPr>
        <p:txBody>
          <a:bodyPr numCol="1"/>
          <a:lstStyle/>
          <a:p>
            <a:pPr algn="ctr">
              <a:buNone/>
            </a:pPr>
            <a:r>
              <a:rPr lang="en-US" dirty="0" smtClean="0">
                <a:solidFill>
                  <a:schemeClr val="tx1"/>
                </a:solidFill>
              </a:rPr>
              <a:t>Required Forms and Documents Used at UA</a:t>
            </a:r>
          </a:p>
        </p:txBody>
      </p:sp>
      <p:sp>
        <p:nvSpPr>
          <p:cNvPr id="5" name="Content Placeholder 4"/>
          <p:cNvSpPr>
            <a:spLocks noGrp="1"/>
          </p:cNvSpPr>
          <p:nvPr>
            <p:ph idx="1"/>
          </p:nvPr>
        </p:nvSpPr>
        <p:spPr/>
        <p:txBody>
          <a:bodyPr>
            <a:normAutofit/>
          </a:bodyPr>
          <a:lstStyle/>
          <a:p>
            <a:r>
              <a:rPr lang="en-US" sz="2800" dirty="0" smtClean="0"/>
              <a:t>Notice of Health Information Practices</a:t>
            </a:r>
          </a:p>
          <a:p>
            <a:r>
              <a:rPr lang="en-US" sz="2800" dirty="0" smtClean="0"/>
              <a:t>Acknowledgement of Receipt of Notice</a:t>
            </a:r>
          </a:p>
          <a:p>
            <a:r>
              <a:rPr lang="en-US" sz="2800" dirty="0" smtClean="0"/>
              <a:t>Confidentiality Statement</a:t>
            </a:r>
          </a:p>
          <a:p>
            <a:r>
              <a:rPr lang="en-US" sz="2800" dirty="0" smtClean="0"/>
              <a:t>Authorization for Use or Disclosure of Information</a:t>
            </a:r>
          </a:p>
          <a:p>
            <a:r>
              <a:rPr lang="en-US" sz="2800" dirty="0" smtClean="0"/>
              <a:t>Accounting of Disclosures Documentation</a:t>
            </a:r>
          </a:p>
          <a:p>
            <a:r>
              <a:rPr lang="en-US" sz="2800" dirty="0" smtClean="0"/>
              <a:t>Business Associate Agreements</a:t>
            </a:r>
          </a:p>
          <a:p>
            <a:r>
              <a:rPr lang="en-US" sz="2800" dirty="0" smtClean="0"/>
              <a:t>Fax Coversheet</a:t>
            </a:r>
          </a:p>
          <a:p>
            <a:r>
              <a:rPr lang="en-US" sz="2800" dirty="0" smtClean="0"/>
              <a:t>Data Use Agreement</a:t>
            </a:r>
          </a:p>
          <a:p>
            <a:endParaRPr lang="en-US" sz="2800" dirty="0"/>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31</a:t>
            </a:fld>
            <a:endParaRPr lang="en-US"/>
          </a:p>
        </p:txBody>
      </p:sp>
      <p:sp>
        <p:nvSpPr>
          <p:cNvPr id="4" name="Content Placeholder 3"/>
          <p:cNvSpPr>
            <a:spLocks noGrp="1"/>
          </p:cNvSpPr>
          <p:nvPr>
            <p:ph idx="13"/>
          </p:nvPr>
        </p:nvSpPr>
        <p:spPr>
          <a:xfrm>
            <a:off x="457200" y="914400"/>
            <a:ext cx="8229600" cy="457200"/>
          </a:xfrm>
        </p:spPr>
        <p:txBody>
          <a:bodyPr numCol="1"/>
          <a:lstStyle/>
          <a:p>
            <a:pPr marL="0" indent="0" algn="ctr">
              <a:buNone/>
            </a:pPr>
            <a:r>
              <a:rPr lang="en-US" dirty="0">
                <a:solidFill>
                  <a:schemeClr val="tx1"/>
                </a:solidFill>
              </a:rPr>
              <a:t>Question 6</a:t>
            </a:r>
          </a:p>
        </p:txBody>
      </p:sp>
      <p:sp>
        <p:nvSpPr>
          <p:cNvPr id="5" name="Content Placeholder 4"/>
          <p:cNvSpPr>
            <a:spLocks noGrp="1"/>
          </p:cNvSpPr>
          <p:nvPr>
            <p:ph idx="1"/>
          </p:nvPr>
        </p:nvSpPr>
        <p:spPr>
          <a:xfrm>
            <a:off x="457200" y="1874837"/>
            <a:ext cx="8229600" cy="4525963"/>
          </a:xfrm>
        </p:spPr>
        <p:txBody>
          <a:bodyPr>
            <a:normAutofit/>
          </a:bodyPr>
          <a:lstStyle/>
          <a:p>
            <a:pPr marL="0" indent="0">
              <a:buNone/>
            </a:pPr>
            <a:r>
              <a:rPr lang="en-US" dirty="0"/>
              <a:t>TPO stands for</a:t>
            </a:r>
          </a:p>
          <a:p>
            <a:pPr marL="914400" lvl="2" indent="-514350">
              <a:buFont typeface="+mj-lt"/>
              <a:buAutoNum type="alphaLcParenR"/>
            </a:pPr>
            <a:r>
              <a:rPr lang="en-US" sz="2800" dirty="0"/>
              <a:t>Therapy, patient, outcome</a:t>
            </a:r>
          </a:p>
          <a:p>
            <a:pPr marL="914400" lvl="2" indent="-514350">
              <a:buFont typeface="+mj-lt"/>
              <a:buAutoNum type="alphaLcParenR"/>
            </a:pPr>
            <a:r>
              <a:rPr lang="en-US" sz="2800" dirty="0"/>
              <a:t>Treatment, payment, operation</a:t>
            </a:r>
          </a:p>
          <a:p>
            <a:pPr marL="914400" lvl="2" indent="-514350">
              <a:buFont typeface="+mj-lt"/>
              <a:buAutoNum type="alphaLcParenR"/>
            </a:pPr>
            <a:r>
              <a:rPr lang="en-US" sz="2800" dirty="0"/>
              <a:t>Training, participation, organization</a:t>
            </a:r>
          </a:p>
          <a:p>
            <a:pPr marL="514350" indent="-514350">
              <a:buFont typeface="+mj-lt"/>
              <a:buAutoNum type="alphaLcParenR"/>
            </a:pPr>
            <a:endParaRPr lang="en-US" sz="3600" dirty="0">
              <a:solidFill>
                <a:schemeClr val="tx1"/>
              </a:solidFill>
            </a:endParaRPr>
          </a:p>
        </p:txBody>
      </p:sp>
    </p:spTree>
    <p:extLst>
      <p:ext uri="{BB962C8B-B14F-4D97-AF65-F5344CB8AC3E}">
        <p14:creationId xmlns:p14="http://schemas.microsoft.com/office/powerpoint/2010/main" xmlns="" val="2068761159"/>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32</a:t>
            </a:fld>
            <a:endParaRPr lang="en-US"/>
          </a:p>
        </p:txBody>
      </p:sp>
      <p:sp>
        <p:nvSpPr>
          <p:cNvPr id="4" name="Content Placeholder 3"/>
          <p:cNvSpPr>
            <a:spLocks noGrp="1"/>
          </p:cNvSpPr>
          <p:nvPr>
            <p:ph idx="13"/>
          </p:nvPr>
        </p:nvSpPr>
        <p:spPr>
          <a:xfrm>
            <a:off x="457200" y="914400"/>
            <a:ext cx="8229600" cy="457200"/>
          </a:xfrm>
        </p:spPr>
        <p:txBody>
          <a:bodyPr numCol="1"/>
          <a:lstStyle/>
          <a:p>
            <a:pPr marL="0" indent="0" algn="ctr">
              <a:buNone/>
            </a:pPr>
            <a:r>
              <a:rPr lang="en-US" dirty="0">
                <a:solidFill>
                  <a:schemeClr val="tx1"/>
                </a:solidFill>
              </a:rPr>
              <a:t>Correct Answer</a:t>
            </a:r>
          </a:p>
        </p:txBody>
      </p:sp>
      <p:sp>
        <p:nvSpPr>
          <p:cNvPr id="5" name="Content Placeholder 4"/>
          <p:cNvSpPr>
            <a:spLocks noGrp="1"/>
          </p:cNvSpPr>
          <p:nvPr>
            <p:ph idx="1"/>
          </p:nvPr>
        </p:nvSpPr>
        <p:spPr/>
        <p:txBody>
          <a:bodyPr/>
          <a:lstStyle/>
          <a:p>
            <a:pPr marL="0" indent="0">
              <a:buNone/>
            </a:pPr>
            <a:r>
              <a:rPr lang="en-US" dirty="0" smtClean="0">
                <a:solidFill>
                  <a:srgbClr val="A50021"/>
                </a:solidFill>
              </a:rPr>
              <a:t>b:</a:t>
            </a:r>
            <a:r>
              <a:rPr lang="en-US" dirty="0" smtClean="0">
                <a:solidFill>
                  <a:schemeClr val="tx1"/>
                </a:solidFill>
              </a:rPr>
              <a:t> </a:t>
            </a:r>
            <a:r>
              <a:rPr lang="en-US" dirty="0"/>
              <a:t>Treatment, payment, operation. Once the Acknowledgement of Health Information Practices has been signed by the patient, PHI can be disclosed as necessary to complete treatment, bill for services, and manage healthcare operations. </a:t>
            </a:r>
          </a:p>
        </p:txBody>
      </p:sp>
    </p:spTree>
    <p:extLst>
      <p:ext uri="{BB962C8B-B14F-4D97-AF65-F5344CB8AC3E}">
        <p14:creationId xmlns:p14="http://schemas.microsoft.com/office/powerpoint/2010/main" xmlns="" val="1947819998"/>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33</a:t>
            </a:fld>
            <a:endParaRPr lang="en-US"/>
          </a:p>
        </p:txBody>
      </p:sp>
      <p:sp>
        <p:nvSpPr>
          <p:cNvPr id="4" name="Content Placeholder 3"/>
          <p:cNvSpPr>
            <a:spLocks noGrp="1"/>
          </p:cNvSpPr>
          <p:nvPr>
            <p:ph idx="13"/>
          </p:nvPr>
        </p:nvSpPr>
        <p:spPr>
          <a:xfrm>
            <a:off x="457200" y="914400"/>
            <a:ext cx="8229600" cy="457200"/>
          </a:xfrm>
        </p:spPr>
        <p:txBody>
          <a:bodyPr numCol="1"/>
          <a:lstStyle/>
          <a:p>
            <a:pPr marL="0" indent="0" algn="ctr">
              <a:buNone/>
            </a:pPr>
            <a:r>
              <a:rPr lang="en-US" dirty="0">
                <a:solidFill>
                  <a:schemeClr val="tx1"/>
                </a:solidFill>
              </a:rPr>
              <a:t>Question 7</a:t>
            </a:r>
          </a:p>
        </p:txBody>
      </p:sp>
      <p:sp>
        <p:nvSpPr>
          <p:cNvPr id="5" name="Content Placeholder 4"/>
          <p:cNvSpPr>
            <a:spLocks noGrp="1"/>
          </p:cNvSpPr>
          <p:nvPr>
            <p:ph idx="1"/>
          </p:nvPr>
        </p:nvSpPr>
        <p:spPr>
          <a:xfrm>
            <a:off x="457200" y="1874837"/>
            <a:ext cx="8229600" cy="4525963"/>
          </a:xfrm>
        </p:spPr>
        <p:txBody>
          <a:bodyPr/>
          <a:lstStyle/>
          <a:p>
            <a:pPr marL="0" indent="0">
              <a:buNone/>
            </a:pPr>
            <a:r>
              <a:rPr lang="en-US" dirty="0" smtClean="0"/>
              <a:t>PHI can never be released for any reason except TPO (treatment, payment, operations).</a:t>
            </a:r>
          </a:p>
          <a:p>
            <a:pPr marL="914400" lvl="1" indent="-514350">
              <a:buFont typeface="+mj-lt"/>
              <a:buAutoNum type="alphaLcParenR"/>
            </a:pPr>
            <a:r>
              <a:rPr lang="en-US" sz="3200" dirty="0"/>
              <a:t>True</a:t>
            </a:r>
          </a:p>
          <a:p>
            <a:pPr marL="914400" lvl="1" indent="-514350">
              <a:buFont typeface="+mj-lt"/>
              <a:buAutoNum type="alphaLcParenR"/>
            </a:pPr>
            <a:r>
              <a:rPr lang="en-US" sz="3200" dirty="0"/>
              <a:t>False</a:t>
            </a:r>
          </a:p>
          <a:p>
            <a:pPr marL="400050" lvl="1" indent="0">
              <a:buNone/>
            </a:pPr>
            <a:endParaRPr lang="en-US" dirty="0">
              <a:solidFill>
                <a:srgbClr val="A50021"/>
              </a:solidFill>
            </a:endParaRPr>
          </a:p>
        </p:txBody>
      </p:sp>
    </p:spTree>
    <p:extLst>
      <p:ext uri="{BB962C8B-B14F-4D97-AF65-F5344CB8AC3E}">
        <p14:creationId xmlns:p14="http://schemas.microsoft.com/office/powerpoint/2010/main" xmlns="" val="2180939045"/>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34</a:t>
            </a:fld>
            <a:endParaRPr lang="en-US"/>
          </a:p>
        </p:txBody>
      </p:sp>
      <p:sp>
        <p:nvSpPr>
          <p:cNvPr id="4" name="Content Placeholder 3"/>
          <p:cNvSpPr>
            <a:spLocks noGrp="1"/>
          </p:cNvSpPr>
          <p:nvPr>
            <p:ph idx="13"/>
          </p:nvPr>
        </p:nvSpPr>
        <p:spPr>
          <a:xfrm>
            <a:off x="457200" y="914400"/>
            <a:ext cx="8229600" cy="457200"/>
          </a:xfrm>
        </p:spPr>
        <p:txBody>
          <a:bodyPr numCol="1"/>
          <a:lstStyle/>
          <a:p>
            <a:pPr marL="0" indent="0" algn="ctr">
              <a:buNone/>
            </a:pPr>
            <a:r>
              <a:rPr lang="en-US" dirty="0">
                <a:solidFill>
                  <a:schemeClr val="tx1"/>
                </a:solidFill>
              </a:rPr>
              <a:t>Correct Answer</a:t>
            </a:r>
          </a:p>
          <a:p>
            <a:pPr marL="0" indent="0">
              <a:buNone/>
            </a:pPr>
            <a:endParaRPr lang="en-US" dirty="0"/>
          </a:p>
        </p:txBody>
      </p:sp>
      <p:sp>
        <p:nvSpPr>
          <p:cNvPr id="5" name="Content Placeholder 4"/>
          <p:cNvSpPr>
            <a:spLocks noGrp="1"/>
          </p:cNvSpPr>
          <p:nvPr>
            <p:ph idx="1"/>
          </p:nvPr>
        </p:nvSpPr>
        <p:spPr>
          <a:xfrm>
            <a:off x="457200" y="1874837"/>
            <a:ext cx="8229600" cy="4525963"/>
          </a:xfrm>
        </p:spPr>
        <p:txBody>
          <a:bodyPr/>
          <a:lstStyle/>
          <a:p>
            <a:pPr marL="0" indent="0">
              <a:buNone/>
            </a:pPr>
            <a:r>
              <a:rPr lang="en-US" dirty="0" smtClean="0">
                <a:solidFill>
                  <a:srgbClr val="A50021"/>
                </a:solidFill>
              </a:rPr>
              <a:t>b: </a:t>
            </a:r>
            <a:r>
              <a:rPr lang="en-US" dirty="0"/>
              <a:t>False. PHI can be released for reasons other than TPO if additional release forms have been signed by the patient.</a:t>
            </a:r>
          </a:p>
        </p:txBody>
      </p:sp>
    </p:spTree>
    <p:extLst>
      <p:ext uri="{BB962C8B-B14F-4D97-AF65-F5344CB8AC3E}">
        <p14:creationId xmlns:p14="http://schemas.microsoft.com/office/powerpoint/2010/main" xmlns="" val="1033518676"/>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35</a:t>
            </a:fld>
            <a:endParaRPr lang="en-US"/>
          </a:p>
        </p:txBody>
      </p:sp>
      <p:sp>
        <p:nvSpPr>
          <p:cNvPr id="4" name="Content Placeholder 3"/>
          <p:cNvSpPr>
            <a:spLocks noGrp="1"/>
          </p:cNvSpPr>
          <p:nvPr>
            <p:ph idx="13"/>
          </p:nvPr>
        </p:nvSpPr>
        <p:spPr>
          <a:xfrm>
            <a:off x="457200" y="914400"/>
            <a:ext cx="8229600" cy="457200"/>
          </a:xfrm>
        </p:spPr>
        <p:txBody>
          <a:bodyPr numCol="1"/>
          <a:lstStyle/>
          <a:p>
            <a:pPr marL="0" indent="0" algn="ctr">
              <a:buNone/>
            </a:pPr>
            <a:r>
              <a:rPr lang="en-US" dirty="0">
                <a:solidFill>
                  <a:schemeClr val="tx1"/>
                </a:solidFill>
              </a:rPr>
              <a:t>Question 8</a:t>
            </a:r>
          </a:p>
        </p:txBody>
      </p:sp>
      <p:sp>
        <p:nvSpPr>
          <p:cNvPr id="5" name="Content Placeholder 4"/>
          <p:cNvSpPr>
            <a:spLocks noGrp="1"/>
          </p:cNvSpPr>
          <p:nvPr>
            <p:ph idx="1"/>
          </p:nvPr>
        </p:nvSpPr>
        <p:spPr/>
        <p:txBody>
          <a:bodyPr>
            <a:normAutofit fontScale="92500"/>
          </a:bodyPr>
          <a:lstStyle/>
          <a:p>
            <a:pPr marL="0" indent="0">
              <a:buNone/>
            </a:pPr>
            <a:r>
              <a:rPr lang="en-US" dirty="0" smtClean="0"/>
              <a:t>Charlie works at a medical center and is responsible for entering billing data into the computer system. He looks at his mother-in-law’s medical records, because he is concerned that she has not been fully honest with her family about some recent health problems. Since he has been HIPAA trained, is this a breach of privacy?</a:t>
            </a:r>
          </a:p>
          <a:p>
            <a:pPr marL="914400" lvl="1" indent="-514350">
              <a:buFont typeface="+mj-lt"/>
              <a:buAutoNum type="alphaLcParenR"/>
            </a:pPr>
            <a:r>
              <a:rPr lang="en-US" sz="3200" dirty="0"/>
              <a:t>Yes</a:t>
            </a:r>
          </a:p>
          <a:p>
            <a:pPr marL="914400" lvl="1" indent="-514350">
              <a:buFont typeface="+mj-lt"/>
              <a:buAutoNum type="alphaLcParenR"/>
            </a:pPr>
            <a:r>
              <a:rPr lang="en-US" sz="3200" dirty="0"/>
              <a:t>No</a:t>
            </a:r>
          </a:p>
        </p:txBody>
      </p:sp>
    </p:spTree>
    <p:extLst>
      <p:ext uri="{BB962C8B-B14F-4D97-AF65-F5344CB8AC3E}">
        <p14:creationId xmlns:p14="http://schemas.microsoft.com/office/powerpoint/2010/main" xmlns="" val="805591702"/>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36</a:t>
            </a:fld>
            <a:endParaRPr lang="en-US"/>
          </a:p>
        </p:txBody>
      </p:sp>
      <p:sp>
        <p:nvSpPr>
          <p:cNvPr id="4" name="Content Placeholder 3"/>
          <p:cNvSpPr>
            <a:spLocks noGrp="1"/>
          </p:cNvSpPr>
          <p:nvPr>
            <p:ph idx="13"/>
          </p:nvPr>
        </p:nvSpPr>
        <p:spPr>
          <a:xfrm>
            <a:off x="457200" y="914400"/>
            <a:ext cx="8229600" cy="457200"/>
          </a:xfrm>
        </p:spPr>
        <p:txBody>
          <a:bodyPr numCol="1"/>
          <a:lstStyle/>
          <a:p>
            <a:pPr marL="0" indent="0" algn="ctr">
              <a:buNone/>
            </a:pPr>
            <a:r>
              <a:rPr lang="en-US" dirty="0">
                <a:solidFill>
                  <a:schemeClr val="tx1"/>
                </a:solidFill>
              </a:rPr>
              <a:t>Correct Answer</a:t>
            </a:r>
          </a:p>
        </p:txBody>
      </p:sp>
      <p:sp>
        <p:nvSpPr>
          <p:cNvPr id="5" name="Content Placeholder 4"/>
          <p:cNvSpPr>
            <a:spLocks noGrp="1"/>
          </p:cNvSpPr>
          <p:nvPr>
            <p:ph idx="1"/>
          </p:nvPr>
        </p:nvSpPr>
        <p:spPr>
          <a:xfrm>
            <a:off x="457200" y="1874837"/>
            <a:ext cx="8229600" cy="4525963"/>
          </a:xfrm>
        </p:spPr>
        <p:txBody>
          <a:bodyPr/>
          <a:lstStyle/>
          <a:p>
            <a:pPr marL="0" indent="0">
              <a:buNone/>
            </a:pPr>
            <a:r>
              <a:rPr lang="en-US" dirty="0" smtClean="0">
                <a:solidFill>
                  <a:srgbClr val="A50021"/>
                </a:solidFill>
              </a:rPr>
              <a:t>a:</a:t>
            </a:r>
            <a:r>
              <a:rPr lang="en-US" dirty="0" smtClean="0"/>
              <a:t> Yes. Although Charlie has been HIPAA trained, his access is based on the minimum necessary requirement to complete his job. He does not need to access health records to enter billing data. Unless his mother-in-law has given permission, in writing, for him to access her records, this action was a violation of Privacy Policies.</a:t>
            </a:r>
            <a:endParaRPr lang="en-US" dirty="0"/>
          </a:p>
        </p:txBody>
      </p:sp>
    </p:spTree>
    <p:extLst>
      <p:ext uri="{BB962C8B-B14F-4D97-AF65-F5344CB8AC3E}">
        <p14:creationId xmlns:p14="http://schemas.microsoft.com/office/powerpoint/2010/main" xmlns="" val="3586654269"/>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Footer Placeholder 4"/>
          <p:cNvSpPr>
            <a:spLocks noGrp="1"/>
          </p:cNvSpPr>
          <p:nvPr>
            <p:ph type="ftr" sz="quarter" idx="11"/>
          </p:nvPr>
        </p:nvSpPr>
        <p:spPr/>
        <p:txBody>
          <a:bodyPr/>
          <a:lstStyle/>
          <a:p>
            <a:pPr>
              <a:defRPr/>
            </a:pPr>
            <a:r>
              <a:rPr lang="en-US"/>
              <a:t>INTERNAL USE ONLY</a:t>
            </a:r>
          </a:p>
        </p:txBody>
      </p:sp>
      <p:sp>
        <p:nvSpPr>
          <p:cNvPr id="45061" name="Slide Number Placeholder 5"/>
          <p:cNvSpPr>
            <a:spLocks noGrp="1"/>
          </p:cNvSpPr>
          <p:nvPr>
            <p:ph type="sldNum" sz="quarter" idx="12"/>
          </p:nvPr>
        </p:nvSpPr>
        <p:spPr/>
        <p:txBody>
          <a:bodyPr/>
          <a:lstStyle/>
          <a:p>
            <a:pPr>
              <a:defRPr/>
            </a:pPr>
            <a:fld id="{42DB7CE5-F878-42DF-9A63-42F13526159E}" type="slidenum">
              <a:rPr lang="en-US"/>
              <a:pPr>
                <a:defRPr/>
              </a:pPr>
              <a:t>37</a:t>
            </a:fld>
            <a:endParaRPr lang="en-US"/>
          </a:p>
        </p:txBody>
      </p:sp>
      <p:sp>
        <p:nvSpPr>
          <p:cNvPr id="6" name="Content Placeholder 5"/>
          <p:cNvSpPr>
            <a:spLocks noGrp="1"/>
          </p:cNvSpPr>
          <p:nvPr>
            <p:ph idx="13"/>
          </p:nvPr>
        </p:nvSpPr>
        <p:spPr>
          <a:xfrm>
            <a:off x="457200" y="914400"/>
            <a:ext cx="8229600" cy="457200"/>
          </a:xfrm>
        </p:spPr>
        <p:txBody>
          <a:bodyPr numCol="1"/>
          <a:lstStyle/>
          <a:p>
            <a:pPr algn="ctr">
              <a:buNone/>
            </a:pPr>
            <a:r>
              <a:rPr lang="en-US" dirty="0" smtClean="0">
                <a:solidFill>
                  <a:schemeClr val="tx1"/>
                </a:solidFill>
              </a:rPr>
              <a:t>Business Associate Agreements</a:t>
            </a:r>
            <a:endParaRPr lang="en-US" dirty="0">
              <a:solidFill>
                <a:schemeClr val="tx1"/>
              </a:solidFill>
            </a:endParaRPr>
          </a:p>
        </p:txBody>
      </p:sp>
      <p:sp>
        <p:nvSpPr>
          <p:cNvPr id="45059" name="Rectangle 3"/>
          <p:cNvSpPr>
            <a:spLocks noGrp="1" noChangeArrowheads="1"/>
          </p:cNvSpPr>
          <p:nvPr>
            <p:ph idx="1"/>
          </p:nvPr>
        </p:nvSpPr>
        <p:spPr>
          <a:xfrm>
            <a:off x="457200" y="1722437"/>
            <a:ext cx="8229600" cy="4525963"/>
          </a:xfrm>
        </p:spPr>
        <p:txBody>
          <a:bodyPr rtlCol="0">
            <a:normAutofit fontScale="92500" lnSpcReduction="10000"/>
          </a:bodyPr>
          <a:lstStyle/>
          <a:p>
            <a:r>
              <a:rPr lang="en-US" sz="2800" dirty="0" smtClean="0"/>
              <a:t>Are required before a covered entity can contract with a third party individual or vendor (subcontractor) to perform activities or functions which will involve the use or disclosure of the covered entity’s PHI</a:t>
            </a:r>
          </a:p>
          <a:p>
            <a:r>
              <a:rPr lang="en-US" sz="2800" dirty="0" smtClean="0"/>
              <a:t>Binds the third party individual or vendor to the HIPAA regulations when performing the contracted services</a:t>
            </a:r>
          </a:p>
          <a:p>
            <a:r>
              <a:rPr lang="en-US" sz="2800" dirty="0" smtClean="0"/>
              <a:t>Must be approved in accordance with appropriate UA policies and procedures </a:t>
            </a:r>
          </a:p>
          <a:p>
            <a:endParaRPr lang="en-US" sz="2800" dirty="0" smtClean="0"/>
          </a:p>
          <a:p>
            <a:pPr>
              <a:buNone/>
            </a:pPr>
            <a:r>
              <a:rPr lang="en-US" sz="2800" dirty="0" smtClean="0"/>
              <a:t>Individual employees are NOT authorized to sign contracts on behalf of UA.</a:t>
            </a: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Footer Placeholder 4"/>
          <p:cNvSpPr>
            <a:spLocks noGrp="1"/>
          </p:cNvSpPr>
          <p:nvPr>
            <p:ph type="ftr" sz="quarter" idx="11"/>
          </p:nvPr>
        </p:nvSpPr>
        <p:spPr/>
        <p:txBody>
          <a:bodyPr/>
          <a:lstStyle/>
          <a:p>
            <a:pPr>
              <a:defRPr/>
            </a:pPr>
            <a:r>
              <a:rPr lang="en-US"/>
              <a:t>INTERNAL USE ONLY</a:t>
            </a:r>
          </a:p>
        </p:txBody>
      </p:sp>
      <p:sp>
        <p:nvSpPr>
          <p:cNvPr id="46085" name="Slide Number Placeholder 5"/>
          <p:cNvSpPr>
            <a:spLocks noGrp="1"/>
          </p:cNvSpPr>
          <p:nvPr>
            <p:ph type="sldNum" sz="quarter" idx="12"/>
          </p:nvPr>
        </p:nvSpPr>
        <p:spPr/>
        <p:txBody>
          <a:bodyPr/>
          <a:lstStyle/>
          <a:p>
            <a:pPr>
              <a:defRPr/>
            </a:pPr>
            <a:fld id="{D0CCAD9A-D0C2-4589-B136-63D053C33857}" type="slidenum">
              <a:rPr lang="en-US"/>
              <a:pPr>
                <a:defRPr/>
              </a:pPr>
              <a:t>38</a:t>
            </a:fld>
            <a:endParaRPr lang="en-US"/>
          </a:p>
        </p:txBody>
      </p:sp>
      <p:sp>
        <p:nvSpPr>
          <p:cNvPr id="6" name="Content Placeholder 5"/>
          <p:cNvSpPr>
            <a:spLocks noGrp="1"/>
          </p:cNvSpPr>
          <p:nvPr>
            <p:ph idx="13"/>
          </p:nvPr>
        </p:nvSpPr>
        <p:spPr>
          <a:xfrm>
            <a:off x="457200" y="914400"/>
            <a:ext cx="8229600" cy="457200"/>
          </a:xfrm>
        </p:spPr>
        <p:txBody>
          <a:bodyPr numCol="1"/>
          <a:lstStyle/>
          <a:p>
            <a:pPr algn="ctr">
              <a:buNone/>
            </a:pPr>
            <a:r>
              <a:rPr lang="en-US" dirty="0" smtClean="0">
                <a:solidFill>
                  <a:schemeClr val="tx1"/>
                </a:solidFill>
              </a:rPr>
              <a:t>HIPAA Put New Requirements on Research:</a:t>
            </a:r>
            <a:endParaRPr lang="en-US" dirty="0">
              <a:solidFill>
                <a:schemeClr val="tx1"/>
              </a:solidFill>
            </a:endParaRPr>
          </a:p>
        </p:txBody>
      </p:sp>
      <p:sp>
        <p:nvSpPr>
          <p:cNvPr id="41987" name="Rectangle 3"/>
          <p:cNvSpPr>
            <a:spLocks noGrp="1" noChangeArrowheads="1"/>
          </p:cNvSpPr>
          <p:nvPr>
            <p:ph idx="1"/>
          </p:nvPr>
        </p:nvSpPr>
        <p:spPr>
          <a:xfrm>
            <a:off x="457200" y="1722437"/>
            <a:ext cx="8229600" cy="4525963"/>
          </a:xfrm>
        </p:spPr>
        <p:txBody>
          <a:bodyPr/>
          <a:lstStyle/>
          <a:p>
            <a:pPr eaLnBrk="1" hangingPunct="1">
              <a:lnSpc>
                <a:spcPct val="90000"/>
              </a:lnSpc>
            </a:pPr>
            <a:r>
              <a:rPr lang="en-US" sz="2800" dirty="0" smtClean="0"/>
              <a:t>If you work for a Health Care Provider under HIPAA, do not release PHI for research unless:</a:t>
            </a:r>
          </a:p>
          <a:p>
            <a:pPr lvl="1" eaLnBrk="1" hangingPunct="1">
              <a:lnSpc>
                <a:spcPct val="90000"/>
              </a:lnSpc>
            </a:pPr>
            <a:r>
              <a:rPr lang="en-US" sz="2400" dirty="0" smtClean="0"/>
              <a:t>The patient has signed a valid HIPAA authorization, or</a:t>
            </a:r>
          </a:p>
          <a:p>
            <a:pPr lvl="1" eaLnBrk="1" hangingPunct="1">
              <a:lnSpc>
                <a:spcPct val="90000"/>
              </a:lnSpc>
            </a:pPr>
            <a:r>
              <a:rPr lang="en-US" sz="2400" dirty="0" smtClean="0"/>
              <a:t>The IRB at UA has approved a waiver of authorization; or </a:t>
            </a:r>
          </a:p>
          <a:p>
            <a:pPr lvl="1" eaLnBrk="1" hangingPunct="1">
              <a:lnSpc>
                <a:spcPct val="90000"/>
              </a:lnSpc>
            </a:pPr>
            <a:r>
              <a:rPr lang="en-US" sz="2400" dirty="0" smtClean="0"/>
              <a:t>The IRB agrees that an exception applies</a:t>
            </a:r>
          </a:p>
          <a:p>
            <a:pPr lvl="1" eaLnBrk="1" hangingPunct="1">
              <a:lnSpc>
                <a:spcPct val="90000"/>
              </a:lnSpc>
            </a:pPr>
            <a:endParaRPr lang="en-US" sz="2400" dirty="0" smtClean="0"/>
          </a:p>
          <a:p>
            <a:pPr eaLnBrk="1" hangingPunct="1">
              <a:lnSpc>
                <a:spcPct val="90000"/>
              </a:lnSpc>
              <a:buFontTx/>
              <a:buNone/>
            </a:pPr>
            <a:r>
              <a:rPr lang="en-US" sz="2800" dirty="0" smtClean="0"/>
              <a:t>Information regarding HIPAA and Research is available through Office of Research Compliance – Director is Tanta Myles</a:t>
            </a: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92764406-D000-45A9-BC57-859F001DB715}" type="slidenum">
              <a:rPr lang="en-US"/>
              <a:pPr>
                <a:defRPr/>
              </a:pPr>
              <a:t>39</a:t>
            </a:fld>
            <a:endParaRPr lang="en-US"/>
          </a:p>
        </p:txBody>
      </p:sp>
      <p:sp>
        <p:nvSpPr>
          <p:cNvPr id="5" name="Content Placeholder 4"/>
          <p:cNvSpPr>
            <a:spLocks noGrp="1"/>
          </p:cNvSpPr>
          <p:nvPr>
            <p:ph idx="13"/>
          </p:nvPr>
        </p:nvSpPr>
        <p:spPr>
          <a:xfrm>
            <a:off x="457200" y="914400"/>
            <a:ext cx="8229600" cy="457200"/>
          </a:xfrm>
        </p:spPr>
        <p:txBody>
          <a:bodyPr numCol="1"/>
          <a:lstStyle/>
          <a:p>
            <a:pPr algn="ctr">
              <a:buNone/>
            </a:pPr>
            <a:r>
              <a:rPr lang="en-US" dirty="0" smtClean="0">
                <a:solidFill>
                  <a:schemeClr val="tx1"/>
                </a:solidFill>
              </a:rPr>
              <a:t>American Recovery and Reinvestment Act of 2009 (ARRA)</a:t>
            </a:r>
            <a:endParaRPr lang="en-US" dirty="0">
              <a:solidFill>
                <a:schemeClr val="tx1"/>
              </a:solidFill>
            </a:endParaRPr>
          </a:p>
        </p:txBody>
      </p:sp>
      <p:sp>
        <p:nvSpPr>
          <p:cNvPr id="15363" name="Rectangle 3"/>
          <p:cNvSpPr>
            <a:spLocks noGrp="1" noChangeArrowheads="1"/>
          </p:cNvSpPr>
          <p:nvPr>
            <p:ph idx="1"/>
          </p:nvPr>
        </p:nvSpPr>
        <p:spPr>
          <a:xfrm>
            <a:off x="457200" y="2027237"/>
            <a:ext cx="8229600" cy="4525963"/>
          </a:xfrm>
        </p:spPr>
        <p:txBody>
          <a:bodyPr rtlCol="0">
            <a:normAutofit/>
          </a:bodyPr>
          <a:lstStyle/>
          <a:p>
            <a:pPr>
              <a:buFont typeface="Arial" pitchFamily="34" charset="0"/>
              <a:buChar char="•"/>
              <a:defRPr/>
            </a:pPr>
            <a:r>
              <a:rPr lang="en-US" sz="2400" dirty="0" smtClean="0"/>
              <a:t>Expanded privacy and security provisions of the Health Insurance Portability and Accountability Act of 1996 (HIPAA) </a:t>
            </a:r>
          </a:p>
          <a:p>
            <a:pPr>
              <a:defRPr/>
            </a:pPr>
            <a:r>
              <a:rPr lang="en-US" sz="2400" dirty="0" smtClean="0"/>
              <a:t>One new requirement is that we must notify affected individuals and federal officials when a breach or potential breach of privacy has occurred </a:t>
            </a:r>
          </a:p>
          <a:p>
            <a:pPr>
              <a:defRPr/>
            </a:pPr>
            <a:r>
              <a:rPr lang="en-US" sz="2400" dirty="0" smtClean="0"/>
              <a:t>The following slides discuss our obligation under these rules</a:t>
            </a:r>
          </a:p>
        </p:txBody>
      </p:sp>
      <p:sp>
        <p:nvSpPr>
          <p:cNvPr id="6" name="Footer Placeholder 5"/>
          <p:cNvSpPr>
            <a:spLocks noGrp="1"/>
          </p:cNvSpPr>
          <p:nvPr>
            <p:ph type="ftr" sz="quarter" idx="11"/>
          </p:nvPr>
        </p:nvSpPr>
        <p:spPr/>
        <p:txBody>
          <a:bodyPr/>
          <a:lstStyle/>
          <a:p>
            <a:pPr>
              <a:defRPr/>
            </a:pPr>
            <a:r>
              <a:rPr lang="en-US" smtClean="0"/>
              <a:t>INTERNAL USE ONLY</a:t>
            </a:r>
            <a:endParaRPr lang="en-US"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4</a:t>
            </a:fld>
            <a:endParaRPr lang="en-US"/>
          </a:p>
        </p:txBody>
      </p:sp>
      <p:sp>
        <p:nvSpPr>
          <p:cNvPr id="4" name="Content Placeholder 3"/>
          <p:cNvSpPr>
            <a:spLocks noGrp="1"/>
          </p:cNvSpPr>
          <p:nvPr>
            <p:ph idx="13"/>
          </p:nvPr>
        </p:nvSpPr>
        <p:spPr>
          <a:xfrm>
            <a:off x="457200" y="914400"/>
            <a:ext cx="8229600" cy="457200"/>
          </a:xfrm>
        </p:spPr>
        <p:txBody>
          <a:bodyPr numCol="1"/>
          <a:lstStyle/>
          <a:p>
            <a:pPr algn="ctr">
              <a:buNone/>
            </a:pPr>
            <a:r>
              <a:rPr lang="en-US" dirty="0">
                <a:solidFill>
                  <a:schemeClr val="tx1"/>
                </a:solidFill>
              </a:rPr>
              <a:t>Question 1 </a:t>
            </a:r>
          </a:p>
        </p:txBody>
      </p:sp>
      <p:sp>
        <p:nvSpPr>
          <p:cNvPr id="5" name="Content Placeholder 4"/>
          <p:cNvSpPr>
            <a:spLocks noGrp="1"/>
          </p:cNvSpPr>
          <p:nvPr>
            <p:ph idx="1"/>
          </p:nvPr>
        </p:nvSpPr>
        <p:spPr>
          <a:xfrm>
            <a:off x="457200" y="1874837"/>
            <a:ext cx="8229600" cy="4525963"/>
          </a:xfrm>
        </p:spPr>
        <p:txBody>
          <a:bodyPr/>
          <a:lstStyle/>
          <a:p>
            <a:pPr marL="0" indent="0">
              <a:buNone/>
            </a:pPr>
            <a:r>
              <a:rPr lang="en-US" dirty="0" smtClean="0"/>
              <a:t>HIPAA addresses</a:t>
            </a:r>
          </a:p>
          <a:p>
            <a:pPr marL="914400" lvl="1" indent="-514350">
              <a:buFont typeface="+mj-lt"/>
              <a:buAutoNum type="alphaLcParenR"/>
            </a:pPr>
            <a:r>
              <a:rPr lang="en-US" dirty="0" smtClean="0"/>
              <a:t>Privacy</a:t>
            </a:r>
          </a:p>
          <a:p>
            <a:pPr marL="914400" lvl="1" indent="-514350">
              <a:buFont typeface="+mj-lt"/>
              <a:buAutoNum type="alphaLcParenR"/>
            </a:pPr>
            <a:r>
              <a:rPr lang="en-US" dirty="0" smtClean="0"/>
              <a:t>Security</a:t>
            </a:r>
          </a:p>
          <a:p>
            <a:pPr marL="914400" lvl="1" indent="-514350">
              <a:buFont typeface="+mj-lt"/>
              <a:buAutoNum type="alphaLcParenR"/>
            </a:pPr>
            <a:r>
              <a:rPr lang="en-US" dirty="0" smtClean="0"/>
              <a:t>Both A and B</a:t>
            </a:r>
            <a:endParaRPr lang="en-US" dirty="0"/>
          </a:p>
        </p:txBody>
      </p:sp>
    </p:spTree>
    <p:extLst>
      <p:ext uri="{BB962C8B-B14F-4D97-AF65-F5344CB8AC3E}">
        <p14:creationId xmlns:p14="http://schemas.microsoft.com/office/powerpoint/2010/main" xmlns="" val="3399909889"/>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40</a:t>
            </a:fld>
            <a:endParaRPr lang="en-US"/>
          </a:p>
        </p:txBody>
      </p:sp>
      <p:sp>
        <p:nvSpPr>
          <p:cNvPr id="4" name="Content Placeholder 3"/>
          <p:cNvSpPr>
            <a:spLocks noGrp="1"/>
          </p:cNvSpPr>
          <p:nvPr>
            <p:ph idx="13"/>
          </p:nvPr>
        </p:nvSpPr>
        <p:spPr>
          <a:xfrm>
            <a:off x="457200" y="914400"/>
            <a:ext cx="8229600" cy="457200"/>
          </a:xfrm>
        </p:spPr>
        <p:txBody>
          <a:bodyPr numCol="1"/>
          <a:lstStyle/>
          <a:p>
            <a:pPr marL="0" indent="0" algn="ctr">
              <a:buNone/>
            </a:pPr>
            <a:r>
              <a:rPr lang="en-US" dirty="0">
                <a:solidFill>
                  <a:schemeClr val="tx1"/>
                </a:solidFill>
              </a:rPr>
              <a:t>Question 9</a:t>
            </a:r>
          </a:p>
        </p:txBody>
      </p:sp>
      <p:sp>
        <p:nvSpPr>
          <p:cNvPr id="5" name="Content Placeholder 4"/>
          <p:cNvSpPr>
            <a:spLocks noGrp="1"/>
          </p:cNvSpPr>
          <p:nvPr>
            <p:ph idx="1"/>
          </p:nvPr>
        </p:nvSpPr>
        <p:spPr/>
        <p:txBody>
          <a:bodyPr/>
          <a:lstStyle/>
          <a:p>
            <a:pPr marL="0" indent="0">
              <a:buNone/>
            </a:pPr>
            <a:r>
              <a:rPr lang="en-US" dirty="0" smtClean="0"/>
              <a:t>_______ requires that individuals and federal officials be notified when a breach or potential breach of PHI Privacy or Security regulations has occurred</a:t>
            </a:r>
          </a:p>
          <a:p>
            <a:pPr marL="914400" lvl="1" indent="-514350">
              <a:buFont typeface="+mj-lt"/>
              <a:buAutoNum type="alphaLcParenR"/>
            </a:pPr>
            <a:r>
              <a:rPr lang="en-US" dirty="0" smtClean="0"/>
              <a:t>HIPAA</a:t>
            </a:r>
          </a:p>
          <a:p>
            <a:pPr marL="914400" lvl="1" indent="-514350">
              <a:buFont typeface="+mj-lt"/>
              <a:buAutoNum type="alphaLcParenR"/>
            </a:pPr>
            <a:r>
              <a:rPr lang="en-US" dirty="0" smtClean="0"/>
              <a:t>AARA</a:t>
            </a:r>
          </a:p>
          <a:p>
            <a:pPr marL="914400" lvl="1" indent="-514350">
              <a:buFont typeface="+mj-lt"/>
              <a:buAutoNum type="alphaLcParenR"/>
            </a:pPr>
            <a:r>
              <a:rPr lang="en-US" dirty="0" smtClean="0"/>
              <a:t>FERPA</a:t>
            </a:r>
          </a:p>
          <a:p>
            <a:pPr marL="914400" lvl="1" indent="-514350">
              <a:buAutoNum type="alphaLcParenR"/>
            </a:pPr>
            <a:endParaRPr lang="en-US" dirty="0" smtClean="0"/>
          </a:p>
          <a:p>
            <a:pPr marL="514350" indent="-514350">
              <a:buAutoNum type="alphaLcPeriod"/>
            </a:pPr>
            <a:endParaRPr lang="en-US" dirty="0" smtClean="0"/>
          </a:p>
          <a:p>
            <a:pPr marL="514350" indent="-514350">
              <a:buAutoNum type="alphaLcPeriod"/>
            </a:pPr>
            <a:endParaRPr lang="en-US" dirty="0"/>
          </a:p>
        </p:txBody>
      </p:sp>
    </p:spTree>
    <p:extLst>
      <p:ext uri="{BB962C8B-B14F-4D97-AF65-F5344CB8AC3E}">
        <p14:creationId xmlns:p14="http://schemas.microsoft.com/office/powerpoint/2010/main" xmlns="" val="3554722319"/>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41</a:t>
            </a:fld>
            <a:endParaRPr lang="en-US"/>
          </a:p>
        </p:txBody>
      </p:sp>
      <p:sp>
        <p:nvSpPr>
          <p:cNvPr id="4" name="Content Placeholder 3"/>
          <p:cNvSpPr>
            <a:spLocks noGrp="1"/>
          </p:cNvSpPr>
          <p:nvPr>
            <p:ph idx="13"/>
          </p:nvPr>
        </p:nvSpPr>
        <p:spPr>
          <a:xfrm>
            <a:off x="457200" y="914400"/>
            <a:ext cx="8229600" cy="457200"/>
          </a:xfrm>
        </p:spPr>
        <p:txBody>
          <a:bodyPr numCol="1"/>
          <a:lstStyle/>
          <a:p>
            <a:pPr marL="0" indent="0" algn="ctr">
              <a:buNone/>
            </a:pPr>
            <a:r>
              <a:rPr lang="en-US" dirty="0">
                <a:solidFill>
                  <a:schemeClr val="tx1"/>
                </a:solidFill>
              </a:rPr>
              <a:t>Correct Answer</a:t>
            </a:r>
          </a:p>
        </p:txBody>
      </p:sp>
      <p:sp>
        <p:nvSpPr>
          <p:cNvPr id="5" name="Content Placeholder 4"/>
          <p:cNvSpPr>
            <a:spLocks noGrp="1"/>
          </p:cNvSpPr>
          <p:nvPr>
            <p:ph idx="1"/>
          </p:nvPr>
        </p:nvSpPr>
        <p:spPr>
          <a:xfrm>
            <a:off x="457200" y="1874837"/>
            <a:ext cx="8229600" cy="4525963"/>
          </a:xfrm>
        </p:spPr>
        <p:txBody>
          <a:bodyPr/>
          <a:lstStyle/>
          <a:p>
            <a:pPr marL="0" indent="0">
              <a:buNone/>
            </a:pPr>
            <a:r>
              <a:rPr lang="en-US" dirty="0" smtClean="0">
                <a:solidFill>
                  <a:srgbClr val="C00000"/>
                </a:solidFill>
              </a:rPr>
              <a:t>b: </a:t>
            </a:r>
            <a:r>
              <a:rPr lang="en-US" dirty="0"/>
              <a:t>AARA, or the American Recovery and Reinvestment Act of 2009, expanded HIPAA to establish regulations for notification of a breach or potential breach of  PHI.</a:t>
            </a:r>
          </a:p>
        </p:txBody>
      </p:sp>
    </p:spTree>
    <p:extLst>
      <p:ext uri="{BB962C8B-B14F-4D97-AF65-F5344CB8AC3E}">
        <p14:creationId xmlns:p14="http://schemas.microsoft.com/office/powerpoint/2010/main" xmlns="" val="1004753858"/>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3498D491-22D9-46B9-84DE-7176D879FDB2}" type="slidenum">
              <a:rPr lang="en-US"/>
              <a:pPr>
                <a:defRPr/>
              </a:pPr>
              <a:t>42</a:t>
            </a:fld>
            <a:endParaRPr lang="en-US"/>
          </a:p>
        </p:txBody>
      </p:sp>
      <p:sp>
        <p:nvSpPr>
          <p:cNvPr id="5" name="Content Placeholder 4"/>
          <p:cNvSpPr>
            <a:spLocks noGrp="1"/>
          </p:cNvSpPr>
          <p:nvPr>
            <p:ph idx="13"/>
          </p:nvPr>
        </p:nvSpPr>
        <p:spPr>
          <a:xfrm>
            <a:off x="457200" y="914400"/>
            <a:ext cx="8229600" cy="457200"/>
          </a:xfrm>
        </p:spPr>
        <p:txBody>
          <a:bodyPr numCol="1"/>
          <a:lstStyle/>
          <a:p>
            <a:pPr algn="ctr">
              <a:buNone/>
            </a:pPr>
            <a:r>
              <a:rPr lang="en-US" dirty="0" smtClean="0">
                <a:solidFill>
                  <a:schemeClr val="tx1"/>
                </a:solidFill>
              </a:rPr>
              <a:t>First Federal Definition of Breach </a:t>
            </a:r>
            <a:endParaRPr lang="en-US" dirty="0">
              <a:solidFill>
                <a:schemeClr val="tx1"/>
              </a:solidFill>
            </a:endParaRPr>
          </a:p>
        </p:txBody>
      </p:sp>
      <p:sp>
        <p:nvSpPr>
          <p:cNvPr id="45059" name="Rectangle 3"/>
          <p:cNvSpPr>
            <a:spLocks noGrp="1" noChangeArrowheads="1"/>
          </p:cNvSpPr>
          <p:nvPr>
            <p:ph idx="1"/>
          </p:nvPr>
        </p:nvSpPr>
        <p:spPr/>
        <p:txBody>
          <a:bodyPr/>
          <a:lstStyle/>
          <a:p>
            <a:r>
              <a:rPr lang="en-US" sz="2000" dirty="0" smtClean="0"/>
              <a:t>ARRA provides the first federal definition of a Breach:</a:t>
            </a:r>
          </a:p>
          <a:p>
            <a:pPr lvl="1"/>
            <a:r>
              <a:rPr lang="en-US" sz="2000" dirty="0" smtClean="0"/>
              <a:t>The unauthorized acquisition, access, use, or disclosure of unsecured PHI which compromises the security or privacy of the information</a:t>
            </a:r>
          </a:p>
          <a:p>
            <a:pPr lvl="1"/>
            <a:r>
              <a:rPr lang="en-US" sz="2000" dirty="0" smtClean="0"/>
              <a:t>Exceptions:</a:t>
            </a:r>
          </a:p>
          <a:p>
            <a:pPr lvl="2"/>
            <a:r>
              <a:rPr lang="en-US" sz="2000" dirty="0" smtClean="0"/>
              <a:t>Unintentional acquisition, access, or use of PHI by an employee or individual acting under the authority of a covered entity</a:t>
            </a:r>
          </a:p>
          <a:p>
            <a:pPr lvl="2"/>
            <a:r>
              <a:rPr lang="en-US" sz="2000" dirty="0" smtClean="0"/>
              <a:t>Inadvertent disclosure of PHI from one person authorized to access PHI at a covered entity to another person authorized to access PHI at the covered entity</a:t>
            </a:r>
          </a:p>
          <a:p>
            <a:pPr lvl="2"/>
            <a:r>
              <a:rPr lang="en-US" sz="2000" dirty="0" smtClean="0"/>
              <a:t>Unauthorized disclosures in which an unauthorized person to whom PHI is disclosed would not reasonably have been able to retain the information</a:t>
            </a:r>
          </a:p>
          <a:p>
            <a:pPr lvl="2" eaLnBrk="1" hangingPunct="1"/>
            <a:endParaRPr lang="en-US" sz="2000" dirty="0" smtClean="0"/>
          </a:p>
          <a:p>
            <a:pPr lvl="2" eaLnBrk="1" hangingPunct="1"/>
            <a:endParaRPr lang="en-US" sz="2000" dirty="0" smtClean="0"/>
          </a:p>
        </p:txBody>
      </p:sp>
      <p:sp>
        <p:nvSpPr>
          <p:cNvPr id="6" name="Footer Placeholder 5"/>
          <p:cNvSpPr>
            <a:spLocks noGrp="1"/>
          </p:cNvSpPr>
          <p:nvPr>
            <p:ph type="ftr" sz="quarter" idx="11"/>
          </p:nvPr>
        </p:nvSpPr>
        <p:spPr/>
        <p:txBody>
          <a:bodyPr/>
          <a:lstStyle/>
          <a:p>
            <a:pPr>
              <a:defRPr/>
            </a:pPr>
            <a:r>
              <a:rPr lang="en-US" smtClean="0"/>
              <a:t>INTERNAL USE ONLY</a:t>
            </a:r>
            <a:endParaRPr lang="en-US" dirty="0"/>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8C9BDEBB-F77D-4FDD-92C2-D04656A4D097}" type="slidenum">
              <a:rPr lang="en-US"/>
              <a:pPr>
                <a:defRPr/>
              </a:pPr>
              <a:t>43</a:t>
            </a:fld>
            <a:endParaRPr lang="en-US"/>
          </a:p>
        </p:txBody>
      </p:sp>
      <p:sp>
        <p:nvSpPr>
          <p:cNvPr id="5" name="Content Placeholder 4"/>
          <p:cNvSpPr>
            <a:spLocks noGrp="1"/>
          </p:cNvSpPr>
          <p:nvPr>
            <p:ph idx="13"/>
          </p:nvPr>
        </p:nvSpPr>
        <p:spPr>
          <a:xfrm>
            <a:off x="457200" y="914400"/>
            <a:ext cx="8229600" cy="457200"/>
          </a:xfrm>
        </p:spPr>
        <p:txBody>
          <a:bodyPr numCol="1"/>
          <a:lstStyle/>
          <a:p>
            <a:pPr algn="ctr">
              <a:buNone/>
            </a:pPr>
            <a:r>
              <a:rPr lang="en-US" dirty="0" smtClean="0">
                <a:solidFill>
                  <a:schemeClr val="tx1"/>
                </a:solidFill>
              </a:rPr>
              <a:t>Secured PHI</a:t>
            </a:r>
            <a:endParaRPr lang="en-US" dirty="0">
              <a:solidFill>
                <a:schemeClr val="tx1"/>
              </a:solidFill>
            </a:endParaRPr>
          </a:p>
        </p:txBody>
      </p:sp>
      <p:sp>
        <p:nvSpPr>
          <p:cNvPr id="27651" name="Rectangle 3"/>
          <p:cNvSpPr>
            <a:spLocks noGrp="1" noChangeArrowheads="1"/>
          </p:cNvSpPr>
          <p:nvPr>
            <p:ph idx="1"/>
          </p:nvPr>
        </p:nvSpPr>
        <p:spPr>
          <a:xfrm>
            <a:off x="457200" y="1722437"/>
            <a:ext cx="8229600" cy="4525963"/>
          </a:xfrm>
        </p:spPr>
        <p:txBody>
          <a:bodyPr rtlCol="0">
            <a:normAutofit fontScale="77500" lnSpcReduction="20000"/>
          </a:bodyPr>
          <a:lstStyle/>
          <a:p>
            <a:pPr eaLnBrk="1" fontAlgn="auto" hangingPunct="1">
              <a:spcAft>
                <a:spcPts val="0"/>
              </a:spcAft>
              <a:buFont typeface="Arial" pitchFamily="34" charset="0"/>
              <a:buChar char="•"/>
              <a:defRPr/>
            </a:pPr>
            <a:r>
              <a:rPr lang="en-US" dirty="0" smtClean="0"/>
              <a:t>ARRA further identified the information to which the breach notification provisions apply.  It defined “unsecured protected health information” as </a:t>
            </a:r>
            <a:r>
              <a:rPr lang="en-US" b="1" dirty="0" smtClean="0"/>
              <a:t>PHI that is not secured through the use of a technology or methodology that renders it unusable, unreadable, or indecipherable and that is developed or endorsed by the American National Standards Institute</a:t>
            </a:r>
            <a:endParaRPr lang="en-US" dirty="0" smtClean="0"/>
          </a:p>
          <a:p>
            <a:pPr eaLnBrk="1" fontAlgn="auto" hangingPunct="1">
              <a:spcAft>
                <a:spcPts val="0"/>
              </a:spcAft>
              <a:buFont typeface="Arial" pitchFamily="34" charset="0"/>
              <a:buChar char="•"/>
              <a:defRPr/>
            </a:pPr>
            <a:r>
              <a:rPr lang="en-US" dirty="0" smtClean="0"/>
              <a:t>Therefore, for breaches involving the misuse, loss, or inappropriate disclosure of paper or electronic data, there are some “home free” methods under which the loss would indicate no harm done: </a:t>
            </a:r>
          </a:p>
          <a:p>
            <a:pPr lvl="1" eaLnBrk="1" fontAlgn="auto" hangingPunct="1">
              <a:spcAft>
                <a:spcPts val="0"/>
              </a:spcAft>
              <a:buFont typeface="Arial" pitchFamily="34" charset="0"/>
              <a:buChar char="–"/>
              <a:defRPr/>
            </a:pPr>
            <a:r>
              <a:rPr lang="en-US" dirty="0" smtClean="0"/>
              <a:t>Paper-secured by use of crosscut shredder (or destroyed)</a:t>
            </a:r>
          </a:p>
          <a:p>
            <a:pPr lvl="1" eaLnBrk="1" fontAlgn="auto" hangingPunct="1">
              <a:spcAft>
                <a:spcPts val="0"/>
              </a:spcAft>
              <a:buFont typeface="Arial" pitchFamily="34" charset="0"/>
              <a:buChar char="–"/>
              <a:defRPr/>
            </a:pPr>
            <a:r>
              <a:rPr lang="en-US" dirty="0" smtClean="0"/>
              <a:t>Electronic data-encrypted data files and/or transmissions</a:t>
            </a:r>
          </a:p>
          <a:p>
            <a:pPr eaLnBrk="1" fontAlgn="auto" hangingPunct="1">
              <a:spcAft>
                <a:spcPts val="0"/>
              </a:spcAft>
              <a:buFont typeface="Arial" pitchFamily="34" charset="0"/>
              <a:buChar char="•"/>
              <a:defRPr/>
            </a:pPr>
            <a:endParaRPr lang="en-US" dirty="0" smtClean="0"/>
          </a:p>
        </p:txBody>
      </p:sp>
      <p:sp>
        <p:nvSpPr>
          <p:cNvPr id="6" name="Footer Placeholder 5"/>
          <p:cNvSpPr>
            <a:spLocks noGrp="1"/>
          </p:cNvSpPr>
          <p:nvPr>
            <p:ph type="ftr" sz="quarter" idx="11"/>
          </p:nvPr>
        </p:nvSpPr>
        <p:spPr/>
        <p:txBody>
          <a:bodyPr/>
          <a:lstStyle/>
          <a:p>
            <a:pPr>
              <a:defRPr/>
            </a:pPr>
            <a:r>
              <a:rPr lang="en-US" smtClean="0"/>
              <a:t>INTERNAL USE ONLY</a:t>
            </a:r>
            <a:endParaRPr lang="en-US" dirty="0"/>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INTERNAL USE ONLY</a:t>
            </a:r>
          </a:p>
        </p:txBody>
      </p:sp>
      <p:sp>
        <p:nvSpPr>
          <p:cNvPr id="5" name="Slide Number Placeholder 4"/>
          <p:cNvSpPr>
            <a:spLocks noGrp="1"/>
          </p:cNvSpPr>
          <p:nvPr>
            <p:ph type="sldNum" sz="quarter" idx="12"/>
          </p:nvPr>
        </p:nvSpPr>
        <p:spPr/>
        <p:txBody>
          <a:bodyPr/>
          <a:lstStyle/>
          <a:p>
            <a:pPr>
              <a:defRPr/>
            </a:pPr>
            <a:fld id="{5CB671C2-2C63-4D0C-B561-14F479820D65}" type="slidenum">
              <a:rPr lang="en-US"/>
              <a:pPr>
                <a:defRPr/>
              </a:pPr>
              <a:t>44</a:t>
            </a:fld>
            <a:endParaRPr lang="en-US" dirty="0"/>
          </a:p>
        </p:txBody>
      </p:sp>
      <p:sp>
        <p:nvSpPr>
          <p:cNvPr id="6" name="Content Placeholder 5"/>
          <p:cNvSpPr>
            <a:spLocks noGrp="1"/>
          </p:cNvSpPr>
          <p:nvPr>
            <p:ph idx="13"/>
          </p:nvPr>
        </p:nvSpPr>
        <p:spPr>
          <a:xfrm>
            <a:off x="457200" y="914400"/>
            <a:ext cx="8229600" cy="457200"/>
          </a:xfrm>
        </p:spPr>
        <p:txBody>
          <a:bodyPr numCol="1"/>
          <a:lstStyle/>
          <a:p>
            <a:pPr algn="ctr">
              <a:buNone/>
            </a:pPr>
            <a:r>
              <a:rPr lang="en-US" dirty="0" smtClean="0">
                <a:solidFill>
                  <a:schemeClr val="tx1"/>
                </a:solidFill>
              </a:rPr>
              <a:t>Encryption</a:t>
            </a:r>
            <a:endParaRPr lang="en-US" dirty="0">
              <a:solidFill>
                <a:schemeClr val="tx1"/>
              </a:solidFill>
            </a:endParaRPr>
          </a:p>
        </p:txBody>
      </p:sp>
      <p:sp>
        <p:nvSpPr>
          <p:cNvPr id="62467" name="Content Placeholder 2"/>
          <p:cNvSpPr>
            <a:spLocks noGrp="1"/>
          </p:cNvSpPr>
          <p:nvPr>
            <p:ph idx="1"/>
          </p:nvPr>
        </p:nvSpPr>
        <p:spPr>
          <a:xfrm>
            <a:off x="457200" y="1646237"/>
            <a:ext cx="8229600" cy="4525963"/>
          </a:xfrm>
        </p:spPr>
        <p:txBody>
          <a:bodyPr/>
          <a:lstStyle/>
          <a:p>
            <a:pPr eaLnBrk="1" hangingPunct="1">
              <a:lnSpc>
                <a:spcPct val="80000"/>
              </a:lnSpc>
            </a:pPr>
            <a:r>
              <a:rPr lang="en-US" dirty="0" smtClean="0"/>
              <a:t>Security Rules require Covered Entity/Business Associate to </a:t>
            </a:r>
            <a:r>
              <a:rPr lang="en-US" dirty="0" smtClean="0">
                <a:solidFill>
                  <a:schemeClr val="accent1"/>
                </a:solidFill>
              </a:rPr>
              <a:t>consider implementing encryption</a:t>
            </a:r>
            <a:r>
              <a:rPr lang="en-US" dirty="0" smtClean="0"/>
              <a:t> as a method for safeguarding Electronic Protected Health Information (PHI)</a:t>
            </a:r>
          </a:p>
          <a:p>
            <a:pPr eaLnBrk="1" hangingPunct="1">
              <a:lnSpc>
                <a:spcPct val="80000"/>
              </a:lnSpc>
            </a:pPr>
            <a:r>
              <a:rPr lang="en-US" dirty="0" smtClean="0"/>
              <a:t>If you choose to encrypt, then not required to notify in event of breach</a:t>
            </a:r>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B6DF3F0E-A686-48BA-8738-40E5EEE3C376}" type="slidenum">
              <a:rPr lang="en-US"/>
              <a:pPr>
                <a:defRPr/>
              </a:pPr>
              <a:t>45</a:t>
            </a:fld>
            <a:endParaRPr lang="en-US"/>
          </a:p>
        </p:txBody>
      </p:sp>
      <p:sp>
        <p:nvSpPr>
          <p:cNvPr id="5" name="Content Placeholder 4"/>
          <p:cNvSpPr>
            <a:spLocks noGrp="1"/>
          </p:cNvSpPr>
          <p:nvPr>
            <p:ph idx="13"/>
          </p:nvPr>
        </p:nvSpPr>
        <p:spPr>
          <a:xfrm>
            <a:off x="457200" y="914400"/>
            <a:ext cx="8229600" cy="457200"/>
          </a:xfrm>
        </p:spPr>
        <p:txBody>
          <a:bodyPr numCol="1"/>
          <a:lstStyle/>
          <a:p>
            <a:pPr algn="ctr">
              <a:buNone/>
            </a:pPr>
            <a:r>
              <a:rPr lang="en-US" dirty="0" smtClean="0">
                <a:solidFill>
                  <a:schemeClr val="tx1"/>
                </a:solidFill>
              </a:rPr>
              <a:t>What Constitutes a Breach?</a:t>
            </a:r>
            <a:endParaRPr lang="en-US" dirty="0">
              <a:solidFill>
                <a:schemeClr val="tx1"/>
              </a:solidFill>
            </a:endParaRPr>
          </a:p>
        </p:txBody>
      </p:sp>
      <p:sp>
        <p:nvSpPr>
          <p:cNvPr id="18435" name="Rectangle 3"/>
          <p:cNvSpPr>
            <a:spLocks noGrp="1" noChangeArrowheads="1"/>
          </p:cNvSpPr>
          <p:nvPr>
            <p:ph idx="1"/>
          </p:nvPr>
        </p:nvSpPr>
        <p:spPr>
          <a:xfrm>
            <a:off x="457200" y="1722437"/>
            <a:ext cx="8229600" cy="4525963"/>
          </a:xfrm>
        </p:spPr>
        <p:txBody>
          <a:bodyPr rtlCol="0">
            <a:normAutofit fontScale="77500" lnSpcReduction="20000"/>
          </a:bodyPr>
          <a:lstStyle/>
          <a:p>
            <a:r>
              <a:rPr lang="en-US" dirty="0" smtClean="0"/>
              <a:t>A breach could result from many activities.  Some examples are</a:t>
            </a:r>
          </a:p>
          <a:p>
            <a:pPr lvl="1"/>
            <a:r>
              <a:rPr lang="en-US" dirty="0" smtClean="0"/>
              <a:t>Failing to log off when leaving a workstation</a:t>
            </a:r>
          </a:p>
          <a:p>
            <a:pPr lvl="1"/>
            <a:r>
              <a:rPr lang="en-US" dirty="0" smtClean="0"/>
              <a:t>Unauthorized access to PHI</a:t>
            </a:r>
          </a:p>
          <a:p>
            <a:pPr lvl="1"/>
            <a:r>
              <a:rPr lang="en-US" dirty="0" smtClean="0"/>
              <a:t>Sharing confidential information, including passwords</a:t>
            </a:r>
          </a:p>
          <a:p>
            <a:pPr lvl="1"/>
            <a:r>
              <a:rPr lang="en-US" dirty="0" smtClean="0"/>
              <a:t>Having patient-related conversations in public settings</a:t>
            </a:r>
          </a:p>
          <a:p>
            <a:pPr lvl="1"/>
            <a:r>
              <a:rPr lang="en-US" dirty="0" smtClean="0"/>
              <a:t>Improper disposal of confidential materials in any form</a:t>
            </a:r>
          </a:p>
          <a:p>
            <a:pPr lvl="1"/>
            <a:r>
              <a:rPr lang="en-US" dirty="0" smtClean="0"/>
              <a:t>Copying or removing PHI from the appropriate area</a:t>
            </a:r>
          </a:p>
          <a:p>
            <a:r>
              <a:rPr lang="en-US" dirty="0" smtClean="0"/>
              <a:t>Why?</a:t>
            </a:r>
          </a:p>
          <a:p>
            <a:pPr lvl="1"/>
            <a:r>
              <a:rPr lang="en-US" dirty="0" smtClean="0"/>
              <a:t>Curiosity…about a co-worker or friend</a:t>
            </a:r>
          </a:p>
          <a:p>
            <a:pPr lvl="1"/>
            <a:r>
              <a:rPr lang="en-US" dirty="0" smtClean="0"/>
              <a:t>Laziness…so shared sign-on to information systems</a:t>
            </a:r>
          </a:p>
          <a:p>
            <a:pPr lvl="1"/>
            <a:r>
              <a:rPr lang="en-US" dirty="0" smtClean="0"/>
              <a:t>Compassion…the desire to help someone</a:t>
            </a:r>
          </a:p>
          <a:p>
            <a:pPr lvl="1"/>
            <a:r>
              <a:rPr lang="en-US" dirty="0" smtClean="0"/>
              <a:t>Greed or malicious intent…for personal gain</a:t>
            </a:r>
          </a:p>
          <a:p>
            <a:pPr lvl="1" eaLnBrk="1" fontAlgn="auto" hangingPunct="1">
              <a:spcAft>
                <a:spcPts val="0"/>
              </a:spcAft>
              <a:buFont typeface="Arial" pitchFamily="34" charset="0"/>
              <a:buChar char="–"/>
              <a:defRPr/>
            </a:pPr>
            <a:endParaRPr lang="en-US" dirty="0" smtClean="0"/>
          </a:p>
        </p:txBody>
      </p:sp>
      <p:sp>
        <p:nvSpPr>
          <p:cNvPr id="6" name="Footer Placeholder 5"/>
          <p:cNvSpPr>
            <a:spLocks noGrp="1"/>
          </p:cNvSpPr>
          <p:nvPr>
            <p:ph type="ftr" sz="quarter" idx="11"/>
          </p:nvPr>
        </p:nvSpPr>
        <p:spPr/>
        <p:txBody>
          <a:bodyPr/>
          <a:lstStyle/>
          <a:p>
            <a:pPr>
              <a:defRPr/>
            </a:pPr>
            <a:r>
              <a:rPr lang="en-US" smtClean="0"/>
              <a:t>INTERNAL USE ONLY</a:t>
            </a:r>
            <a:endParaRPr lang="en-US" dirty="0"/>
          </a:p>
        </p:txBody>
      </p:sp>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276EBAE8-5CE8-48CD-9CF8-9E5751660E01}" type="slidenum">
              <a:rPr lang="en-US"/>
              <a:pPr>
                <a:defRPr/>
              </a:pPr>
              <a:t>46</a:t>
            </a:fld>
            <a:endParaRPr lang="en-US"/>
          </a:p>
        </p:txBody>
      </p:sp>
      <p:sp>
        <p:nvSpPr>
          <p:cNvPr id="5" name="Content Placeholder 4"/>
          <p:cNvSpPr>
            <a:spLocks noGrp="1"/>
          </p:cNvSpPr>
          <p:nvPr>
            <p:ph idx="13"/>
          </p:nvPr>
        </p:nvSpPr>
        <p:spPr>
          <a:xfrm>
            <a:off x="457200" y="914400"/>
            <a:ext cx="8229600" cy="457200"/>
          </a:xfrm>
        </p:spPr>
        <p:txBody>
          <a:bodyPr numCol="1"/>
          <a:lstStyle/>
          <a:p>
            <a:pPr marL="0" indent="0" algn="ctr">
              <a:buNone/>
            </a:pPr>
            <a:r>
              <a:rPr lang="en-US" dirty="0" smtClean="0">
                <a:solidFill>
                  <a:schemeClr val="tx1"/>
                </a:solidFill>
              </a:rPr>
              <a:t>Question 10 </a:t>
            </a:r>
            <a:endParaRPr lang="en-US" dirty="0">
              <a:solidFill>
                <a:schemeClr val="tx1"/>
              </a:solidFill>
            </a:endParaRPr>
          </a:p>
        </p:txBody>
      </p:sp>
      <p:sp>
        <p:nvSpPr>
          <p:cNvPr id="47107" name="Rectangle 3"/>
          <p:cNvSpPr>
            <a:spLocks noGrp="1" noChangeArrowheads="1"/>
          </p:cNvSpPr>
          <p:nvPr>
            <p:ph idx="1"/>
          </p:nvPr>
        </p:nvSpPr>
        <p:spPr>
          <a:xfrm>
            <a:off x="457200" y="1798637"/>
            <a:ext cx="8229600" cy="4525963"/>
          </a:xfrm>
        </p:spPr>
        <p:txBody>
          <a:bodyPr/>
          <a:lstStyle/>
          <a:p>
            <a:pPr marL="0" indent="0" eaLnBrk="1" hangingPunct="1">
              <a:buNone/>
            </a:pPr>
            <a:r>
              <a:rPr lang="en-US" sz="2800" dirty="0" smtClean="0"/>
              <a:t>Bill, a billing employee, receives and opens an email containing PHI which a nurse, Nancy, mistakenly sent to Bill. Bill notices that he is not the intended recipient, alerts Nancy to the misdirected email, and deletes it. </a:t>
            </a:r>
          </a:p>
          <a:p>
            <a:pPr eaLnBrk="1" hangingPunct="1"/>
            <a:endParaRPr lang="en-US" sz="2800" dirty="0" smtClean="0"/>
          </a:p>
          <a:p>
            <a:pPr eaLnBrk="1" hangingPunct="1"/>
            <a:r>
              <a:rPr lang="en-US" sz="2800" dirty="0" smtClean="0"/>
              <a:t>Was this a breach of PHI?</a:t>
            </a:r>
          </a:p>
          <a:p>
            <a:pPr marL="914400" lvl="1" indent="-514350">
              <a:buFont typeface="+mj-lt"/>
              <a:buAutoNum type="alphaLcParenR"/>
            </a:pPr>
            <a:r>
              <a:rPr lang="en-US" sz="2400" dirty="0" smtClean="0"/>
              <a:t>Yes</a:t>
            </a:r>
          </a:p>
          <a:p>
            <a:pPr marL="914400" lvl="1" indent="-514350">
              <a:buFont typeface="+mj-lt"/>
              <a:buAutoNum type="alphaLcParenR"/>
            </a:pPr>
            <a:r>
              <a:rPr lang="en-US" sz="2400" dirty="0" smtClean="0"/>
              <a:t>No</a:t>
            </a:r>
          </a:p>
        </p:txBody>
      </p:sp>
      <p:sp>
        <p:nvSpPr>
          <p:cNvPr id="6" name="Footer Placeholder 5"/>
          <p:cNvSpPr>
            <a:spLocks noGrp="1"/>
          </p:cNvSpPr>
          <p:nvPr>
            <p:ph type="ftr" sz="quarter" idx="11"/>
          </p:nvPr>
        </p:nvSpPr>
        <p:spPr/>
        <p:txBody>
          <a:bodyPr/>
          <a:lstStyle/>
          <a:p>
            <a:pPr>
              <a:defRPr/>
            </a:pPr>
            <a:r>
              <a:rPr lang="en-US" smtClean="0"/>
              <a:t>INTERNAL USE ONLY</a:t>
            </a:r>
            <a:endParaRPr lang="en-US" dirty="0"/>
          </a:p>
        </p:txBody>
      </p:sp>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FEC1D4CE-A46E-46DB-B16D-5F3F4DB43FD9}" type="slidenum">
              <a:rPr lang="en-US"/>
              <a:pPr>
                <a:defRPr/>
              </a:pPr>
              <a:t>47</a:t>
            </a:fld>
            <a:endParaRPr lang="en-US"/>
          </a:p>
        </p:txBody>
      </p:sp>
      <p:sp>
        <p:nvSpPr>
          <p:cNvPr id="5" name="Content Placeholder 4"/>
          <p:cNvSpPr>
            <a:spLocks noGrp="1"/>
          </p:cNvSpPr>
          <p:nvPr>
            <p:ph idx="13"/>
          </p:nvPr>
        </p:nvSpPr>
        <p:spPr>
          <a:xfrm>
            <a:off x="457200" y="914400"/>
            <a:ext cx="8229600" cy="457200"/>
          </a:xfrm>
        </p:spPr>
        <p:txBody>
          <a:bodyPr numCol="1"/>
          <a:lstStyle/>
          <a:p>
            <a:pPr algn="ctr">
              <a:buNone/>
            </a:pPr>
            <a:r>
              <a:rPr lang="en-US" dirty="0" smtClean="0">
                <a:solidFill>
                  <a:schemeClr val="tx1"/>
                </a:solidFill>
              </a:rPr>
              <a:t>Correct Answer</a:t>
            </a:r>
            <a:endParaRPr lang="en-US" dirty="0">
              <a:solidFill>
                <a:schemeClr val="tx1"/>
              </a:solidFill>
            </a:endParaRPr>
          </a:p>
        </p:txBody>
      </p:sp>
      <p:sp>
        <p:nvSpPr>
          <p:cNvPr id="48131" name="Rectangle 3"/>
          <p:cNvSpPr>
            <a:spLocks noGrp="1" noChangeArrowheads="1"/>
          </p:cNvSpPr>
          <p:nvPr>
            <p:ph idx="1"/>
          </p:nvPr>
        </p:nvSpPr>
        <p:spPr>
          <a:xfrm>
            <a:off x="457200" y="1874837"/>
            <a:ext cx="8229600" cy="4525963"/>
          </a:xfrm>
        </p:spPr>
        <p:txBody>
          <a:bodyPr/>
          <a:lstStyle/>
          <a:p>
            <a:pPr marL="0" indent="0">
              <a:buNone/>
            </a:pPr>
            <a:r>
              <a:rPr lang="en-US" sz="2800" dirty="0" smtClean="0">
                <a:solidFill>
                  <a:srgbClr val="C00000"/>
                </a:solidFill>
              </a:rPr>
              <a:t>b:</a:t>
            </a:r>
            <a:r>
              <a:rPr lang="en-US" sz="2800" dirty="0" smtClean="0">
                <a:solidFill>
                  <a:srgbClr val="A50021"/>
                </a:solidFill>
              </a:rPr>
              <a:t> </a:t>
            </a:r>
            <a:r>
              <a:rPr lang="en-US" sz="2800" dirty="0" smtClean="0"/>
              <a:t>No. Bill unintentionally accessed PHI that he was not authorized to access.  However, he opened the email within the scope of his job for the covered entity.  He did not further use or disclose the PHI. </a:t>
            </a:r>
          </a:p>
          <a:p>
            <a:pPr marL="0" indent="0">
              <a:buNone/>
            </a:pPr>
            <a:endParaRPr lang="en-US" sz="2800" dirty="0" smtClean="0"/>
          </a:p>
          <a:p>
            <a:pPr marL="0" indent="0">
              <a:buNone/>
            </a:pPr>
            <a:r>
              <a:rPr lang="en-US" sz="2800" dirty="0" smtClean="0"/>
              <a:t>This was not a breach of PHI as long as Bill did not further use or disclose the information accessed in a manner not permitted by the Privacy Rule.</a:t>
            </a:r>
          </a:p>
          <a:p>
            <a:pPr eaLnBrk="1" hangingPunct="1">
              <a:buFontTx/>
              <a:buNone/>
            </a:pPr>
            <a:endParaRPr lang="en-US" sz="2800" dirty="0" smtClean="0"/>
          </a:p>
        </p:txBody>
      </p:sp>
      <p:sp>
        <p:nvSpPr>
          <p:cNvPr id="6" name="Footer Placeholder 5"/>
          <p:cNvSpPr>
            <a:spLocks noGrp="1"/>
          </p:cNvSpPr>
          <p:nvPr>
            <p:ph type="ftr" sz="quarter" idx="11"/>
          </p:nvPr>
        </p:nvSpPr>
        <p:spPr/>
        <p:txBody>
          <a:bodyPr/>
          <a:lstStyle/>
          <a:p>
            <a:pPr>
              <a:defRPr/>
            </a:pPr>
            <a:r>
              <a:rPr lang="en-US" smtClean="0"/>
              <a:t>INTERNAL USE ONLY</a:t>
            </a:r>
            <a:endParaRPr lang="en-US" dirty="0"/>
          </a:p>
        </p:txBody>
      </p:sp>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1E69658C-1F45-4D56-B452-BB59E9EF38BB}" type="slidenum">
              <a:rPr lang="en-US"/>
              <a:pPr>
                <a:defRPr/>
              </a:pPr>
              <a:t>48</a:t>
            </a:fld>
            <a:endParaRPr lang="en-US"/>
          </a:p>
        </p:txBody>
      </p:sp>
      <p:sp>
        <p:nvSpPr>
          <p:cNvPr id="5" name="Content Placeholder 4"/>
          <p:cNvSpPr>
            <a:spLocks noGrp="1"/>
          </p:cNvSpPr>
          <p:nvPr>
            <p:ph idx="13"/>
          </p:nvPr>
        </p:nvSpPr>
        <p:spPr>
          <a:xfrm>
            <a:off x="457200" y="914400"/>
            <a:ext cx="8229600" cy="457200"/>
          </a:xfrm>
        </p:spPr>
        <p:txBody>
          <a:bodyPr numCol="1"/>
          <a:lstStyle/>
          <a:p>
            <a:pPr marL="0" indent="0" algn="ctr">
              <a:buNone/>
            </a:pPr>
            <a:r>
              <a:rPr lang="en-US" dirty="0" smtClean="0">
                <a:solidFill>
                  <a:schemeClr val="tx1"/>
                </a:solidFill>
              </a:rPr>
              <a:t>Question 11 </a:t>
            </a:r>
            <a:endParaRPr lang="en-US" dirty="0">
              <a:solidFill>
                <a:schemeClr val="tx1"/>
              </a:solidFill>
            </a:endParaRPr>
          </a:p>
        </p:txBody>
      </p:sp>
      <p:sp>
        <p:nvSpPr>
          <p:cNvPr id="49155" name="Rectangle 3"/>
          <p:cNvSpPr>
            <a:spLocks noGrp="1" noChangeArrowheads="1"/>
          </p:cNvSpPr>
          <p:nvPr>
            <p:ph idx="1"/>
          </p:nvPr>
        </p:nvSpPr>
        <p:spPr>
          <a:xfrm>
            <a:off x="457200" y="1722437"/>
            <a:ext cx="8229600" cy="4525963"/>
          </a:xfrm>
        </p:spPr>
        <p:txBody>
          <a:bodyPr/>
          <a:lstStyle/>
          <a:p>
            <a:pPr marL="0" indent="0" eaLnBrk="1" hangingPunct="1">
              <a:buNone/>
            </a:pPr>
            <a:r>
              <a:rPr lang="en-US" sz="2800" dirty="0" smtClean="0"/>
              <a:t>Rhonda is a receptionist for a covered entity, and, due to her work responsibilities, she is not authorized to access PHI. Rhonda decides to look through patient files to learn about a friend’s last visit to the doctor.  </a:t>
            </a:r>
          </a:p>
          <a:p>
            <a:pPr eaLnBrk="1" hangingPunct="1"/>
            <a:endParaRPr lang="en-US" sz="2800" dirty="0" smtClean="0"/>
          </a:p>
          <a:p>
            <a:pPr eaLnBrk="1" hangingPunct="1"/>
            <a:r>
              <a:rPr lang="en-US" sz="2800" dirty="0" smtClean="0"/>
              <a:t>Does Rhonda’s action constitute a breach?</a:t>
            </a:r>
          </a:p>
          <a:p>
            <a:pPr marL="914400" lvl="1" indent="-514350">
              <a:buFont typeface="+mj-lt"/>
              <a:buAutoNum type="alphaLcParenR"/>
            </a:pPr>
            <a:r>
              <a:rPr lang="en-US" sz="2400" dirty="0" smtClean="0"/>
              <a:t>Yes</a:t>
            </a:r>
          </a:p>
          <a:p>
            <a:pPr marL="914400" lvl="1" indent="-514350">
              <a:buFont typeface="+mj-lt"/>
              <a:buAutoNum type="alphaLcParenR"/>
            </a:pPr>
            <a:r>
              <a:rPr lang="en-US" sz="2400" dirty="0" smtClean="0"/>
              <a:t>No</a:t>
            </a:r>
          </a:p>
        </p:txBody>
      </p:sp>
      <p:sp>
        <p:nvSpPr>
          <p:cNvPr id="6" name="Footer Placeholder 5"/>
          <p:cNvSpPr>
            <a:spLocks noGrp="1"/>
          </p:cNvSpPr>
          <p:nvPr>
            <p:ph type="ftr" sz="quarter" idx="11"/>
          </p:nvPr>
        </p:nvSpPr>
        <p:spPr/>
        <p:txBody>
          <a:bodyPr/>
          <a:lstStyle/>
          <a:p>
            <a:pPr>
              <a:defRPr/>
            </a:pPr>
            <a:r>
              <a:rPr lang="en-US" smtClean="0"/>
              <a:t>INTERNAL USE ONLY</a:t>
            </a:r>
            <a:endParaRPr lang="en-US" dirty="0"/>
          </a:p>
        </p:txBody>
      </p: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49</a:t>
            </a:fld>
            <a:endParaRPr lang="en-US"/>
          </a:p>
        </p:txBody>
      </p:sp>
      <p:sp>
        <p:nvSpPr>
          <p:cNvPr id="4" name="Content Placeholder 3"/>
          <p:cNvSpPr>
            <a:spLocks noGrp="1"/>
          </p:cNvSpPr>
          <p:nvPr>
            <p:ph idx="13"/>
          </p:nvPr>
        </p:nvSpPr>
        <p:spPr>
          <a:xfrm>
            <a:off x="457200" y="914400"/>
            <a:ext cx="8229600" cy="457200"/>
          </a:xfrm>
        </p:spPr>
        <p:txBody>
          <a:bodyPr numCol="1"/>
          <a:lstStyle/>
          <a:p>
            <a:pPr marL="0" indent="0" algn="ctr">
              <a:buNone/>
            </a:pPr>
            <a:r>
              <a:rPr lang="en-US" dirty="0">
                <a:solidFill>
                  <a:schemeClr val="tx1"/>
                </a:solidFill>
              </a:rPr>
              <a:t>Correct Answer</a:t>
            </a:r>
          </a:p>
        </p:txBody>
      </p:sp>
      <p:sp>
        <p:nvSpPr>
          <p:cNvPr id="5" name="Content Placeholder 4"/>
          <p:cNvSpPr>
            <a:spLocks noGrp="1"/>
          </p:cNvSpPr>
          <p:nvPr>
            <p:ph idx="1"/>
          </p:nvPr>
        </p:nvSpPr>
        <p:spPr>
          <a:xfrm>
            <a:off x="457200" y="1874837"/>
            <a:ext cx="8229600" cy="4525963"/>
          </a:xfrm>
        </p:spPr>
        <p:txBody>
          <a:bodyPr/>
          <a:lstStyle/>
          <a:p>
            <a:pPr marL="0" indent="0">
              <a:buNone/>
            </a:pPr>
            <a:r>
              <a:rPr lang="en-US" dirty="0" smtClean="0">
                <a:solidFill>
                  <a:srgbClr val="A50021"/>
                </a:solidFill>
              </a:rPr>
              <a:t>a: </a:t>
            </a:r>
            <a:r>
              <a:rPr lang="en-US" dirty="0" smtClean="0"/>
              <a:t>Yes</a:t>
            </a:r>
            <a:r>
              <a:rPr lang="en-US" dirty="0"/>
              <a:t>.  Rhonda accessed PHI without a work-related need to know.  This access was not unintentional, done in good faith, or within the scope of her job for the covered entity.</a:t>
            </a:r>
          </a:p>
          <a:p>
            <a:pPr marL="0" indent="0">
              <a:buNone/>
            </a:pPr>
            <a:endParaRPr lang="en-US" dirty="0">
              <a:solidFill>
                <a:srgbClr val="A50021"/>
              </a:solidFill>
            </a:endParaRPr>
          </a:p>
        </p:txBody>
      </p:sp>
    </p:spTree>
    <p:extLst>
      <p:ext uri="{BB962C8B-B14F-4D97-AF65-F5344CB8AC3E}">
        <p14:creationId xmlns:p14="http://schemas.microsoft.com/office/powerpoint/2010/main" xmlns="" val="1883644478"/>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5</a:t>
            </a:fld>
            <a:endParaRPr lang="en-US"/>
          </a:p>
        </p:txBody>
      </p:sp>
      <p:sp>
        <p:nvSpPr>
          <p:cNvPr id="4" name="Content Placeholder 3"/>
          <p:cNvSpPr>
            <a:spLocks noGrp="1"/>
          </p:cNvSpPr>
          <p:nvPr>
            <p:ph idx="13"/>
          </p:nvPr>
        </p:nvSpPr>
        <p:spPr>
          <a:xfrm>
            <a:off x="457200" y="914400"/>
            <a:ext cx="8229600" cy="457200"/>
          </a:xfrm>
        </p:spPr>
        <p:txBody>
          <a:bodyPr numCol="1"/>
          <a:lstStyle/>
          <a:p>
            <a:pPr marL="0" indent="0" algn="ctr">
              <a:buNone/>
            </a:pPr>
            <a:r>
              <a:rPr lang="en-US" dirty="0">
                <a:solidFill>
                  <a:schemeClr val="tx1"/>
                </a:solidFill>
              </a:rPr>
              <a:t>Correct Answer</a:t>
            </a:r>
          </a:p>
        </p:txBody>
      </p:sp>
      <p:sp>
        <p:nvSpPr>
          <p:cNvPr id="5" name="Content Placeholder 4"/>
          <p:cNvSpPr>
            <a:spLocks noGrp="1"/>
          </p:cNvSpPr>
          <p:nvPr>
            <p:ph idx="1"/>
          </p:nvPr>
        </p:nvSpPr>
        <p:spPr>
          <a:xfrm>
            <a:off x="457200" y="1951037"/>
            <a:ext cx="8229600" cy="4525963"/>
          </a:xfrm>
        </p:spPr>
        <p:txBody>
          <a:bodyPr/>
          <a:lstStyle/>
          <a:p>
            <a:pPr marL="0" indent="0">
              <a:buNone/>
            </a:pPr>
            <a:r>
              <a:rPr lang="en-US" dirty="0" smtClean="0">
                <a:solidFill>
                  <a:srgbClr val="A50021"/>
                </a:solidFill>
              </a:rPr>
              <a:t>c:</a:t>
            </a:r>
            <a:r>
              <a:rPr lang="en-US" dirty="0" smtClean="0"/>
              <a:t> HIPAA establishes requirements for both the privacy and security of PHI. Privacy refers to the confidentiality of protected information. Security addresses the safekeeping of both paper and electronic (computer-based) records.</a:t>
            </a:r>
            <a:endParaRPr lang="en-US" dirty="0"/>
          </a:p>
        </p:txBody>
      </p:sp>
    </p:spTree>
    <p:extLst>
      <p:ext uri="{BB962C8B-B14F-4D97-AF65-F5344CB8AC3E}">
        <p14:creationId xmlns:p14="http://schemas.microsoft.com/office/powerpoint/2010/main" xmlns="" val="1699522381"/>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1E69658C-1F45-4D56-B452-BB59E9EF38BB}" type="slidenum">
              <a:rPr lang="en-US"/>
              <a:pPr>
                <a:defRPr/>
              </a:pPr>
              <a:t>50</a:t>
            </a:fld>
            <a:endParaRPr lang="en-US"/>
          </a:p>
        </p:txBody>
      </p:sp>
      <p:sp>
        <p:nvSpPr>
          <p:cNvPr id="5" name="Content Placeholder 4"/>
          <p:cNvSpPr>
            <a:spLocks noGrp="1"/>
          </p:cNvSpPr>
          <p:nvPr>
            <p:ph idx="13"/>
          </p:nvPr>
        </p:nvSpPr>
        <p:spPr>
          <a:xfrm>
            <a:off x="457200" y="914400"/>
            <a:ext cx="8229600" cy="457200"/>
          </a:xfrm>
        </p:spPr>
        <p:txBody>
          <a:bodyPr numCol="1"/>
          <a:lstStyle/>
          <a:p>
            <a:pPr algn="ctr">
              <a:buNone/>
            </a:pPr>
            <a:r>
              <a:rPr lang="en-US" dirty="0" smtClean="0">
                <a:solidFill>
                  <a:schemeClr val="tx1"/>
                </a:solidFill>
              </a:rPr>
              <a:t>Question 12 </a:t>
            </a:r>
            <a:endParaRPr lang="en-US" dirty="0">
              <a:solidFill>
                <a:schemeClr val="tx1"/>
              </a:solidFill>
            </a:endParaRPr>
          </a:p>
        </p:txBody>
      </p:sp>
      <p:sp>
        <p:nvSpPr>
          <p:cNvPr id="49155" name="Rectangle 3"/>
          <p:cNvSpPr>
            <a:spLocks noGrp="1" noChangeArrowheads="1"/>
          </p:cNvSpPr>
          <p:nvPr>
            <p:ph idx="1"/>
          </p:nvPr>
        </p:nvSpPr>
        <p:spPr>
          <a:xfrm>
            <a:off x="457200" y="1722437"/>
            <a:ext cx="8229600" cy="4525963"/>
          </a:xfrm>
        </p:spPr>
        <p:txBody>
          <a:bodyPr>
            <a:normAutofit fontScale="92500" lnSpcReduction="10000"/>
          </a:bodyPr>
          <a:lstStyle/>
          <a:p>
            <a:pPr marL="0" indent="0">
              <a:buNone/>
            </a:pPr>
            <a:r>
              <a:rPr lang="en-US" sz="2800" dirty="0" smtClean="0"/>
              <a:t>Rob, a research assistant, wanted to get ahead on some statistical work, so he copied the information from 240 research participants to his thumb drive. The information included PHI, and the thumb drive was not encrypted.  On his way home to continue his work, he stopped by the store to get some snacks.  When he returned to his car, he found it had been broken into.  Missing were his GPS, dozens of CDs, and his book bag containing the thumb drive. </a:t>
            </a:r>
          </a:p>
          <a:p>
            <a:r>
              <a:rPr lang="en-US" sz="2800" dirty="0" smtClean="0"/>
              <a:t>Does this event constitute a breach? </a:t>
            </a:r>
          </a:p>
          <a:p>
            <a:pPr marL="914400" lvl="1" indent="-514350">
              <a:buFont typeface="+mj-lt"/>
              <a:buAutoNum type="alphaLcParenR"/>
            </a:pPr>
            <a:r>
              <a:rPr lang="en-US" sz="2400" dirty="0" smtClean="0"/>
              <a:t>Yes</a:t>
            </a:r>
          </a:p>
          <a:p>
            <a:pPr marL="914400" lvl="1" indent="-514350">
              <a:buFont typeface="+mj-lt"/>
              <a:buAutoNum type="alphaLcParenR"/>
            </a:pPr>
            <a:r>
              <a:rPr lang="en-US" sz="2400" dirty="0" smtClean="0"/>
              <a:t>No</a:t>
            </a:r>
          </a:p>
          <a:p>
            <a:pPr marL="514350" indent="-514350">
              <a:buFont typeface="+mj-lt"/>
              <a:buAutoNum type="alphaLcParenR"/>
            </a:pPr>
            <a:endParaRPr lang="en-US" sz="2800" dirty="0" smtClean="0"/>
          </a:p>
        </p:txBody>
      </p:sp>
      <p:sp>
        <p:nvSpPr>
          <p:cNvPr id="6" name="Footer Placeholder 5"/>
          <p:cNvSpPr>
            <a:spLocks noGrp="1"/>
          </p:cNvSpPr>
          <p:nvPr>
            <p:ph type="ftr" sz="quarter" idx="11"/>
          </p:nvPr>
        </p:nvSpPr>
        <p:spPr/>
        <p:txBody>
          <a:bodyPr/>
          <a:lstStyle/>
          <a:p>
            <a:pPr>
              <a:defRPr/>
            </a:pPr>
            <a:r>
              <a:rPr lang="en-US" smtClean="0"/>
              <a:t>INTERNAL USE ONLY</a:t>
            </a:r>
            <a:endParaRPr lang="en-US" dirty="0"/>
          </a:p>
        </p:txBody>
      </p:sp>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0A1762B2-A9AA-4580-9A4E-D0AFB62F9215}" type="slidenum">
              <a:rPr lang="en-US"/>
              <a:pPr>
                <a:defRPr/>
              </a:pPr>
              <a:t>51</a:t>
            </a:fld>
            <a:endParaRPr lang="en-US"/>
          </a:p>
        </p:txBody>
      </p:sp>
      <p:sp>
        <p:nvSpPr>
          <p:cNvPr id="5" name="Content Placeholder 4"/>
          <p:cNvSpPr>
            <a:spLocks noGrp="1"/>
          </p:cNvSpPr>
          <p:nvPr>
            <p:ph idx="13"/>
          </p:nvPr>
        </p:nvSpPr>
        <p:spPr>
          <a:xfrm>
            <a:off x="457200" y="914400"/>
            <a:ext cx="8229600" cy="457200"/>
          </a:xfrm>
        </p:spPr>
        <p:txBody>
          <a:bodyPr numCol="1"/>
          <a:lstStyle/>
          <a:p>
            <a:pPr algn="ctr">
              <a:buNone/>
            </a:pPr>
            <a:r>
              <a:rPr lang="en-US" dirty="0">
                <a:solidFill>
                  <a:schemeClr val="tx1"/>
                </a:solidFill>
              </a:rPr>
              <a:t>Correct</a:t>
            </a:r>
            <a:r>
              <a:rPr lang="en-US" dirty="0" smtClean="0">
                <a:solidFill>
                  <a:schemeClr val="tx1"/>
                </a:solidFill>
              </a:rPr>
              <a:t> Answer</a:t>
            </a:r>
            <a:endParaRPr lang="en-US" dirty="0">
              <a:solidFill>
                <a:schemeClr val="tx1"/>
              </a:solidFill>
            </a:endParaRPr>
          </a:p>
        </p:txBody>
      </p:sp>
      <p:sp>
        <p:nvSpPr>
          <p:cNvPr id="50179" name="Rectangle 3"/>
          <p:cNvSpPr>
            <a:spLocks noGrp="1" noChangeArrowheads="1"/>
          </p:cNvSpPr>
          <p:nvPr>
            <p:ph idx="1"/>
          </p:nvPr>
        </p:nvSpPr>
        <p:spPr>
          <a:xfrm>
            <a:off x="457200" y="1722437"/>
            <a:ext cx="8229600" cy="4525963"/>
          </a:xfrm>
        </p:spPr>
        <p:txBody>
          <a:bodyPr>
            <a:normAutofit fontScale="92500" lnSpcReduction="20000"/>
          </a:bodyPr>
          <a:lstStyle/>
          <a:p>
            <a:pPr marL="0" indent="0">
              <a:buNone/>
            </a:pPr>
            <a:r>
              <a:rPr lang="en-US" sz="2800" dirty="0" smtClean="0">
                <a:solidFill>
                  <a:srgbClr val="A50021"/>
                </a:solidFill>
              </a:rPr>
              <a:t>a: </a:t>
            </a:r>
            <a:r>
              <a:rPr lang="en-US" sz="2800" dirty="0" smtClean="0"/>
              <a:t>Yes.  Unsecured PHI was stolen because the thumb drive was unencrypted.</a:t>
            </a:r>
          </a:p>
          <a:p>
            <a:pPr marL="0" indent="0">
              <a:buNone/>
            </a:pPr>
            <a:r>
              <a:rPr lang="en-US" sz="2800" dirty="0" smtClean="0"/>
              <a:t>Actually, Rob violated many UA policies:</a:t>
            </a:r>
          </a:p>
          <a:p>
            <a:pPr lvl="1"/>
            <a:r>
              <a:rPr lang="en-US" dirty="0" smtClean="0"/>
              <a:t>Removed confidential information from the unit without approval</a:t>
            </a:r>
          </a:p>
          <a:p>
            <a:pPr lvl="1"/>
            <a:r>
              <a:rPr lang="en-US" dirty="0" smtClean="0"/>
              <a:t>Used his personal portable computing device for UA business without senior management approval</a:t>
            </a:r>
          </a:p>
          <a:p>
            <a:pPr lvl="1"/>
            <a:r>
              <a:rPr lang="en-US" dirty="0" smtClean="0"/>
              <a:t>Copied confidential information to a portable computing device without senior management approval</a:t>
            </a:r>
          </a:p>
          <a:p>
            <a:pPr lvl="1"/>
            <a:r>
              <a:rPr lang="en-US" dirty="0" smtClean="0"/>
              <a:t>Used a portable computing device that was not encrypted</a:t>
            </a:r>
          </a:p>
        </p:txBody>
      </p:sp>
      <p:sp>
        <p:nvSpPr>
          <p:cNvPr id="6" name="Footer Placeholder 5"/>
          <p:cNvSpPr>
            <a:spLocks noGrp="1"/>
          </p:cNvSpPr>
          <p:nvPr>
            <p:ph type="ftr" sz="quarter" idx="11"/>
          </p:nvPr>
        </p:nvSpPr>
        <p:spPr/>
        <p:txBody>
          <a:bodyPr/>
          <a:lstStyle/>
          <a:p>
            <a:pPr>
              <a:defRPr/>
            </a:pPr>
            <a:r>
              <a:rPr lang="en-US" smtClean="0"/>
              <a:t>INTERNAL USE ONLY</a:t>
            </a:r>
            <a:endParaRPr lang="en-US" dirty="0"/>
          </a:p>
        </p:txBody>
      </p:sp>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AE91F36C-C390-4080-A2B1-CBD2BDEE6D7C}" type="slidenum">
              <a:rPr lang="en-US"/>
              <a:pPr>
                <a:defRPr/>
              </a:pPr>
              <a:t>52</a:t>
            </a:fld>
            <a:endParaRPr lang="en-US"/>
          </a:p>
        </p:txBody>
      </p:sp>
      <p:sp>
        <p:nvSpPr>
          <p:cNvPr id="5" name="Content Placeholder 4"/>
          <p:cNvSpPr>
            <a:spLocks noGrp="1"/>
          </p:cNvSpPr>
          <p:nvPr>
            <p:ph idx="13"/>
          </p:nvPr>
        </p:nvSpPr>
        <p:spPr>
          <a:xfrm>
            <a:off x="457200" y="914400"/>
            <a:ext cx="8229600" cy="457200"/>
          </a:xfrm>
        </p:spPr>
        <p:txBody>
          <a:bodyPr numCol="1"/>
          <a:lstStyle/>
          <a:p>
            <a:pPr algn="ctr">
              <a:buNone/>
            </a:pPr>
            <a:r>
              <a:rPr lang="en-US" dirty="0" smtClean="0">
                <a:solidFill>
                  <a:schemeClr val="tx1"/>
                </a:solidFill>
              </a:rPr>
              <a:t>Breach Notification Regulations</a:t>
            </a:r>
            <a:endParaRPr lang="en-US" dirty="0">
              <a:solidFill>
                <a:schemeClr val="tx1"/>
              </a:solidFill>
            </a:endParaRPr>
          </a:p>
        </p:txBody>
      </p:sp>
      <p:sp>
        <p:nvSpPr>
          <p:cNvPr id="19459" name="Rectangle 3"/>
          <p:cNvSpPr>
            <a:spLocks noGrp="1" noChangeArrowheads="1"/>
          </p:cNvSpPr>
          <p:nvPr>
            <p:ph idx="1"/>
          </p:nvPr>
        </p:nvSpPr>
        <p:spPr>
          <a:xfrm>
            <a:off x="457200" y="1722437"/>
            <a:ext cx="8229600" cy="4525963"/>
          </a:xfrm>
        </p:spPr>
        <p:txBody>
          <a:bodyPr rtlCol="0">
            <a:normAutofit fontScale="77500" lnSpcReduction="20000"/>
          </a:bodyPr>
          <a:lstStyle/>
          <a:p>
            <a:pPr eaLnBrk="1" fontAlgn="auto" hangingPunct="1">
              <a:spcAft>
                <a:spcPts val="0"/>
              </a:spcAft>
              <a:buFont typeface="Arial" pitchFamily="34" charset="0"/>
              <a:buChar char="•"/>
              <a:defRPr/>
            </a:pPr>
            <a:r>
              <a:rPr lang="en-US" dirty="0" smtClean="0"/>
              <a:t>If it is determined that a breach of PHI occurred, then the </a:t>
            </a:r>
            <a:r>
              <a:rPr lang="en-US" b="1" dirty="0" smtClean="0"/>
              <a:t>covered entity </a:t>
            </a:r>
            <a:r>
              <a:rPr lang="en-US" dirty="0" smtClean="0"/>
              <a:t>must notify the affected individual (or next of kin) </a:t>
            </a:r>
            <a:r>
              <a:rPr lang="en-US" b="1" dirty="0" smtClean="0"/>
              <a:t>without unreasonable delay</a:t>
            </a:r>
            <a:r>
              <a:rPr lang="en-US" dirty="0" smtClean="0"/>
              <a:t>, </a:t>
            </a:r>
            <a:r>
              <a:rPr lang="en-US" b="1" dirty="0" smtClean="0"/>
              <a:t>but not later than 60 calendar days from discovering the breach.</a:t>
            </a:r>
          </a:p>
          <a:p>
            <a:pPr lvl="1">
              <a:lnSpc>
                <a:spcPct val="120000"/>
              </a:lnSpc>
              <a:defRPr/>
            </a:pPr>
            <a:r>
              <a:rPr lang="en-US" dirty="0" smtClean="0"/>
              <a:t>Time runs when incident first known or reasonably should have been known (true for Covered Entity and Business Associate)</a:t>
            </a:r>
          </a:p>
          <a:p>
            <a:pPr marL="342900" lvl="1" indent="-342900" eaLnBrk="1" fontAlgn="auto" hangingPunct="1">
              <a:spcAft>
                <a:spcPts val="0"/>
              </a:spcAft>
              <a:buFont typeface="Arial" pitchFamily="34" charset="0"/>
              <a:buChar char="•"/>
              <a:defRPr/>
            </a:pPr>
            <a:r>
              <a:rPr lang="en-US" sz="3100" dirty="0" smtClean="0"/>
              <a:t>If more than 500 individuals are affected additional requirements include</a:t>
            </a:r>
          </a:p>
          <a:p>
            <a:pPr lvl="1">
              <a:buFont typeface="Arial" pitchFamily="34" charset="0"/>
              <a:buChar char="•"/>
              <a:defRPr/>
            </a:pPr>
            <a:r>
              <a:rPr lang="en-US" sz="2900" dirty="0" smtClean="0"/>
              <a:t>Immediate notification of the Department of Health and Human Services to post on their website</a:t>
            </a:r>
          </a:p>
          <a:p>
            <a:pPr lvl="1">
              <a:buFont typeface="Arial" pitchFamily="34" charset="0"/>
              <a:buChar char="•"/>
              <a:defRPr/>
            </a:pPr>
            <a:r>
              <a:rPr lang="en-US" sz="2900" dirty="0" smtClean="0"/>
              <a:t>Notify major media outlets in covered entity area</a:t>
            </a:r>
          </a:p>
          <a:p>
            <a:pPr lvl="1">
              <a:buFont typeface="Arial" pitchFamily="34" charset="0"/>
              <a:buChar char="•"/>
              <a:defRPr/>
            </a:pPr>
            <a:r>
              <a:rPr lang="en-US" sz="2900" dirty="0" smtClean="0"/>
              <a:t>Post on covered entity website home page for 90 days</a:t>
            </a:r>
          </a:p>
        </p:txBody>
      </p:sp>
      <p:sp>
        <p:nvSpPr>
          <p:cNvPr id="6" name="Footer Placeholder 5"/>
          <p:cNvSpPr>
            <a:spLocks noGrp="1"/>
          </p:cNvSpPr>
          <p:nvPr>
            <p:ph type="ftr" sz="quarter" idx="11"/>
          </p:nvPr>
        </p:nvSpPr>
        <p:spPr/>
        <p:txBody>
          <a:bodyPr/>
          <a:lstStyle/>
          <a:p>
            <a:pPr>
              <a:defRPr/>
            </a:pPr>
            <a:r>
              <a:rPr lang="en-US" smtClean="0"/>
              <a:t>INTERNAL USE ONLY</a:t>
            </a:r>
            <a:endParaRPr lang="en-US" dirty="0"/>
          </a:p>
        </p:txBody>
      </p:sp>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4AE23B9E-3CF5-48E5-BA82-CB897653C283}" type="slidenum">
              <a:rPr lang="en-US"/>
              <a:pPr>
                <a:defRPr/>
              </a:pPr>
              <a:t>53</a:t>
            </a:fld>
            <a:endParaRPr lang="en-US"/>
          </a:p>
        </p:txBody>
      </p:sp>
      <p:sp>
        <p:nvSpPr>
          <p:cNvPr id="5" name="Content Placeholder 4"/>
          <p:cNvSpPr>
            <a:spLocks noGrp="1"/>
          </p:cNvSpPr>
          <p:nvPr>
            <p:ph idx="13"/>
          </p:nvPr>
        </p:nvSpPr>
        <p:spPr>
          <a:xfrm>
            <a:off x="457200" y="914400"/>
            <a:ext cx="8229600" cy="457200"/>
          </a:xfrm>
        </p:spPr>
        <p:txBody>
          <a:bodyPr numCol="1"/>
          <a:lstStyle/>
          <a:p>
            <a:pPr algn="ctr">
              <a:buNone/>
            </a:pPr>
            <a:r>
              <a:rPr lang="en-US" dirty="0" smtClean="0">
                <a:solidFill>
                  <a:schemeClr val="tx1"/>
                </a:solidFill>
              </a:rPr>
              <a:t>Responsibility to Report</a:t>
            </a:r>
            <a:endParaRPr lang="en-US" dirty="0">
              <a:solidFill>
                <a:schemeClr val="tx1"/>
              </a:solidFill>
            </a:endParaRPr>
          </a:p>
        </p:txBody>
      </p:sp>
      <p:sp>
        <p:nvSpPr>
          <p:cNvPr id="39939" name="Rectangle 3"/>
          <p:cNvSpPr>
            <a:spLocks noGrp="1" noChangeArrowheads="1"/>
          </p:cNvSpPr>
          <p:nvPr>
            <p:ph idx="1"/>
          </p:nvPr>
        </p:nvSpPr>
        <p:spPr>
          <a:xfrm>
            <a:off x="457200" y="1722437"/>
            <a:ext cx="8229600" cy="4525963"/>
          </a:xfrm>
        </p:spPr>
        <p:txBody>
          <a:bodyPr rtlCol="0">
            <a:normAutofit fontScale="77500" lnSpcReduction="20000"/>
          </a:bodyPr>
          <a:lstStyle/>
          <a:p>
            <a:pPr eaLnBrk="1" fontAlgn="auto" hangingPunct="1">
              <a:spcAft>
                <a:spcPts val="0"/>
              </a:spcAft>
              <a:buFont typeface="Arial" pitchFamily="34" charset="0"/>
              <a:buChar char="•"/>
              <a:defRPr/>
            </a:pPr>
            <a:r>
              <a:rPr lang="en-US" sz="3600" dirty="0" smtClean="0"/>
              <a:t>When receiving a privacy complaint, learning of a suspected breach in privacy or security, or noticing something is “just not right,” we must work together </a:t>
            </a:r>
          </a:p>
          <a:p>
            <a:pPr marL="742950" lvl="2" indent="-342900" eaLnBrk="1" fontAlgn="auto" hangingPunct="1">
              <a:spcAft>
                <a:spcPts val="0"/>
              </a:spcAft>
              <a:buFont typeface="Arial" pitchFamily="34" charset="0"/>
              <a:buChar char="•"/>
              <a:defRPr/>
            </a:pPr>
            <a:r>
              <a:rPr lang="en-US" sz="3400" dirty="0" smtClean="0"/>
              <a:t>Immediately; cooperatively; efficiently; carefully; and confidentially  </a:t>
            </a:r>
          </a:p>
          <a:p>
            <a:pPr eaLnBrk="1" fontAlgn="auto" hangingPunct="1">
              <a:spcAft>
                <a:spcPts val="0"/>
              </a:spcAft>
              <a:buFont typeface="Arial" pitchFamily="34" charset="0"/>
              <a:buChar char="•"/>
              <a:defRPr/>
            </a:pPr>
            <a:r>
              <a:rPr lang="en-US" sz="3400" dirty="0" smtClean="0"/>
              <a:t>If you notice, hear, see, or witness any activity that you think might be a breach of privacy or security, please let your organization’s privacy and/or security officer know immediately  </a:t>
            </a:r>
          </a:p>
          <a:p>
            <a:pPr eaLnBrk="1" fontAlgn="auto" hangingPunct="1">
              <a:spcAft>
                <a:spcPts val="0"/>
              </a:spcAft>
              <a:buFont typeface="Arial" pitchFamily="34" charset="0"/>
              <a:buChar char="•"/>
              <a:defRPr/>
            </a:pPr>
            <a:r>
              <a:rPr lang="en-US" sz="3400" dirty="0" smtClean="0"/>
              <a:t>It is much better to investigate and discover no breach than to wait and later discover that something DID happen </a:t>
            </a:r>
          </a:p>
          <a:p>
            <a:pPr eaLnBrk="1" fontAlgn="auto" hangingPunct="1">
              <a:spcAft>
                <a:spcPts val="0"/>
              </a:spcAft>
              <a:buFont typeface="Arial" pitchFamily="34" charset="0"/>
              <a:buChar char="•"/>
              <a:defRPr/>
            </a:pPr>
            <a:endParaRPr lang="en-US" sz="3400" dirty="0" smtClean="0"/>
          </a:p>
          <a:p>
            <a:pPr eaLnBrk="1" fontAlgn="auto" hangingPunct="1">
              <a:spcAft>
                <a:spcPts val="0"/>
              </a:spcAft>
              <a:buFontTx/>
              <a:buNone/>
              <a:defRPr/>
            </a:pPr>
            <a:endParaRPr lang="en-US" dirty="0" smtClean="0"/>
          </a:p>
        </p:txBody>
      </p:sp>
      <p:sp>
        <p:nvSpPr>
          <p:cNvPr id="6" name="Footer Placeholder 5"/>
          <p:cNvSpPr>
            <a:spLocks noGrp="1"/>
          </p:cNvSpPr>
          <p:nvPr>
            <p:ph type="ftr" sz="quarter" idx="11"/>
          </p:nvPr>
        </p:nvSpPr>
        <p:spPr/>
        <p:txBody>
          <a:bodyPr/>
          <a:lstStyle/>
          <a:p>
            <a:pPr>
              <a:defRPr/>
            </a:pPr>
            <a:r>
              <a:rPr lang="en-US" smtClean="0"/>
              <a:t>INTERNAL USE ONLY</a:t>
            </a:r>
            <a:endParaRPr lang="en-US" dirty="0"/>
          </a:p>
        </p:txBody>
      </p:sp>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54</a:t>
            </a:fld>
            <a:endParaRPr lang="en-US"/>
          </a:p>
        </p:txBody>
      </p:sp>
      <p:sp>
        <p:nvSpPr>
          <p:cNvPr id="4" name="Content Placeholder 3"/>
          <p:cNvSpPr>
            <a:spLocks noGrp="1"/>
          </p:cNvSpPr>
          <p:nvPr>
            <p:ph idx="13"/>
          </p:nvPr>
        </p:nvSpPr>
        <p:spPr>
          <a:xfrm>
            <a:off x="457200" y="914400"/>
            <a:ext cx="8229600" cy="457200"/>
          </a:xfrm>
        </p:spPr>
        <p:txBody>
          <a:bodyPr numCol="1"/>
          <a:lstStyle/>
          <a:p>
            <a:pPr algn="ctr">
              <a:buNone/>
            </a:pPr>
            <a:r>
              <a:rPr lang="en-US" dirty="0">
                <a:solidFill>
                  <a:schemeClr val="tx1"/>
                </a:solidFill>
              </a:rPr>
              <a:t>Question 13 </a:t>
            </a:r>
          </a:p>
        </p:txBody>
      </p:sp>
      <p:sp>
        <p:nvSpPr>
          <p:cNvPr id="5" name="Content Placeholder 4"/>
          <p:cNvSpPr>
            <a:spLocks noGrp="1"/>
          </p:cNvSpPr>
          <p:nvPr>
            <p:ph idx="1"/>
          </p:nvPr>
        </p:nvSpPr>
        <p:spPr/>
        <p:txBody>
          <a:bodyPr/>
          <a:lstStyle/>
          <a:p>
            <a:pPr marL="0" indent="0">
              <a:buNone/>
            </a:pPr>
            <a:r>
              <a:rPr lang="en-US" dirty="0" smtClean="0"/>
              <a:t>If you suspect that there has been a breach of HIPAA Policies in your workplace, you should report your suspicions to</a:t>
            </a:r>
          </a:p>
          <a:p>
            <a:pPr marL="914400" lvl="1" indent="-514350">
              <a:buFont typeface="+mj-lt"/>
              <a:buAutoNum type="alphaLcParenR"/>
            </a:pPr>
            <a:r>
              <a:rPr lang="en-US" dirty="0" smtClean="0"/>
              <a:t>University Police</a:t>
            </a:r>
          </a:p>
          <a:p>
            <a:pPr marL="914400" lvl="1" indent="-514350">
              <a:buFont typeface="+mj-lt"/>
              <a:buAutoNum type="alphaLcParenR"/>
            </a:pPr>
            <a:r>
              <a:rPr lang="en-US" dirty="0" smtClean="0"/>
              <a:t>University Office of Legal Counsel</a:t>
            </a:r>
          </a:p>
          <a:p>
            <a:pPr marL="914400" lvl="1" indent="-514350">
              <a:buFont typeface="+mj-lt"/>
              <a:buAutoNum type="alphaLcParenR"/>
            </a:pPr>
            <a:r>
              <a:rPr lang="en-US" dirty="0" smtClean="0"/>
              <a:t>HIPAA Privacy or Security Officer assigned to your workplace</a:t>
            </a:r>
            <a:endParaRPr lang="en-US" dirty="0"/>
          </a:p>
        </p:txBody>
      </p:sp>
    </p:spTree>
    <p:extLst>
      <p:ext uri="{BB962C8B-B14F-4D97-AF65-F5344CB8AC3E}">
        <p14:creationId xmlns:p14="http://schemas.microsoft.com/office/powerpoint/2010/main" xmlns="" val="1122455305"/>
      </p:ext>
    </p:ext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55</a:t>
            </a:fld>
            <a:endParaRPr lang="en-US"/>
          </a:p>
        </p:txBody>
      </p:sp>
      <p:sp>
        <p:nvSpPr>
          <p:cNvPr id="4" name="Content Placeholder 3"/>
          <p:cNvSpPr>
            <a:spLocks noGrp="1"/>
          </p:cNvSpPr>
          <p:nvPr>
            <p:ph idx="13"/>
          </p:nvPr>
        </p:nvSpPr>
        <p:spPr>
          <a:xfrm>
            <a:off x="457200" y="914400"/>
            <a:ext cx="8229600" cy="457200"/>
          </a:xfrm>
        </p:spPr>
        <p:txBody>
          <a:bodyPr numCol="1"/>
          <a:lstStyle/>
          <a:p>
            <a:pPr algn="ctr">
              <a:buNone/>
            </a:pPr>
            <a:r>
              <a:rPr lang="en-US" dirty="0">
                <a:solidFill>
                  <a:schemeClr val="tx1"/>
                </a:solidFill>
              </a:rPr>
              <a:t>Correct Answer</a:t>
            </a:r>
          </a:p>
        </p:txBody>
      </p:sp>
      <p:sp>
        <p:nvSpPr>
          <p:cNvPr id="5" name="Content Placeholder 4"/>
          <p:cNvSpPr>
            <a:spLocks noGrp="1"/>
          </p:cNvSpPr>
          <p:nvPr>
            <p:ph idx="1"/>
          </p:nvPr>
        </p:nvSpPr>
        <p:spPr>
          <a:xfrm>
            <a:off x="457200" y="1874837"/>
            <a:ext cx="8229600" cy="4525963"/>
          </a:xfrm>
        </p:spPr>
        <p:txBody>
          <a:bodyPr/>
          <a:lstStyle/>
          <a:p>
            <a:pPr marL="0" indent="0">
              <a:buNone/>
            </a:pPr>
            <a:r>
              <a:rPr lang="en-US" dirty="0" smtClean="0">
                <a:solidFill>
                  <a:srgbClr val="A50021"/>
                </a:solidFill>
              </a:rPr>
              <a:t>c:</a:t>
            </a:r>
            <a:r>
              <a:rPr lang="en-US" dirty="0" smtClean="0"/>
              <a:t> The HIPAA Privacy or Security Officer for your workplace should be notified of any possible breach of HIPAA Policies. The employee who reports such suspicions is protected from any repercussions for making his/her concerns known to the HIPAA Officer.</a:t>
            </a:r>
            <a:endParaRPr lang="en-US" dirty="0"/>
          </a:p>
        </p:txBody>
      </p:sp>
    </p:spTree>
    <p:extLst>
      <p:ext uri="{BB962C8B-B14F-4D97-AF65-F5344CB8AC3E}">
        <p14:creationId xmlns:p14="http://schemas.microsoft.com/office/powerpoint/2010/main" xmlns="" val="1873652194"/>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Footer Placeholder 4"/>
          <p:cNvSpPr>
            <a:spLocks noGrp="1"/>
          </p:cNvSpPr>
          <p:nvPr>
            <p:ph type="ftr" sz="quarter" idx="11"/>
          </p:nvPr>
        </p:nvSpPr>
        <p:spPr/>
        <p:txBody>
          <a:bodyPr/>
          <a:lstStyle/>
          <a:p>
            <a:pPr>
              <a:defRPr/>
            </a:pPr>
            <a:r>
              <a:rPr lang="en-US"/>
              <a:t>INTERNAL USE ONLY</a:t>
            </a:r>
          </a:p>
        </p:txBody>
      </p:sp>
      <p:sp>
        <p:nvSpPr>
          <p:cNvPr id="47109" name="Slide Number Placeholder 5"/>
          <p:cNvSpPr>
            <a:spLocks noGrp="1"/>
          </p:cNvSpPr>
          <p:nvPr>
            <p:ph type="sldNum" sz="quarter" idx="12"/>
          </p:nvPr>
        </p:nvSpPr>
        <p:spPr/>
        <p:txBody>
          <a:bodyPr/>
          <a:lstStyle/>
          <a:p>
            <a:pPr>
              <a:defRPr/>
            </a:pPr>
            <a:fld id="{BEEBF19B-A7E0-4739-A807-052849AFCCC1}" type="slidenum">
              <a:rPr lang="en-US"/>
              <a:pPr>
                <a:defRPr/>
              </a:pPr>
              <a:t>56</a:t>
            </a:fld>
            <a:endParaRPr lang="en-US"/>
          </a:p>
        </p:txBody>
      </p:sp>
      <p:sp>
        <p:nvSpPr>
          <p:cNvPr id="6" name="Content Placeholder 5"/>
          <p:cNvSpPr>
            <a:spLocks noGrp="1"/>
          </p:cNvSpPr>
          <p:nvPr>
            <p:ph idx="13"/>
          </p:nvPr>
        </p:nvSpPr>
        <p:spPr>
          <a:xfrm>
            <a:off x="457200" y="914400"/>
            <a:ext cx="8229600" cy="457200"/>
          </a:xfrm>
        </p:spPr>
        <p:txBody>
          <a:bodyPr numCol="1"/>
          <a:lstStyle/>
          <a:p>
            <a:pPr algn="ctr">
              <a:buNone/>
            </a:pPr>
            <a:r>
              <a:rPr lang="en-US" dirty="0" smtClean="0">
                <a:solidFill>
                  <a:schemeClr val="tx1"/>
                </a:solidFill>
              </a:rPr>
              <a:t>Security Standards – General Rules</a:t>
            </a:r>
            <a:endParaRPr lang="en-US" dirty="0">
              <a:solidFill>
                <a:schemeClr val="tx1"/>
              </a:solidFill>
            </a:endParaRPr>
          </a:p>
        </p:txBody>
      </p:sp>
      <p:sp>
        <p:nvSpPr>
          <p:cNvPr id="66563" name="Rectangle 3"/>
          <p:cNvSpPr>
            <a:spLocks noGrp="1" noChangeArrowheads="1"/>
          </p:cNvSpPr>
          <p:nvPr>
            <p:ph idx="1"/>
          </p:nvPr>
        </p:nvSpPr>
        <p:spPr>
          <a:xfrm>
            <a:off x="457200" y="1722437"/>
            <a:ext cx="8229600" cy="4525963"/>
          </a:xfrm>
        </p:spPr>
        <p:txBody>
          <a:bodyPr/>
          <a:lstStyle/>
          <a:p>
            <a:pPr eaLnBrk="1" hangingPunct="1"/>
            <a:r>
              <a:rPr lang="en-US" sz="2400" dirty="0" smtClean="0"/>
              <a:t>HIPAA security standards ensure the </a:t>
            </a:r>
            <a:r>
              <a:rPr lang="en-US" sz="2400" u="sng" dirty="0" smtClean="0"/>
              <a:t>confidentiality</a:t>
            </a:r>
            <a:r>
              <a:rPr lang="en-US" sz="2400" dirty="0" smtClean="0"/>
              <a:t>, </a:t>
            </a:r>
            <a:r>
              <a:rPr lang="en-US" sz="2400" u="sng" dirty="0" smtClean="0"/>
              <a:t>integrity</a:t>
            </a:r>
            <a:r>
              <a:rPr lang="en-US" sz="2400" dirty="0" smtClean="0"/>
              <a:t>, and </a:t>
            </a:r>
            <a:r>
              <a:rPr lang="en-US" sz="2400" u="sng" dirty="0" smtClean="0"/>
              <a:t>availability</a:t>
            </a:r>
            <a:r>
              <a:rPr lang="en-US" sz="2400" dirty="0" smtClean="0"/>
              <a:t> of PHI created, received, maintained, or transmitted electronically (PHI –Protected Health Information) by and with all facilities</a:t>
            </a:r>
          </a:p>
          <a:p>
            <a:pPr eaLnBrk="1" hangingPunct="1"/>
            <a:endParaRPr lang="en-US" sz="2400" dirty="0" smtClean="0"/>
          </a:p>
          <a:p>
            <a:pPr eaLnBrk="1" hangingPunct="1"/>
            <a:r>
              <a:rPr lang="en-US" sz="2400" dirty="0" smtClean="0"/>
              <a:t>Protect against any reasonably anticipated threats or hazards to the security or integrity or such information</a:t>
            </a:r>
          </a:p>
          <a:p>
            <a:pPr eaLnBrk="1" hangingPunct="1"/>
            <a:endParaRPr lang="en-US" sz="2400" dirty="0" smtClean="0"/>
          </a:p>
          <a:p>
            <a:pPr eaLnBrk="1" hangingPunct="1"/>
            <a:r>
              <a:rPr lang="en-US" sz="2400" dirty="0" smtClean="0"/>
              <a:t>Protect against any reasonably anticipated uses or disclosures of such information that are not permitted</a:t>
            </a:r>
          </a:p>
          <a:p>
            <a:pPr eaLnBrk="1" hangingPunct="1"/>
            <a:endParaRPr lang="en-US" sz="2400" dirty="0" smtClean="0"/>
          </a:p>
          <a:p>
            <a:pPr eaLnBrk="1" hangingPunct="1">
              <a:buFontTx/>
              <a:buNone/>
            </a:pPr>
            <a:endParaRPr lang="en-US" sz="2400" dirty="0" smtClean="0"/>
          </a:p>
          <a:p>
            <a:pPr eaLnBrk="1" hangingPunct="1"/>
            <a:endParaRPr lang="en-US" sz="2400" dirty="0" smtClean="0"/>
          </a:p>
        </p:txBody>
      </p:sp>
    </p:spTree>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Footer Placeholder 4"/>
          <p:cNvSpPr>
            <a:spLocks noGrp="1"/>
          </p:cNvSpPr>
          <p:nvPr>
            <p:ph type="ftr" sz="quarter" idx="11"/>
          </p:nvPr>
        </p:nvSpPr>
        <p:spPr/>
        <p:txBody>
          <a:bodyPr/>
          <a:lstStyle/>
          <a:p>
            <a:pPr>
              <a:defRPr/>
            </a:pPr>
            <a:r>
              <a:rPr lang="en-US"/>
              <a:t>INTERNAL USE ONLY</a:t>
            </a:r>
          </a:p>
        </p:txBody>
      </p:sp>
      <p:sp>
        <p:nvSpPr>
          <p:cNvPr id="49157" name="Slide Number Placeholder 5"/>
          <p:cNvSpPr>
            <a:spLocks noGrp="1"/>
          </p:cNvSpPr>
          <p:nvPr>
            <p:ph type="sldNum" sz="quarter" idx="12"/>
          </p:nvPr>
        </p:nvSpPr>
        <p:spPr/>
        <p:txBody>
          <a:bodyPr/>
          <a:lstStyle/>
          <a:p>
            <a:pPr>
              <a:defRPr/>
            </a:pPr>
            <a:fld id="{593DDAB1-8899-43B4-B818-8BB1641AB1BE}" type="slidenum">
              <a:rPr lang="en-US"/>
              <a:pPr>
                <a:defRPr/>
              </a:pPr>
              <a:t>57</a:t>
            </a:fld>
            <a:endParaRPr lang="en-US"/>
          </a:p>
        </p:txBody>
      </p:sp>
      <p:sp>
        <p:nvSpPr>
          <p:cNvPr id="6" name="Content Placeholder 5"/>
          <p:cNvSpPr>
            <a:spLocks noGrp="1"/>
          </p:cNvSpPr>
          <p:nvPr>
            <p:ph idx="13"/>
          </p:nvPr>
        </p:nvSpPr>
        <p:spPr>
          <a:xfrm>
            <a:off x="457200" y="914400"/>
            <a:ext cx="8229600" cy="457200"/>
          </a:xfrm>
        </p:spPr>
        <p:txBody>
          <a:bodyPr numCol="1"/>
          <a:lstStyle/>
          <a:p>
            <a:pPr algn="ctr">
              <a:buNone/>
            </a:pPr>
            <a:r>
              <a:rPr lang="en-US" dirty="0" smtClean="0">
                <a:solidFill>
                  <a:schemeClr val="tx1"/>
                </a:solidFill>
              </a:rPr>
              <a:t>Rules for Access</a:t>
            </a:r>
            <a:endParaRPr lang="en-US" dirty="0">
              <a:solidFill>
                <a:schemeClr val="tx1"/>
              </a:solidFill>
            </a:endParaRPr>
          </a:p>
        </p:txBody>
      </p:sp>
      <p:sp>
        <p:nvSpPr>
          <p:cNvPr id="49155" name="Content Placeholder 7"/>
          <p:cNvSpPr>
            <a:spLocks noGrp="1"/>
          </p:cNvSpPr>
          <p:nvPr>
            <p:ph idx="1"/>
          </p:nvPr>
        </p:nvSpPr>
        <p:spPr>
          <a:xfrm>
            <a:off x="457200" y="1722437"/>
            <a:ext cx="8229600" cy="4525963"/>
          </a:xfrm>
        </p:spPr>
        <p:txBody>
          <a:bodyPr rtlCol="0">
            <a:normAutofit fontScale="92500"/>
          </a:bodyPr>
          <a:lstStyle/>
          <a:p>
            <a:pPr>
              <a:buFont typeface="Arial" pitchFamily="34" charset="0"/>
              <a:buChar char="•"/>
              <a:defRPr/>
            </a:pPr>
            <a:r>
              <a:rPr lang="en-US" sz="2400" dirty="0" smtClean="0"/>
              <a:t>Access to computer systems and information is based on your work duties and responsibilities</a:t>
            </a:r>
          </a:p>
          <a:p>
            <a:pPr eaLnBrk="1" fontAlgn="auto" hangingPunct="1">
              <a:spcAft>
                <a:spcPts val="0"/>
              </a:spcAft>
              <a:buFont typeface="Arial" pitchFamily="34" charset="0"/>
              <a:buChar char="•"/>
              <a:defRPr/>
            </a:pPr>
            <a:r>
              <a:rPr lang="en-US" sz="2400" dirty="0" smtClean="0"/>
              <a:t>Access privileges are limited to only the minimum necessary information you need to do your work</a:t>
            </a:r>
          </a:p>
          <a:p>
            <a:pPr eaLnBrk="1" fontAlgn="auto" hangingPunct="1">
              <a:spcAft>
                <a:spcPts val="0"/>
              </a:spcAft>
              <a:buFont typeface="Arial" pitchFamily="34" charset="0"/>
              <a:buChar char="•"/>
              <a:defRPr/>
            </a:pPr>
            <a:r>
              <a:rPr lang="en-US" sz="2400" dirty="0" smtClean="0"/>
              <a:t>Access to an information system does not automatically mean that you are authorized to view or use all the data in that system</a:t>
            </a:r>
          </a:p>
          <a:p>
            <a:pPr eaLnBrk="1" fontAlgn="auto" hangingPunct="1">
              <a:spcAft>
                <a:spcPts val="0"/>
              </a:spcAft>
              <a:buFont typeface="Arial" pitchFamily="34" charset="0"/>
              <a:buChar char="•"/>
              <a:defRPr/>
            </a:pPr>
            <a:r>
              <a:rPr lang="en-US" sz="2400" dirty="0" smtClean="0"/>
              <a:t>Different levels of access for personnel to PHI is intentional</a:t>
            </a:r>
          </a:p>
          <a:p>
            <a:pPr eaLnBrk="1" fontAlgn="auto" hangingPunct="1">
              <a:spcAft>
                <a:spcPts val="0"/>
              </a:spcAft>
              <a:buFont typeface="Arial" pitchFamily="34" charset="0"/>
              <a:buChar char="•"/>
              <a:defRPr/>
            </a:pPr>
            <a:r>
              <a:rPr lang="en-US" sz="2400" dirty="0" smtClean="0"/>
              <a:t>If job duties change, clearance levels for access to PHI is re-evaluated</a:t>
            </a:r>
          </a:p>
          <a:p>
            <a:pPr eaLnBrk="1" fontAlgn="auto" hangingPunct="1">
              <a:spcAft>
                <a:spcPts val="0"/>
              </a:spcAft>
              <a:buFont typeface="Arial" pitchFamily="34" charset="0"/>
              <a:buChar char="•"/>
              <a:defRPr/>
            </a:pPr>
            <a:r>
              <a:rPr lang="en-US" sz="2400" dirty="0" smtClean="0"/>
              <a:t>Access is eliminated if employee is terminated</a:t>
            </a:r>
          </a:p>
          <a:p>
            <a:pPr eaLnBrk="1" fontAlgn="auto" hangingPunct="1">
              <a:spcAft>
                <a:spcPts val="0"/>
              </a:spcAft>
              <a:buFont typeface="Arial" pitchFamily="34" charset="0"/>
              <a:buChar char="•"/>
              <a:defRPr/>
            </a:pPr>
            <a:r>
              <a:rPr lang="en-US" sz="2400" dirty="0" smtClean="0"/>
              <a:t>Accessing PHI for which you are not cleared or for which there is no job-related purpose will subject you to sanctions</a:t>
            </a:r>
          </a:p>
          <a:p>
            <a:pPr lvl="1" eaLnBrk="1" fontAlgn="auto" hangingPunct="1">
              <a:spcAft>
                <a:spcPts val="0"/>
              </a:spcAft>
              <a:buFont typeface="Arial" pitchFamily="34" charset="0"/>
              <a:buChar char="–"/>
              <a:defRPr/>
            </a:pPr>
            <a:endParaRPr lang="en-US" dirty="0" smtClean="0"/>
          </a:p>
        </p:txBody>
      </p:sp>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58</a:t>
            </a:fld>
            <a:endParaRPr lang="en-US"/>
          </a:p>
        </p:txBody>
      </p:sp>
      <p:sp>
        <p:nvSpPr>
          <p:cNvPr id="4" name="Content Placeholder 3"/>
          <p:cNvSpPr>
            <a:spLocks noGrp="1"/>
          </p:cNvSpPr>
          <p:nvPr>
            <p:ph idx="13"/>
          </p:nvPr>
        </p:nvSpPr>
        <p:spPr>
          <a:xfrm>
            <a:off x="457200" y="914400"/>
            <a:ext cx="8229600" cy="457200"/>
          </a:xfrm>
        </p:spPr>
        <p:txBody>
          <a:bodyPr numCol="1"/>
          <a:lstStyle/>
          <a:p>
            <a:pPr algn="ctr">
              <a:buNone/>
            </a:pPr>
            <a:r>
              <a:rPr lang="en-US" dirty="0">
                <a:solidFill>
                  <a:schemeClr val="tx1"/>
                </a:solidFill>
              </a:rPr>
              <a:t>Question 14  </a:t>
            </a:r>
          </a:p>
        </p:txBody>
      </p:sp>
      <p:sp>
        <p:nvSpPr>
          <p:cNvPr id="5" name="Content Placeholder 4"/>
          <p:cNvSpPr>
            <a:spLocks noGrp="1"/>
          </p:cNvSpPr>
          <p:nvPr>
            <p:ph idx="1"/>
          </p:nvPr>
        </p:nvSpPr>
        <p:spPr>
          <a:xfrm>
            <a:off x="457200" y="1798637"/>
            <a:ext cx="8229600" cy="4525963"/>
          </a:xfrm>
        </p:spPr>
        <p:txBody>
          <a:bodyPr/>
          <a:lstStyle/>
          <a:p>
            <a:pPr marL="0" indent="0">
              <a:buNone/>
            </a:pPr>
            <a:r>
              <a:rPr lang="en-US" dirty="0" smtClean="0"/>
              <a:t>Once employees have completed HIPAA training, their access to PHI is</a:t>
            </a:r>
          </a:p>
          <a:p>
            <a:pPr marL="914400" lvl="1" indent="-514350">
              <a:buFont typeface="+mj-lt"/>
              <a:buAutoNum type="alphaLcParenR"/>
            </a:pPr>
            <a:r>
              <a:rPr lang="en-US" dirty="0" smtClean="0"/>
              <a:t>Unlimited</a:t>
            </a:r>
          </a:p>
          <a:p>
            <a:pPr marL="914400" lvl="1" indent="-514350">
              <a:buFont typeface="+mj-lt"/>
              <a:buAutoNum type="alphaLcParenR"/>
            </a:pPr>
            <a:r>
              <a:rPr lang="en-US" dirty="0" smtClean="0"/>
              <a:t>Based on work duties and responsibilities</a:t>
            </a:r>
          </a:p>
          <a:p>
            <a:pPr marL="914400" lvl="1" indent="-514350">
              <a:buFont typeface="+mj-lt"/>
              <a:buAutoNum type="alphaLcParenR"/>
            </a:pPr>
            <a:r>
              <a:rPr lang="en-US" dirty="0" smtClean="0"/>
              <a:t>Limited to the minimum necessary information to complete required work</a:t>
            </a:r>
          </a:p>
          <a:p>
            <a:pPr marL="914400" lvl="1" indent="-514350">
              <a:buFont typeface="+mj-lt"/>
              <a:buAutoNum type="alphaLcParenR"/>
            </a:pPr>
            <a:r>
              <a:rPr lang="en-US" dirty="0" smtClean="0"/>
              <a:t>Both B and C</a:t>
            </a:r>
            <a:endParaRPr lang="en-US" dirty="0"/>
          </a:p>
        </p:txBody>
      </p:sp>
    </p:spTree>
    <p:extLst>
      <p:ext uri="{BB962C8B-B14F-4D97-AF65-F5344CB8AC3E}">
        <p14:creationId xmlns:p14="http://schemas.microsoft.com/office/powerpoint/2010/main" xmlns="" val="724350717"/>
      </p:ext>
    </p:extLst>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59</a:t>
            </a:fld>
            <a:endParaRPr lang="en-US"/>
          </a:p>
        </p:txBody>
      </p:sp>
      <p:sp>
        <p:nvSpPr>
          <p:cNvPr id="4" name="Content Placeholder 3"/>
          <p:cNvSpPr>
            <a:spLocks noGrp="1"/>
          </p:cNvSpPr>
          <p:nvPr>
            <p:ph idx="13"/>
          </p:nvPr>
        </p:nvSpPr>
        <p:spPr>
          <a:xfrm>
            <a:off x="457200" y="914400"/>
            <a:ext cx="8229600" cy="457200"/>
          </a:xfrm>
        </p:spPr>
        <p:txBody>
          <a:bodyPr numCol="1"/>
          <a:lstStyle/>
          <a:p>
            <a:pPr marL="0" indent="0" algn="ctr">
              <a:buNone/>
            </a:pPr>
            <a:r>
              <a:rPr lang="en-US" dirty="0">
                <a:solidFill>
                  <a:schemeClr val="tx1"/>
                </a:solidFill>
              </a:rPr>
              <a:t>Correct Answer</a:t>
            </a:r>
          </a:p>
        </p:txBody>
      </p:sp>
      <p:sp>
        <p:nvSpPr>
          <p:cNvPr id="5" name="Content Placeholder 4"/>
          <p:cNvSpPr>
            <a:spLocks noGrp="1"/>
          </p:cNvSpPr>
          <p:nvPr>
            <p:ph idx="1"/>
          </p:nvPr>
        </p:nvSpPr>
        <p:spPr>
          <a:xfrm>
            <a:off x="457200" y="1874837"/>
            <a:ext cx="8229600" cy="4525963"/>
          </a:xfrm>
        </p:spPr>
        <p:txBody>
          <a:bodyPr/>
          <a:lstStyle/>
          <a:p>
            <a:pPr marL="0" indent="0">
              <a:buNone/>
            </a:pPr>
            <a:r>
              <a:rPr lang="en-US" dirty="0" smtClean="0">
                <a:solidFill>
                  <a:srgbClr val="A50021"/>
                </a:solidFill>
              </a:rPr>
              <a:t>d:</a:t>
            </a:r>
            <a:r>
              <a:rPr lang="en-US" dirty="0" smtClean="0"/>
              <a:t> Access to PHI is based on need-to-know which is determined by the employee’s duties and responsibilities. The employee should access the minimum PHI necessary to complete the required task. </a:t>
            </a:r>
            <a:endParaRPr lang="en-US" dirty="0"/>
          </a:p>
        </p:txBody>
      </p:sp>
    </p:spTree>
    <p:extLst>
      <p:ext uri="{BB962C8B-B14F-4D97-AF65-F5344CB8AC3E}">
        <p14:creationId xmlns:p14="http://schemas.microsoft.com/office/powerpoint/2010/main" xmlns="" val="1609622081"/>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Footer Placeholder 3"/>
          <p:cNvSpPr>
            <a:spLocks noGrp="1"/>
          </p:cNvSpPr>
          <p:nvPr>
            <p:ph type="ftr" sz="quarter" idx="11"/>
          </p:nvPr>
        </p:nvSpPr>
        <p:spPr/>
        <p:txBody>
          <a:bodyPr/>
          <a:lstStyle/>
          <a:p>
            <a:pPr>
              <a:defRPr/>
            </a:pPr>
            <a:r>
              <a:rPr lang="en-US" dirty="0"/>
              <a:t>INTERNAL USE ONLY</a:t>
            </a:r>
          </a:p>
        </p:txBody>
      </p:sp>
      <p:sp>
        <p:nvSpPr>
          <p:cNvPr id="15365" name="Slide Number Placeholder 5"/>
          <p:cNvSpPr>
            <a:spLocks noGrp="1"/>
          </p:cNvSpPr>
          <p:nvPr>
            <p:ph type="sldNum" sz="quarter" idx="12"/>
          </p:nvPr>
        </p:nvSpPr>
        <p:spPr/>
        <p:txBody>
          <a:bodyPr/>
          <a:lstStyle/>
          <a:p>
            <a:pPr>
              <a:defRPr/>
            </a:pPr>
            <a:fld id="{4F7909AC-ED9A-451C-B7FE-49B6779B53AC}" type="slidenum">
              <a:rPr lang="en-US"/>
              <a:pPr>
                <a:defRPr/>
              </a:pPr>
              <a:t>6</a:t>
            </a:fld>
            <a:endParaRPr lang="en-US" dirty="0"/>
          </a:p>
        </p:txBody>
      </p:sp>
      <p:sp>
        <p:nvSpPr>
          <p:cNvPr id="6" name="Content Placeholder 5"/>
          <p:cNvSpPr>
            <a:spLocks noGrp="1"/>
          </p:cNvSpPr>
          <p:nvPr>
            <p:ph idx="13"/>
          </p:nvPr>
        </p:nvSpPr>
        <p:spPr>
          <a:xfrm>
            <a:off x="457200" y="914400"/>
            <a:ext cx="8229600" cy="457200"/>
          </a:xfrm>
        </p:spPr>
        <p:txBody>
          <a:bodyPr numCol="1"/>
          <a:lstStyle/>
          <a:p>
            <a:pPr algn="ctr">
              <a:buNone/>
            </a:pPr>
            <a:r>
              <a:rPr lang="en-US" dirty="0" smtClean="0">
                <a:solidFill>
                  <a:schemeClr val="tx1"/>
                </a:solidFill>
              </a:rPr>
              <a:t>Applicability of HIPAA to UA</a:t>
            </a:r>
            <a:endParaRPr lang="en-US" dirty="0">
              <a:solidFill>
                <a:schemeClr val="tx1"/>
              </a:solidFill>
            </a:endParaRPr>
          </a:p>
        </p:txBody>
      </p:sp>
      <p:sp>
        <p:nvSpPr>
          <p:cNvPr id="15363" name="Content Placeholder 2"/>
          <p:cNvSpPr>
            <a:spLocks noGrp="1"/>
          </p:cNvSpPr>
          <p:nvPr>
            <p:ph idx="1"/>
          </p:nvPr>
        </p:nvSpPr>
        <p:spPr>
          <a:xfrm>
            <a:off x="457200" y="1524000"/>
            <a:ext cx="8229600" cy="4876799"/>
          </a:xfrm>
        </p:spPr>
        <p:txBody>
          <a:bodyPr rtlCol="0">
            <a:normAutofit fontScale="92500" lnSpcReduction="10000"/>
          </a:bodyPr>
          <a:lstStyle/>
          <a:p>
            <a:pPr>
              <a:defRPr/>
            </a:pPr>
            <a:r>
              <a:rPr lang="en-US" sz="2400" dirty="0" smtClean="0"/>
              <a:t>HIPAA Applies to: </a:t>
            </a:r>
          </a:p>
          <a:p>
            <a:pPr lvl="1">
              <a:buFont typeface="Arial" pitchFamily="34" charset="0"/>
              <a:buChar char="•"/>
              <a:defRPr/>
            </a:pPr>
            <a:r>
              <a:rPr lang="en-US" sz="2200" dirty="0" smtClean="0"/>
              <a:t>University Medical Center </a:t>
            </a:r>
          </a:p>
          <a:p>
            <a:pPr lvl="1">
              <a:buFont typeface="Arial" pitchFamily="34" charset="0"/>
              <a:buChar char="•"/>
              <a:defRPr/>
            </a:pPr>
            <a:r>
              <a:rPr lang="en-US" sz="2200" dirty="0" smtClean="0"/>
              <a:t>Brewer-Porch Children's Center </a:t>
            </a:r>
          </a:p>
          <a:p>
            <a:pPr lvl="1">
              <a:buFont typeface="Arial" pitchFamily="34" charset="0"/>
              <a:buChar char="•"/>
              <a:defRPr/>
            </a:pPr>
            <a:r>
              <a:rPr lang="en-US" sz="2200" dirty="0" smtClean="0"/>
              <a:t>The Speech &amp; Hearing Center </a:t>
            </a:r>
          </a:p>
          <a:p>
            <a:pPr lvl="1">
              <a:buFont typeface="Arial" pitchFamily="34" charset="0"/>
              <a:buChar char="•"/>
              <a:defRPr/>
            </a:pPr>
            <a:r>
              <a:rPr lang="en-US" sz="2200" dirty="0" smtClean="0"/>
              <a:t>Autism Clinic</a:t>
            </a:r>
          </a:p>
          <a:p>
            <a:pPr lvl="1">
              <a:buFont typeface="Arial" pitchFamily="34" charset="0"/>
              <a:buChar char="•"/>
              <a:defRPr/>
            </a:pPr>
            <a:r>
              <a:rPr lang="en-US" sz="2200" dirty="0" smtClean="0"/>
              <a:t>Departments that have signed Business Associate Agreements</a:t>
            </a:r>
          </a:p>
          <a:p>
            <a:pPr lvl="1">
              <a:buFont typeface="Arial" pitchFamily="34" charset="0"/>
              <a:buChar char="•"/>
              <a:defRPr/>
            </a:pPr>
            <a:r>
              <a:rPr lang="en-US" sz="2200" dirty="0" smtClean="0"/>
              <a:t>Group Health Insurance/Flexible Spending Plan/EAP</a:t>
            </a:r>
          </a:p>
          <a:p>
            <a:pPr lvl="1">
              <a:buFont typeface="Arial" pitchFamily="34" charset="0"/>
              <a:buChar char="•"/>
              <a:defRPr/>
            </a:pPr>
            <a:r>
              <a:rPr lang="en-US" sz="2200" dirty="0" smtClean="0"/>
              <a:t>UA Administrative Departments supporting the above entities (like Legal Office, Auditing, Financial Affairs, Risk Management, OIT, UA Privacy/Security Officer, etc.)</a:t>
            </a:r>
          </a:p>
          <a:p>
            <a:pPr lvl="1">
              <a:buFont typeface="Arial" pitchFamily="34" charset="0"/>
              <a:buChar char="•"/>
              <a:defRPr/>
            </a:pPr>
            <a:r>
              <a:rPr lang="en-US" sz="2200" dirty="0" smtClean="0"/>
              <a:t>Research involving PHI from a HIPAA covered entity</a:t>
            </a:r>
          </a:p>
          <a:p>
            <a:pPr>
              <a:defRPr/>
            </a:pPr>
            <a:r>
              <a:rPr lang="en-US" sz="2400" dirty="0" smtClean="0"/>
              <a:t>Does not apply to Psychology Clinic, Student Health Center/Pharmacy, ODS records, Counseling Center, WRC, Athletic Dept health records</a:t>
            </a:r>
          </a:p>
          <a:p>
            <a:pPr eaLnBrk="1" fontAlgn="auto" hangingPunct="1">
              <a:spcAft>
                <a:spcPts val="0"/>
              </a:spcAft>
              <a:buFont typeface="Arial" pitchFamily="34" charset="0"/>
              <a:buChar char="•"/>
              <a:defRPr/>
            </a:pPr>
            <a:endParaRPr lang="en-US" dirty="0" smtClean="0"/>
          </a:p>
        </p:txBody>
      </p:sp>
    </p:spTree>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Footer Placeholder 4"/>
          <p:cNvSpPr>
            <a:spLocks noGrp="1"/>
          </p:cNvSpPr>
          <p:nvPr>
            <p:ph type="ftr" sz="quarter" idx="11"/>
          </p:nvPr>
        </p:nvSpPr>
        <p:spPr/>
        <p:txBody>
          <a:bodyPr/>
          <a:lstStyle/>
          <a:p>
            <a:pPr>
              <a:defRPr/>
            </a:pPr>
            <a:r>
              <a:rPr lang="en-US" dirty="0"/>
              <a:t>INTERNAL USE ONLY</a:t>
            </a:r>
          </a:p>
        </p:txBody>
      </p:sp>
      <p:sp>
        <p:nvSpPr>
          <p:cNvPr id="50181" name="Slide Number Placeholder 5"/>
          <p:cNvSpPr>
            <a:spLocks noGrp="1"/>
          </p:cNvSpPr>
          <p:nvPr>
            <p:ph type="sldNum" sz="quarter" idx="12"/>
          </p:nvPr>
        </p:nvSpPr>
        <p:spPr/>
        <p:txBody>
          <a:bodyPr/>
          <a:lstStyle/>
          <a:p>
            <a:pPr>
              <a:defRPr/>
            </a:pPr>
            <a:fld id="{FFA27317-8A25-47B7-97F9-784EEF2186DF}" type="slidenum">
              <a:rPr lang="en-US"/>
              <a:pPr>
                <a:defRPr/>
              </a:pPr>
              <a:t>60</a:t>
            </a:fld>
            <a:endParaRPr lang="en-US"/>
          </a:p>
        </p:txBody>
      </p:sp>
      <p:sp>
        <p:nvSpPr>
          <p:cNvPr id="6" name="Content Placeholder 5"/>
          <p:cNvSpPr>
            <a:spLocks noGrp="1"/>
          </p:cNvSpPr>
          <p:nvPr>
            <p:ph idx="13"/>
          </p:nvPr>
        </p:nvSpPr>
        <p:spPr>
          <a:xfrm>
            <a:off x="457200" y="914400"/>
            <a:ext cx="8229600" cy="457200"/>
          </a:xfrm>
        </p:spPr>
        <p:txBody>
          <a:bodyPr numCol="1"/>
          <a:lstStyle/>
          <a:p>
            <a:pPr algn="ctr">
              <a:buNone/>
            </a:pPr>
            <a:r>
              <a:rPr lang="en-US" dirty="0" smtClean="0">
                <a:solidFill>
                  <a:schemeClr val="tx1"/>
                </a:solidFill>
              </a:rPr>
              <a:t>Rules for Protecting Information</a:t>
            </a:r>
            <a:endParaRPr lang="en-US" dirty="0">
              <a:solidFill>
                <a:schemeClr val="tx1"/>
              </a:solidFill>
            </a:endParaRPr>
          </a:p>
        </p:txBody>
      </p:sp>
      <p:sp>
        <p:nvSpPr>
          <p:cNvPr id="69635" name="Content Placeholder 2"/>
          <p:cNvSpPr>
            <a:spLocks noGrp="1"/>
          </p:cNvSpPr>
          <p:nvPr>
            <p:ph idx="1"/>
          </p:nvPr>
        </p:nvSpPr>
        <p:spPr>
          <a:xfrm>
            <a:off x="457200" y="1646237"/>
            <a:ext cx="8229600" cy="4525963"/>
          </a:xfrm>
        </p:spPr>
        <p:txBody>
          <a:bodyPr>
            <a:normAutofit fontScale="92500" lnSpcReduction="10000"/>
          </a:bodyPr>
          <a:lstStyle/>
          <a:p>
            <a:pPr eaLnBrk="1" hangingPunct="1"/>
            <a:r>
              <a:rPr lang="en-US" sz="2400" dirty="0" smtClean="0"/>
              <a:t>Do not allow unauthorized persons into restricted areas where access to PHI could occur</a:t>
            </a:r>
          </a:p>
          <a:p>
            <a:pPr eaLnBrk="1" hangingPunct="1"/>
            <a:r>
              <a:rPr lang="en-US" sz="2400" dirty="0" smtClean="0"/>
              <a:t>Arrange computer screens so they are not visible to unauthorized persons and/or patients; use security screens in areas accessible to public</a:t>
            </a:r>
          </a:p>
          <a:p>
            <a:pPr eaLnBrk="1" hangingPunct="1"/>
            <a:r>
              <a:rPr lang="en-US" sz="2400" dirty="0" smtClean="0"/>
              <a:t>Log in with password, log off prior to leaving work area, and do not leave computer unattended</a:t>
            </a:r>
          </a:p>
          <a:p>
            <a:pPr eaLnBrk="1" hangingPunct="1"/>
            <a:r>
              <a:rPr lang="en-US" sz="2400" dirty="0" smtClean="0"/>
              <a:t>Close files not in use/turn over paperwork containing PHI </a:t>
            </a:r>
            <a:endParaRPr lang="en-US" dirty="0" smtClean="0"/>
          </a:p>
          <a:p>
            <a:pPr eaLnBrk="1" hangingPunct="1"/>
            <a:r>
              <a:rPr lang="en-US" sz="2400" dirty="0" smtClean="0"/>
              <a:t>Do not duplicate, transmit, or store PHI without appropriate authorization</a:t>
            </a:r>
          </a:p>
          <a:p>
            <a:r>
              <a:rPr lang="en-US" sz="2400" dirty="0" smtClean="0"/>
              <a:t>Storage of PHI on unencrypted removable devices (Disk/CD/DVD/Thumb Drives) is prohibited without prior authorization</a:t>
            </a:r>
          </a:p>
          <a:p>
            <a:pPr eaLnBrk="1" hangingPunct="1"/>
            <a:endParaRPr lang="en-US" sz="2400" dirty="0" smtClean="0"/>
          </a:p>
        </p:txBody>
      </p:sp>
    </p:spTree>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61</a:t>
            </a:fld>
            <a:endParaRPr lang="en-US"/>
          </a:p>
        </p:txBody>
      </p:sp>
      <p:sp>
        <p:nvSpPr>
          <p:cNvPr id="4" name="Content Placeholder 3"/>
          <p:cNvSpPr>
            <a:spLocks noGrp="1"/>
          </p:cNvSpPr>
          <p:nvPr>
            <p:ph idx="13"/>
          </p:nvPr>
        </p:nvSpPr>
        <p:spPr>
          <a:xfrm>
            <a:off x="457200" y="914400"/>
            <a:ext cx="8229600" cy="457200"/>
          </a:xfrm>
        </p:spPr>
        <p:txBody>
          <a:bodyPr numCol="1"/>
          <a:lstStyle/>
          <a:p>
            <a:pPr algn="ctr">
              <a:buNone/>
            </a:pPr>
            <a:r>
              <a:rPr lang="en-US" dirty="0" smtClean="0">
                <a:solidFill>
                  <a:schemeClr val="tx1"/>
                </a:solidFill>
              </a:rPr>
              <a:t>Encryption of PHI</a:t>
            </a:r>
          </a:p>
        </p:txBody>
      </p:sp>
      <p:sp>
        <p:nvSpPr>
          <p:cNvPr id="5" name="Content Placeholder 4"/>
          <p:cNvSpPr>
            <a:spLocks noGrp="1"/>
          </p:cNvSpPr>
          <p:nvPr>
            <p:ph idx="1"/>
          </p:nvPr>
        </p:nvSpPr>
        <p:spPr>
          <a:xfrm>
            <a:off x="457200" y="1600200"/>
            <a:ext cx="8229600" cy="4724400"/>
          </a:xfrm>
        </p:spPr>
        <p:txBody>
          <a:bodyPr>
            <a:normAutofit/>
          </a:bodyPr>
          <a:lstStyle/>
          <a:p>
            <a:r>
              <a:rPr lang="en-US" sz="2400" dirty="0" smtClean="0"/>
              <a:t>Encryption is generally necessary to protect information outside of the Electronic Medical Records (EMR) system</a:t>
            </a:r>
          </a:p>
          <a:p>
            <a:r>
              <a:rPr lang="en-US" sz="2400" dirty="0" smtClean="0"/>
              <a:t>Use of other mobile media for accessing and transporting PHI such as smart phones, </a:t>
            </a:r>
            <a:r>
              <a:rPr lang="en-US" sz="2400" dirty="0" err="1" smtClean="0"/>
              <a:t>iPads</a:t>
            </a:r>
            <a:r>
              <a:rPr lang="en-US" sz="2400" dirty="0" smtClean="0"/>
              <a:t>, Netbooks, thumb drives, CDs, DVDs, etc., presents a very high risk of exposure and requires appropriate authorization</a:t>
            </a:r>
          </a:p>
          <a:p>
            <a:r>
              <a:rPr lang="en-US" sz="2400" dirty="0" smtClean="0"/>
              <a:t>Use of any personally owned laptops, desktops or other mobile devices (non-UA equipment) for accessing PHI requires appropriate authorization</a:t>
            </a:r>
          </a:p>
          <a:p>
            <a:pPr>
              <a:buNone/>
            </a:pPr>
            <a:endParaRPr lang="en-US" sz="2400" dirty="0" smtClean="0"/>
          </a:p>
          <a:p>
            <a:endParaRPr lang="en-US" sz="2400" dirty="0" smtClean="0"/>
          </a:p>
          <a:p>
            <a:endParaRPr lang="en-US" dirty="0"/>
          </a:p>
        </p:txBody>
      </p:sp>
    </p:spTree>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Footer Placeholder 4"/>
          <p:cNvSpPr>
            <a:spLocks noGrp="1"/>
          </p:cNvSpPr>
          <p:nvPr>
            <p:ph type="ftr" sz="quarter" idx="11"/>
          </p:nvPr>
        </p:nvSpPr>
        <p:spPr/>
        <p:txBody>
          <a:bodyPr/>
          <a:lstStyle/>
          <a:p>
            <a:pPr>
              <a:defRPr/>
            </a:pPr>
            <a:r>
              <a:rPr lang="en-US"/>
              <a:t>INTERNAL USE ONLY</a:t>
            </a:r>
          </a:p>
        </p:txBody>
      </p:sp>
      <p:sp>
        <p:nvSpPr>
          <p:cNvPr id="51205" name="Slide Number Placeholder 5"/>
          <p:cNvSpPr>
            <a:spLocks noGrp="1"/>
          </p:cNvSpPr>
          <p:nvPr>
            <p:ph type="sldNum" sz="quarter" idx="12"/>
          </p:nvPr>
        </p:nvSpPr>
        <p:spPr/>
        <p:txBody>
          <a:bodyPr/>
          <a:lstStyle/>
          <a:p>
            <a:pPr>
              <a:defRPr/>
            </a:pPr>
            <a:fld id="{9C28666A-AFF0-451C-9615-614CEABD40CC}" type="slidenum">
              <a:rPr lang="en-US"/>
              <a:pPr>
                <a:defRPr/>
              </a:pPr>
              <a:t>62</a:t>
            </a:fld>
            <a:endParaRPr lang="en-US"/>
          </a:p>
        </p:txBody>
      </p:sp>
      <p:sp>
        <p:nvSpPr>
          <p:cNvPr id="6" name="Content Placeholder 5"/>
          <p:cNvSpPr>
            <a:spLocks noGrp="1"/>
          </p:cNvSpPr>
          <p:nvPr>
            <p:ph idx="13"/>
          </p:nvPr>
        </p:nvSpPr>
        <p:spPr>
          <a:xfrm>
            <a:off x="457200" y="914400"/>
            <a:ext cx="8229600" cy="457200"/>
          </a:xfrm>
        </p:spPr>
        <p:txBody>
          <a:bodyPr numCol="1"/>
          <a:lstStyle/>
          <a:p>
            <a:pPr algn="ctr">
              <a:buNone/>
            </a:pPr>
            <a:r>
              <a:rPr lang="en-US" dirty="0" smtClean="0">
                <a:solidFill>
                  <a:schemeClr val="tx1"/>
                </a:solidFill>
              </a:rPr>
              <a:t>Password Management</a:t>
            </a:r>
            <a:endParaRPr lang="en-US" dirty="0">
              <a:solidFill>
                <a:schemeClr val="tx1"/>
              </a:solidFill>
            </a:endParaRPr>
          </a:p>
        </p:txBody>
      </p:sp>
      <p:sp>
        <p:nvSpPr>
          <p:cNvPr id="51203" name="Content Placeholder 2"/>
          <p:cNvSpPr>
            <a:spLocks noGrp="1"/>
          </p:cNvSpPr>
          <p:nvPr>
            <p:ph idx="1"/>
          </p:nvPr>
        </p:nvSpPr>
        <p:spPr>
          <a:xfrm>
            <a:off x="457200" y="1524000"/>
            <a:ext cx="8229600" cy="4876800"/>
          </a:xfrm>
        </p:spPr>
        <p:txBody>
          <a:bodyPr rtlCol="0">
            <a:normAutofit fontScale="62500" lnSpcReduction="20000"/>
          </a:bodyPr>
          <a:lstStyle/>
          <a:p>
            <a:pPr eaLnBrk="1" fontAlgn="auto" hangingPunct="1">
              <a:spcAft>
                <a:spcPts val="0"/>
              </a:spcAft>
              <a:buFont typeface="Arial" pitchFamily="34" charset="0"/>
              <a:buChar char="•"/>
              <a:defRPr/>
            </a:pPr>
            <a:r>
              <a:rPr lang="en-US" dirty="0"/>
              <a:t>Do not allow coworkers to use your computer without first logging off your user account</a:t>
            </a:r>
          </a:p>
          <a:p>
            <a:pPr lvl="0"/>
            <a:r>
              <a:rPr lang="en-US" dirty="0"/>
              <a:t>Do not share passwords or reuse expired passwords</a:t>
            </a:r>
            <a:endParaRPr lang="en-US" sz="2000" dirty="0"/>
          </a:p>
          <a:p>
            <a:pPr lvl="0"/>
            <a:r>
              <a:rPr lang="en-US" dirty="0"/>
              <a:t>Do not use passwords that can be easily guessed (dictionary words, pets name, birthday, etc.)</a:t>
            </a:r>
            <a:endParaRPr lang="en-US" sz="2000" dirty="0"/>
          </a:p>
          <a:p>
            <a:pPr lvl="0"/>
            <a:r>
              <a:rPr lang="en-US" dirty="0"/>
              <a:t>Choose new passwords when they must be reset</a:t>
            </a:r>
            <a:endParaRPr lang="en-US" sz="2000" dirty="0"/>
          </a:p>
          <a:p>
            <a:pPr lvl="0"/>
            <a:r>
              <a:rPr lang="en-US" dirty="0"/>
              <a:t>Should not be written down, but if writing down the password is required, must be stored in a secured location</a:t>
            </a:r>
            <a:endParaRPr lang="en-US" sz="2000" dirty="0"/>
          </a:p>
          <a:p>
            <a:pPr lvl="0"/>
            <a:r>
              <a:rPr lang="en-US" dirty="0"/>
              <a:t>Should be changed if you suspect someone else knows it</a:t>
            </a:r>
            <a:endParaRPr lang="en-US" sz="2000" dirty="0"/>
          </a:p>
          <a:p>
            <a:pPr lvl="0"/>
            <a:r>
              <a:rPr lang="en-US" dirty="0"/>
              <a:t>Disable passwords or delete accounts when employees </a:t>
            </a:r>
            <a:r>
              <a:rPr lang="en-US" dirty="0" smtClean="0"/>
              <a:t>leave</a:t>
            </a:r>
            <a:endParaRPr lang="en-US" sz="2000" dirty="0"/>
          </a:p>
          <a:p>
            <a:pPr lvl="0"/>
            <a:r>
              <a:rPr lang="en-US" dirty="0"/>
              <a:t>Passwords:</a:t>
            </a:r>
            <a:endParaRPr lang="en-US" sz="2000" dirty="0"/>
          </a:p>
          <a:p>
            <a:pPr lvl="1"/>
            <a:r>
              <a:rPr lang="en-US" dirty="0"/>
              <a:t>Should be </a:t>
            </a:r>
            <a:r>
              <a:rPr lang="en-US" dirty="0" smtClean="0"/>
              <a:t>minimum 8 </a:t>
            </a:r>
            <a:r>
              <a:rPr lang="en-US" dirty="0"/>
              <a:t>characters long</a:t>
            </a:r>
            <a:endParaRPr lang="en-US" sz="1800" dirty="0"/>
          </a:p>
          <a:p>
            <a:pPr lvl="1"/>
            <a:r>
              <a:rPr lang="en-US" dirty="0"/>
              <a:t>Include 3 of 4 data types (upper/lower case, numeric, special characters)</a:t>
            </a:r>
            <a:endParaRPr lang="en-US" sz="1800" dirty="0"/>
          </a:p>
          <a:p>
            <a:pPr lvl="1"/>
            <a:r>
              <a:rPr lang="en-US" dirty="0"/>
              <a:t>Should be changed periodically</a:t>
            </a:r>
            <a:endParaRPr lang="en-US" sz="1800" dirty="0"/>
          </a:p>
          <a:p>
            <a:pPr lvl="1"/>
            <a:r>
              <a:rPr lang="en-US" dirty="0"/>
              <a:t>Good password scheme is critical for complex passwords – R0llt!de (don’t use this, just an example)</a:t>
            </a:r>
            <a:endParaRPr lang="en-US" sz="1800" dirty="0"/>
          </a:p>
          <a:p>
            <a:pPr eaLnBrk="1" fontAlgn="auto" hangingPunct="1">
              <a:spcAft>
                <a:spcPts val="0"/>
              </a:spcAft>
              <a:buFont typeface="Arial" pitchFamily="34" charset="0"/>
              <a:buChar char="•"/>
              <a:defRPr/>
            </a:pPr>
            <a:endParaRPr lang="en-US" sz="2400" dirty="0" smtClean="0"/>
          </a:p>
        </p:txBody>
      </p:sp>
    </p:spTree>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63</a:t>
            </a:fld>
            <a:endParaRPr lang="en-US"/>
          </a:p>
        </p:txBody>
      </p:sp>
      <p:sp>
        <p:nvSpPr>
          <p:cNvPr id="4" name="Content Placeholder 3"/>
          <p:cNvSpPr>
            <a:spLocks noGrp="1"/>
          </p:cNvSpPr>
          <p:nvPr>
            <p:ph idx="13"/>
          </p:nvPr>
        </p:nvSpPr>
        <p:spPr>
          <a:xfrm>
            <a:off x="457200" y="914400"/>
            <a:ext cx="8229600" cy="457200"/>
          </a:xfrm>
        </p:spPr>
        <p:txBody>
          <a:bodyPr numCol="1"/>
          <a:lstStyle/>
          <a:p>
            <a:pPr algn="ctr">
              <a:buNone/>
            </a:pPr>
            <a:r>
              <a:rPr lang="en-US" dirty="0">
                <a:solidFill>
                  <a:schemeClr val="tx1"/>
                </a:solidFill>
              </a:rPr>
              <a:t>Question 15 </a:t>
            </a:r>
          </a:p>
        </p:txBody>
      </p:sp>
      <p:sp>
        <p:nvSpPr>
          <p:cNvPr id="5" name="Content Placeholder 4"/>
          <p:cNvSpPr>
            <a:spLocks noGrp="1"/>
          </p:cNvSpPr>
          <p:nvPr>
            <p:ph idx="1"/>
          </p:nvPr>
        </p:nvSpPr>
        <p:spPr>
          <a:xfrm>
            <a:off x="457200" y="1874837"/>
            <a:ext cx="8229600" cy="4525963"/>
          </a:xfrm>
        </p:spPr>
        <p:txBody>
          <a:bodyPr/>
          <a:lstStyle/>
          <a:p>
            <a:pPr marL="0" indent="0">
              <a:buNone/>
            </a:pPr>
            <a:r>
              <a:rPr lang="en-US" dirty="0" smtClean="0"/>
              <a:t>Is it acceptable to share your computer password with your fellow employees if they have received HIPAA training.</a:t>
            </a:r>
          </a:p>
          <a:p>
            <a:pPr marL="914400" lvl="1" indent="-514350">
              <a:buFont typeface="+mj-lt"/>
              <a:buAutoNum type="alphaLcParenR"/>
            </a:pPr>
            <a:r>
              <a:rPr lang="en-US" sz="3200" dirty="0"/>
              <a:t>Yes</a:t>
            </a:r>
          </a:p>
          <a:p>
            <a:pPr marL="914400" lvl="1" indent="-514350">
              <a:buFont typeface="+mj-lt"/>
              <a:buAutoNum type="alphaLcParenR"/>
            </a:pPr>
            <a:r>
              <a:rPr lang="en-US" sz="3200" dirty="0"/>
              <a:t>No</a:t>
            </a:r>
          </a:p>
          <a:p>
            <a:pPr marL="0" indent="0">
              <a:buNone/>
            </a:pPr>
            <a:endParaRPr lang="en-US" dirty="0">
              <a:solidFill>
                <a:srgbClr val="A50021"/>
              </a:solidFill>
            </a:endParaRPr>
          </a:p>
        </p:txBody>
      </p:sp>
    </p:spTree>
    <p:extLst>
      <p:ext uri="{BB962C8B-B14F-4D97-AF65-F5344CB8AC3E}">
        <p14:creationId xmlns:p14="http://schemas.microsoft.com/office/powerpoint/2010/main" xmlns="" val="1987803747"/>
      </p:ext>
    </p:extLst>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64</a:t>
            </a:fld>
            <a:endParaRPr lang="en-US"/>
          </a:p>
        </p:txBody>
      </p:sp>
      <p:sp>
        <p:nvSpPr>
          <p:cNvPr id="4" name="Content Placeholder 3"/>
          <p:cNvSpPr>
            <a:spLocks noGrp="1"/>
          </p:cNvSpPr>
          <p:nvPr>
            <p:ph idx="13"/>
          </p:nvPr>
        </p:nvSpPr>
        <p:spPr>
          <a:xfrm>
            <a:off x="457200" y="914400"/>
            <a:ext cx="8229600" cy="457200"/>
          </a:xfrm>
        </p:spPr>
        <p:txBody>
          <a:bodyPr numCol="1"/>
          <a:lstStyle/>
          <a:p>
            <a:pPr algn="ctr">
              <a:buNone/>
            </a:pPr>
            <a:r>
              <a:rPr lang="en-US" dirty="0">
                <a:solidFill>
                  <a:schemeClr val="tx1"/>
                </a:solidFill>
              </a:rPr>
              <a:t>Correct Answer</a:t>
            </a:r>
          </a:p>
          <a:p>
            <a:pPr marL="0" indent="0">
              <a:buNone/>
            </a:pPr>
            <a:endParaRPr lang="en-US" dirty="0"/>
          </a:p>
        </p:txBody>
      </p:sp>
      <p:sp>
        <p:nvSpPr>
          <p:cNvPr id="5" name="Content Placeholder 4"/>
          <p:cNvSpPr>
            <a:spLocks noGrp="1"/>
          </p:cNvSpPr>
          <p:nvPr>
            <p:ph idx="1"/>
          </p:nvPr>
        </p:nvSpPr>
        <p:spPr>
          <a:xfrm>
            <a:off x="457200" y="1874837"/>
            <a:ext cx="8229600" cy="4525963"/>
          </a:xfrm>
        </p:spPr>
        <p:txBody>
          <a:bodyPr/>
          <a:lstStyle/>
          <a:p>
            <a:pPr marL="0" indent="0">
              <a:buNone/>
            </a:pPr>
            <a:r>
              <a:rPr lang="en-US" dirty="0">
                <a:solidFill>
                  <a:srgbClr val="A50021"/>
                </a:solidFill>
              </a:rPr>
              <a:t>b</a:t>
            </a:r>
            <a:r>
              <a:rPr lang="en-US" dirty="0" smtClean="0">
                <a:solidFill>
                  <a:srgbClr val="A50021"/>
                </a:solidFill>
              </a:rPr>
              <a:t>:</a:t>
            </a:r>
            <a:r>
              <a:rPr lang="en-US" dirty="0" smtClean="0"/>
              <a:t> No. You should not share you computer password.</a:t>
            </a:r>
            <a:endParaRPr lang="en-US" dirty="0"/>
          </a:p>
        </p:txBody>
      </p:sp>
    </p:spTree>
    <p:extLst>
      <p:ext uri="{BB962C8B-B14F-4D97-AF65-F5344CB8AC3E}">
        <p14:creationId xmlns:p14="http://schemas.microsoft.com/office/powerpoint/2010/main" xmlns="" val="224606880"/>
      </p:ext>
    </p:extLst>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Footer Placeholder 4"/>
          <p:cNvSpPr>
            <a:spLocks noGrp="1"/>
          </p:cNvSpPr>
          <p:nvPr>
            <p:ph type="ftr" sz="quarter" idx="11"/>
          </p:nvPr>
        </p:nvSpPr>
        <p:spPr/>
        <p:txBody>
          <a:bodyPr/>
          <a:lstStyle/>
          <a:p>
            <a:pPr>
              <a:defRPr/>
            </a:pPr>
            <a:r>
              <a:rPr lang="en-US"/>
              <a:t>INTERNAL USE ONLY</a:t>
            </a:r>
          </a:p>
        </p:txBody>
      </p:sp>
      <p:sp>
        <p:nvSpPr>
          <p:cNvPr id="53253" name="Slide Number Placeholder 5"/>
          <p:cNvSpPr>
            <a:spLocks noGrp="1"/>
          </p:cNvSpPr>
          <p:nvPr>
            <p:ph type="sldNum" sz="quarter" idx="12"/>
          </p:nvPr>
        </p:nvSpPr>
        <p:spPr/>
        <p:txBody>
          <a:bodyPr/>
          <a:lstStyle/>
          <a:p>
            <a:pPr>
              <a:defRPr/>
            </a:pPr>
            <a:fld id="{E09D89F4-5B98-4A43-9B87-B68DCDF28B91}" type="slidenum">
              <a:rPr lang="en-US"/>
              <a:pPr>
                <a:defRPr/>
              </a:pPr>
              <a:t>65</a:t>
            </a:fld>
            <a:endParaRPr lang="en-US"/>
          </a:p>
        </p:txBody>
      </p:sp>
      <p:sp>
        <p:nvSpPr>
          <p:cNvPr id="6" name="Content Placeholder 5"/>
          <p:cNvSpPr>
            <a:spLocks noGrp="1"/>
          </p:cNvSpPr>
          <p:nvPr>
            <p:ph idx="13"/>
          </p:nvPr>
        </p:nvSpPr>
        <p:spPr>
          <a:xfrm>
            <a:off x="457200" y="914400"/>
            <a:ext cx="8229600" cy="457200"/>
          </a:xfrm>
        </p:spPr>
        <p:txBody>
          <a:bodyPr numCol="1"/>
          <a:lstStyle/>
          <a:p>
            <a:pPr algn="ctr">
              <a:buNone/>
            </a:pPr>
            <a:r>
              <a:rPr lang="en-US" dirty="0" smtClean="0">
                <a:solidFill>
                  <a:schemeClr val="tx1"/>
                </a:solidFill>
              </a:rPr>
              <a:t>Protection from Malicious Software</a:t>
            </a:r>
            <a:endParaRPr lang="en-US" dirty="0">
              <a:solidFill>
                <a:schemeClr val="tx1"/>
              </a:solidFill>
            </a:endParaRPr>
          </a:p>
        </p:txBody>
      </p:sp>
      <p:sp>
        <p:nvSpPr>
          <p:cNvPr id="72707" name="Content Placeholder 2"/>
          <p:cNvSpPr>
            <a:spLocks noGrp="1"/>
          </p:cNvSpPr>
          <p:nvPr>
            <p:ph idx="1"/>
          </p:nvPr>
        </p:nvSpPr>
        <p:spPr/>
        <p:txBody>
          <a:bodyPr/>
          <a:lstStyle/>
          <a:p>
            <a:pPr eaLnBrk="1" hangingPunct="1"/>
            <a:r>
              <a:rPr lang="en-US" sz="1800" dirty="0" smtClean="0"/>
              <a:t>Malicious software can be thought of as any virus, worm, malware, adware, etc.  </a:t>
            </a:r>
          </a:p>
          <a:p>
            <a:pPr eaLnBrk="1" hangingPunct="1"/>
            <a:r>
              <a:rPr lang="en-US" sz="1800" dirty="0" smtClean="0"/>
              <a:t>As a result of an unauthorized infiltration, PHI and other data can be damaged or destroyed</a:t>
            </a:r>
          </a:p>
          <a:p>
            <a:pPr marL="342900" lvl="2" indent="-342900" eaLnBrk="1" hangingPunct="1">
              <a:buSzPct val="75000"/>
            </a:pPr>
            <a:r>
              <a:rPr lang="en-US" sz="1800" dirty="0" smtClean="0"/>
              <a:t>Notify your supervisor, system support representative, and/or security officer </a:t>
            </a:r>
            <a:r>
              <a:rPr lang="en-US" sz="1800" b="1" dirty="0" smtClean="0"/>
              <a:t>immediately </a:t>
            </a:r>
            <a:r>
              <a:rPr lang="en-US" sz="1800" dirty="0" smtClean="0"/>
              <a:t>if you believe your computer has been compromised or infected with a virus—do not continue using computer until resolved</a:t>
            </a:r>
          </a:p>
          <a:p>
            <a:pPr eaLnBrk="1" hangingPunct="1"/>
            <a:r>
              <a:rPr lang="en-US" sz="1800" dirty="0" smtClean="0"/>
              <a:t>The University provides standard, managed anti virus and other security software</a:t>
            </a:r>
          </a:p>
          <a:p>
            <a:pPr eaLnBrk="1" hangingPunct="1"/>
            <a:r>
              <a:rPr lang="en-US" sz="1800" dirty="0" smtClean="0"/>
              <a:t>Do not disable anti-virus or other security software on individual workstations</a:t>
            </a:r>
          </a:p>
          <a:p>
            <a:pPr eaLnBrk="1" hangingPunct="1"/>
            <a:r>
              <a:rPr lang="en-US" sz="1800" dirty="0" smtClean="0"/>
              <a:t>Any personal devices used for access to PHI must have appropriate anti virus software </a:t>
            </a:r>
          </a:p>
          <a:p>
            <a:pPr eaLnBrk="1" hangingPunct="1"/>
            <a:r>
              <a:rPr lang="en-US" sz="1800" dirty="0" smtClean="0"/>
              <a:t>Do not open e-mail or attachments from an unknown, suspicious, or untrustworthy source or if the subject line is questionable or unexpected—DELETE THEM IMMEDIATELY </a:t>
            </a:r>
            <a:endParaRPr lang="en-US" sz="2000" dirty="0" smtClean="0"/>
          </a:p>
          <a:p>
            <a:pPr eaLnBrk="1" hangingPunct="1"/>
            <a:endParaRPr lang="en-US" sz="2000" dirty="0" smtClean="0"/>
          </a:p>
        </p:txBody>
      </p:sp>
    </p:spTree>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Footer Placeholder 4"/>
          <p:cNvSpPr>
            <a:spLocks noGrp="1"/>
          </p:cNvSpPr>
          <p:nvPr>
            <p:ph type="ftr" sz="quarter" idx="11"/>
          </p:nvPr>
        </p:nvSpPr>
        <p:spPr/>
        <p:txBody>
          <a:bodyPr/>
          <a:lstStyle/>
          <a:p>
            <a:pPr>
              <a:defRPr/>
            </a:pPr>
            <a:r>
              <a:rPr lang="en-US"/>
              <a:t>INTERNAL USE ONLY</a:t>
            </a:r>
          </a:p>
        </p:txBody>
      </p:sp>
      <p:sp>
        <p:nvSpPr>
          <p:cNvPr id="57349" name="Slide Number Placeholder 5"/>
          <p:cNvSpPr>
            <a:spLocks noGrp="1"/>
          </p:cNvSpPr>
          <p:nvPr>
            <p:ph type="sldNum" sz="quarter" idx="12"/>
          </p:nvPr>
        </p:nvSpPr>
        <p:spPr/>
        <p:txBody>
          <a:bodyPr/>
          <a:lstStyle/>
          <a:p>
            <a:pPr>
              <a:defRPr/>
            </a:pPr>
            <a:fld id="{731FE344-B7B0-417C-A2E9-5F98FA426C11}" type="slidenum">
              <a:rPr lang="en-US"/>
              <a:pPr>
                <a:defRPr/>
              </a:pPr>
              <a:t>66</a:t>
            </a:fld>
            <a:endParaRPr lang="en-US"/>
          </a:p>
        </p:txBody>
      </p:sp>
      <p:sp>
        <p:nvSpPr>
          <p:cNvPr id="6" name="Content Placeholder 5"/>
          <p:cNvSpPr>
            <a:spLocks noGrp="1"/>
          </p:cNvSpPr>
          <p:nvPr>
            <p:ph idx="13"/>
          </p:nvPr>
        </p:nvSpPr>
        <p:spPr>
          <a:xfrm>
            <a:off x="457200" y="914400"/>
            <a:ext cx="8229600" cy="457200"/>
          </a:xfrm>
        </p:spPr>
        <p:txBody>
          <a:bodyPr numCol="1"/>
          <a:lstStyle/>
          <a:p>
            <a:pPr algn="ctr">
              <a:buNone/>
            </a:pPr>
            <a:r>
              <a:rPr lang="en-US" dirty="0" smtClean="0">
                <a:solidFill>
                  <a:schemeClr val="tx1"/>
                </a:solidFill>
              </a:rPr>
              <a:t>Rules for Disposal of Computer Equipment</a:t>
            </a:r>
            <a:endParaRPr lang="en-US" dirty="0">
              <a:solidFill>
                <a:schemeClr val="tx1"/>
              </a:solidFill>
            </a:endParaRPr>
          </a:p>
        </p:txBody>
      </p:sp>
      <p:sp>
        <p:nvSpPr>
          <p:cNvPr id="57347" name="Content Placeholder 2"/>
          <p:cNvSpPr>
            <a:spLocks noGrp="1"/>
          </p:cNvSpPr>
          <p:nvPr>
            <p:ph idx="1"/>
          </p:nvPr>
        </p:nvSpPr>
        <p:spPr>
          <a:xfrm>
            <a:off x="457200" y="1676400"/>
            <a:ext cx="8229600" cy="4525963"/>
          </a:xfrm>
        </p:spPr>
        <p:txBody>
          <a:bodyPr rtlCol="0">
            <a:normAutofit fontScale="92500" lnSpcReduction="10000"/>
          </a:bodyPr>
          <a:lstStyle/>
          <a:p>
            <a:r>
              <a:rPr lang="en-US" sz="1800" dirty="0" smtClean="0"/>
              <a:t>Only authorized employees should dispose of PHI in accordance with retention policies</a:t>
            </a:r>
          </a:p>
          <a:p>
            <a:r>
              <a:rPr lang="en-US" sz="1800" dirty="0" smtClean="0"/>
              <a:t>Documents containing PHI or other sensitive information must be shredded when no longer needed. Shred immediately or place in securely locked boxes or rooms to await shredding.</a:t>
            </a:r>
          </a:p>
          <a:p>
            <a:r>
              <a:rPr lang="en-US" sz="1800" dirty="0" smtClean="0"/>
              <a:t>All questions concerning media reallocation and disposal should be directed to your HIPAA Security Officer; OIT systems representatives are responsible for sanitization and destruction methods</a:t>
            </a:r>
          </a:p>
          <a:p>
            <a:r>
              <a:rPr lang="en-US" sz="1800" dirty="0" smtClean="0"/>
              <a:t>Media, such as CDs, disks, or thumb drives, containing PHI/sensitive information must be cleaned or sanitized before reallocating or destroying</a:t>
            </a:r>
          </a:p>
          <a:p>
            <a:r>
              <a:rPr lang="en-US" sz="1800" dirty="0" smtClean="0"/>
              <a:t>“Sanitize” means to eliminate confidential or sensitive information from computer/electronic media by either overwriting the data or magnetically erasing data from the media</a:t>
            </a:r>
          </a:p>
          <a:p>
            <a:r>
              <a:rPr lang="en-US" sz="1800" dirty="0" smtClean="0"/>
              <a:t>If media are to be destroyed, then once they are sanitized, place them in specially marked secure containers for destruction</a:t>
            </a:r>
          </a:p>
          <a:p>
            <a:r>
              <a:rPr lang="en-US" sz="1800" dirty="0" smtClean="0"/>
              <a:t>NOTES: Deleting a file does not actually remove the data from the media. Formatting does not constitute sanitizing the media</a:t>
            </a:r>
          </a:p>
        </p:txBody>
      </p:sp>
    </p:spTree>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Footer Placeholder 3"/>
          <p:cNvSpPr>
            <a:spLocks noGrp="1"/>
          </p:cNvSpPr>
          <p:nvPr>
            <p:ph type="ftr" sz="quarter" idx="11"/>
          </p:nvPr>
        </p:nvSpPr>
        <p:spPr>
          <a:noFill/>
        </p:spPr>
        <p:txBody>
          <a:bodyPr/>
          <a:lstStyle/>
          <a:p>
            <a:r>
              <a:rPr lang="en-US"/>
              <a:t>INTERNAL USE ONLY</a:t>
            </a:r>
          </a:p>
        </p:txBody>
      </p:sp>
      <p:sp>
        <p:nvSpPr>
          <p:cNvPr id="54277" name="Slide Number Placeholder 5"/>
          <p:cNvSpPr>
            <a:spLocks noGrp="1"/>
          </p:cNvSpPr>
          <p:nvPr>
            <p:ph type="sldNum" sz="quarter" idx="12"/>
          </p:nvPr>
        </p:nvSpPr>
        <p:spPr>
          <a:noFill/>
        </p:spPr>
        <p:txBody>
          <a:bodyPr/>
          <a:lstStyle/>
          <a:p>
            <a:fld id="{892C2EFE-E32E-483F-A13D-6B83A581FB99}" type="slidenum">
              <a:rPr lang="en-US"/>
              <a:pPr/>
              <a:t>67</a:t>
            </a:fld>
            <a:endParaRPr lang="en-US"/>
          </a:p>
        </p:txBody>
      </p:sp>
      <p:sp>
        <p:nvSpPr>
          <p:cNvPr id="6" name="Content Placeholder 5"/>
          <p:cNvSpPr>
            <a:spLocks noGrp="1"/>
          </p:cNvSpPr>
          <p:nvPr>
            <p:ph idx="13"/>
          </p:nvPr>
        </p:nvSpPr>
        <p:spPr>
          <a:xfrm>
            <a:off x="457200" y="914400"/>
            <a:ext cx="8229600" cy="457200"/>
          </a:xfrm>
        </p:spPr>
        <p:txBody>
          <a:bodyPr numCol="1"/>
          <a:lstStyle/>
          <a:p>
            <a:pPr algn="ctr">
              <a:buNone/>
            </a:pPr>
            <a:r>
              <a:rPr lang="en-US" dirty="0" smtClean="0">
                <a:solidFill>
                  <a:schemeClr val="tx1"/>
                </a:solidFill>
              </a:rPr>
              <a:t>Use of Technology</a:t>
            </a:r>
            <a:endParaRPr lang="en-US" dirty="0"/>
          </a:p>
        </p:txBody>
      </p:sp>
      <p:sp>
        <p:nvSpPr>
          <p:cNvPr id="54275" name="Content Placeholder 2"/>
          <p:cNvSpPr>
            <a:spLocks noGrp="1"/>
          </p:cNvSpPr>
          <p:nvPr>
            <p:ph idx="1"/>
          </p:nvPr>
        </p:nvSpPr>
        <p:spPr>
          <a:xfrm>
            <a:off x="304800" y="1676400"/>
            <a:ext cx="8229600" cy="4525963"/>
          </a:xfrm>
        </p:spPr>
        <p:txBody>
          <a:bodyPr>
            <a:normAutofit lnSpcReduction="10000"/>
          </a:bodyPr>
          <a:lstStyle/>
          <a:p>
            <a:r>
              <a:rPr lang="en-US" sz="2000" dirty="0" smtClean="0"/>
              <a:t>Use of other mobile media for accessing and transporting PHI such as smart phones, </a:t>
            </a:r>
            <a:r>
              <a:rPr lang="en-US" sz="2000" dirty="0" err="1" smtClean="0"/>
              <a:t>iPads</a:t>
            </a:r>
            <a:r>
              <a:rPr lang="en-US" sz="2000" dirty="0" smtClean="0"/>
              <a:t>, Netbooks, thumb drives, CDs, DVDs, etc., presents a very high risk of exposure and requires appropriate authorization</a:t>
            </a:r>
          </a:p>
          <a:p>
            <a:r>
              <a:rPr lang="en-US" sz="2000" dirty="0" smtClean="0"/>
              <a:t>Email, internet use, fax and telephones are to be used for UA business purposes (see UA policies) </a:t>
            </a:r>
          </a:p>
          <a:p>
            <a:r>
              <a:rPr lang="en-US" sz="2000" dirty="0" smtClean="0"/>
              <a:t>Fax of PHI should only be done when the recipient can be reliably identified; Verify fax number and recipient before transmitting</a:t>
            </a:r>
          </a:p>
          <a:p>
            <a:r>
              <a:rPr lang="en-US" sz="2000" dirty="0" smtClean="0"/>
              <a:t>No PHI is permitted to leave facility in any format without prior approval </a:t>
            </a:r>
          </a:p>
          <a:p>
            <a:r>
              <a:rPr lang="en-US" sz="2000" dirty="0" smtClean="0"/>
              <a:t>Where technically feasible, email should be avoided when communicating unencrypted sensitive PHI - follow your organization’s email policy for PHI</a:t>
            </a:r>
          </a:p>
          <a:p>
            <a:r>
              <a:rPr lang="en-US" sz="2000" dirty="0" smtClean="0"/>
              <a:t>No PHI is permitted on any social networking sites (Twitter, Facebook, MySpace, etc.)</a:t>
            </a:r>
          </a:p>
          <a:p>
            <a:r>
              <a:rPr lang="en-US" sz="2000" dirty="0" smtClean="0"/>
              <a:t>No PHI is permitted on any texting or chat platforms (AOL, MSN, cell phones)</a:t>
            </a:r>
          </a:p>
        </p:txBody>
      </p:sp>
    </p:spTree>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68</a:t>
            </a:fld>
            <a:endParaRPr lang="en-US"/>
          </a:p>
        </p:txBody>
      </p:sp>
      <p:sp>
        <p:nvSpPr>
          <p:cNvPr id="4" name="Content Placeholder 3"/>
          <p:cNvSpPr>
            <a:spLocks noGrp="1"/>
          </p:cNvSpPr>
          <p:nvPr>
            <p:ph idx="13"/>
          </p:nvPr>
        </p:nvSpPr>
        <p:spPr>
          <a:xfrm>
            <a:off x="457200" y="914400"/>
            <a:ext cx="8229600" cy="457200"/>
          </a:xfrm>
        </p:spPr>
        <p:txBody>
          <a:bodyPr numCol="1"/>
          <a:lstStyle/>
          <a:p>
            <a:pPr algn="ctr">
              <a:buNone/>
            </a:pPr>
            <a:r>
              <a:rPr lang="en-US" dirty="0">
                <a:solidFill>
                  <a:schemeClr val="tx1"/>
                </a:solidFill>
              </a:rPr>
              <a:t>Question 16 </a:t>
            </a:r>
          </a:p>
        </p:txBody>
      </p:sp>
      <p:sp>
        <p:nvSpPr>
          <p:cNvPr id="5" name="Content Placeholder 4"/>
          <p:cNvSpPr>
            <a:spLocks noGrp="1"/>
          </p:cNvSpPr>
          <p:nvPr>
            <p:ph idx="1"/>
          </p:nvPr>
        </p:nvSpPr>
        <p:spPr>
          <a:xfrm>
            <a:off x="457200" y="1874837"/>
            <a:ext cx="8229600" cy="4525963"/>
          </a:xfrm>
        </p:spPr>
        <p:txBody>
          <a:bodyPr/>
          <a:lstStyle/>
          <a:p>
            <a:pPr marL="0" indent="0">
              <a:buNone/>
            </a:pPr>
            <a:r>
              <a:rPr lang="en-US" dirty="0" smtClean="0"/>
              <a:t>Your office computer is being replaced. You should</a:t>
            </a:r>
          </a:p>
          <a:p>
            <a:pPr marL="914400" lvl="1" indent="-514350">
              <a:buFont typeface="+mj-lt"/>
              <a:buAutoNum type="alphaLcParenR"/>
            </a:pPr>
            <a:r>
              <a:rPr lang="en-US" dirty="0" smtClean="0"/>
              <a:t>Delete all files that might contain sensitive information</a:t>
            </a:r>
          </a:p>
          <a:p>
            <a:pPr marL="914400" lvl="1" indent="-514350">
              <a:buFont typeface="+mj-lt"/>
              <a:buAutoNum type="alphaLcParenR"/>
            </a:pPr>
            <a:r>
              <a:rPr lang="en-US" dirty="0" smtClean="0"/>
              <a:t>Have the computer sent to surplus for secure storage</a:t>
            </a:r>
          </a:p>
          <a:p>
            <a:pPr marL="914400" lvl="1" indent="-514350">
              <a:buFont typeface="+mj-lt"/>
              <a:buAutoNum type="alphaLcParenR"/>
            </a:pPr>
            <a:r>
              <a:rPr lang="en-US" dirty="0" smtClean="0"/>
              <a:t>Contact your HIPAA Security Officer to initiate steps to sanitize the computer</a:t>
            </a:r>
          </a:p>
          <a:p>
            <a:pPr marL="514350" indent="-514350">
              <a:buFont typeface="+mj-lt"/>
              <a:buAutoNum type="alphaLcParenR"/>
            </a:pPr>
            <a:endParaRPr lang="en-US" dirty="0"/>
          </a:p>
        </p:txBody>
      </p:sp>
    </p:spTree>
    <p:extLst>
      <p:ext uri="{BB962C8B-B14F-4D97-AF65-F5344CB8AC3E}">
        <p14:creationId xmlns:p14="http://schemas.microsoft.com/office/powerpoint/2010/main" xmlns="" val="3295588740"/>
      </p:ext>
    </p:extLst>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69</a:t>
            </a:fld>
            <a:endParaRPr lang="en-US"/>
          </a:p>
        </p:txBody>
      </p:sp>
      <p:sp>
        <p:nvSpPr>
          <p:cNvPr id="4" name="Content Placeholder 3"/>
          <p:cNvSpPr>
            <a:spLocks noGrp="1"/>
          </p:cNvSpPr>
          <p:nvPr>
            <p:ph idx="13"/>
          </p:nvPr>
        </p:nvSpPr>
        <p:spPr>
          <a:xfrm>
            <a:off x="457200" y="914400"/>
            <a:ext cx="8229600" cy="457200"/>
          </a:xfrm>
        </p:spPr>
        <p:txBody>
          <a:bodyPr numCol="1"/>
          <a:lstStyle/>
          <a:p>
            <a:pPr algn="ctr">
              <a:buNone/>
            </a:pPr>
            <a:r>
              <a:rPr lang="en-US" dirty="0">
                <a:solidFill>
                  <a:schemeClr val="tx1"/>
                </a:solidFill>
              </a:rPr>
              <a:t>Correct Answer</a:t>
            </a:r>
          </a:p>
          <a:p>
            <a:pPr marL="0" indent="0">
              <a:buNone/>
            </a:pPr>
            <a:endParaRPr lang="en-US" dirty="0"/>
          </a:p>
        </p:txBody>
      </p:sp>
      <p:sp>
        <p:nvSpPr>
          <p:cNvPr id="5" name="Content Placeholder 4"/>
          <p:cNvSpPr>
            <a:spLocks noGrp="1"/>
          </p:cNvSpPr>
          <p:nvPr>
            <p:ph idx="1"/>
          </p:nvPr>
        </p:nvSpPr>
        <p:spPr>
          <a:xfrm>
            <a:off x="457200" y="1874837"/>
            <a:ext cx="8229600" cy="4525963"/>
          </a:xfrm>
        </p:spPr>
        <p:txBody>
          <a:bodyPr/>
          <a:lstStyle/>
          <a:p>
            <a:pPr marL="0" indent="0">
              <a:buNone/>
            </a:pPr>
            <a:r>
              <a:rPr lang="en-US" dirty="0" smtClean="0">
                <a:solidFill>
                  <a:srgbClr val="A50021"/>
                </a:solidFill>
              </a:rPr>
              <a:t>c: </a:t>
            </a:r>
            <a:r>
              <a:rPr lang="en-US" dirty="0"/>
              <a:t>Contact your HIPAA Security Officer. Deleting files from a hard drive will not permanently remove the files from the computer. Computers should not be taken to surplus until they have been sanitized. Not all used computers go to surplus. Some are reassigned for further use.</a:t>
            </a:r>
          </a:p>
        </p:txBody>
      </p:sp>
    </p:spTree>
    <p:extLst>
      <p:ext uri="{BB962C8B-B14F-4D97-AF65-F5344CB8AC3E}">
        <p14:creationId xmlns:p14="http://schemas.microsoft.com/office/powerpoint/2010/main" xmlns="" val="1996972405"/>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Footer Placeholder 3"/>
          <p:cNvSpPr>
            <a:spLocks noGrp="1"/>
          </p:cNvSpPr>
          <p:nvPr>
            <p:ph type="ftr" sz="quarter" idx="11"/>
          </p:nvPr>
        </p:nvSpPr>
        <p:spPr/>
        <p:txBody>
          <a:bodyPr/>
          <a:lstStyle/>
          <a:p>
            <a:pPr>
              <a:defRPr/>
            </a:pPr>
            <a:r>
              <a:rPr lang="en-US" dirty="0"/>
              <a:t>INTERNAL USE ONLY</a:t>
            </a:r>
          </a:p>
        </p:txBody>
      </p:sp>
      <p:sp>
        <p:nvSpPr>
          <p:cNvPr id="16389" name="Slide Number Placeholder 5"/>
          <p:cNvSpPr>
            <a:spLocks noGrp="1"/>
          </p:cNvSpPr>
          <p:nvPr>
            <p:ph type="sldNum" sz="quarter" idx="12"/>
          </p:nvPr>
        </p:nvSpPr>
        <p:spPr/>
        <p:txBody>
          <a:bodyPr/>
          <a:lstStyle/>
          <a:p>
            <a:pPr>
              <a:defRPr/>
            </a:pPr>
            <a:fld id="{498F7DBC-82DA-41D7-99CF-D7203043A74A}" type="slidenum">
              <a:rPr lang="en-US"/>
              <a:pPr>
                <a:defRPr/>
              </a:pPr>
              <a:t>7</a:t>
            </a:fld>
            <a:endParaRPr lang="en-US" dirty="0"/>
          </a:p>
        </p:txBody>
      </p:sp>
      <p:sp>
        <p:nvSpPr>
          <p:cNvPr id="6" name="Content Placeholder 5"/>
          <p:cNvSpPr>
            <a:spLocks noGrp="1"/>
          </p:cNvSpPr>
          <p:nvPr>
            <p:ph idx="13"/>
          </p:nvPr>
        </p:nvSpPr>
        <p:spPr>
          <a:xfrm>
            <a:off x="457200" y="914400"/>
            <a:ext cx="8229600" cy="457200"/>
          </a:xfrm>
        </p:spPr>
        <p:txBody>
          <a:bodyPr numCol="1"/>
          <a:lstStyle/>
          <a:p>
            <a:pPr algn="ctr">
              <a:buNone/>
            </a:pPr>
            <a:r>
              <a:rPr lang="en-US" dirty="0" smtClean="0">
                <a:solidFill>
                  <a:schemeClr val="tx1"/>
                </a:solidFill>
              </a:rPr>
              <a:t>What is Protected Health Information (PHI)</a:t>
            </a:r>
            <a:endParaRPr lang="en-US" dirty="0">
              <a:solidFill>
                <a:schemeClr val="tx1"/>
              </a:solidFill>
            </a:endParaRPr>
          </a:p>
        </p:txBody>
      </p:sp>
      <p:sp>
        <p:nvSpPr>
          <p:cNvPr id="7171" name="Content Placeholder 2"/>
          <p:cNvSpPr>
            <a:spLocks noGrp="1"/>
          </p:cNvSpPr>
          <p:nvPr>
            <p:ph idx="1"/>
          </p:nvPr>
        </p:nvSpPr>
        <p:spPr>
          <a:xfrm>
            <a:off x="457200" y="1722437"/>
            <a:ext cx="8229600" cy="4525963"/>
          </a:xfrm>
        </p:spPr>
        <p:txBody>
          <a:bodyPr/>
          <a:lstStyle/>
          <a:p>
            <a:pPr eaLnBrk="1" hangingPunct="1"/>
            <a:r>
              <a:rPr lang="en-US" sz="2800" dirty="0" smtClean="0"/>
              <a:t>Any information, transmitted or maintained in any medium, </a:t>
            </a:r>
            <a:r>
              <a:rPr lang="en-US" sz="2800" i="1" u="sng" dirty="0" smtClean="0"/>
              <a:t>including demographic information</a:t>
            </a:r>
            <a:r>
              <a:rPr lang="en-US" sz="2800" b="1" i="1" dirty="0" smtClean="0"/>
              <a:t>;</a:t>
            </a:r>
            <a:endParaRPr lang="en-US" sz="2800" dirty="0" smtClean="0"/>
          </a:p>
          <a:p>
            <a:pPr eaLnBrk="1" hangingPunct="1"/>
            <a:r>
              <a:rPr lang="en-US" sz="2800" dirty="0" smtClean="0"/>
              <a:t>Created/received by covered entity or business associate; </a:t>
            </a:r>
          </a:p>
          <a:p>
            <a:pPr eaLnBrk="1" hangingPunct="1"/>
            <a:r>
              <a:rPr lang="en-US" sz="2800" dirty="0" smtClean="0"/>
              <a:t>Relates to/describes past, present or future physical or mental health or condition; or past, present or future payment for provision of healthcare; and </a:t>
            </a:r>
          </a:p>
          <a:p>
            <a:pPr eaLnBrk="1" hangingPunct="1"/>
            <a:r>
              <a:rPr lang="en-US" sz="2800" dirty="0" smtClean="0"/>
              <a:t>Can be used to identify the patient</a:t>
            </a:r>
          </a:p>
        </p:txBody>
      </p:sp>
    </p:spTree>
  </p:cSld>
  <p:clrMapOvr>
    <a:masterClrMapping/>
  </p:clrMapOvr>
  <p:transition spd="med">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Footer Placeholder 3"/>
          <p:cNvSpPr>
            <a:spLocks noGrp="1"/>
          </p:cNvSpPr>
          <p:nvPr>
            <p:ph type="ftr" sz="quarter" idx="11"/>
          </p:nvPr>
        </p:nvSpPr>
        <p:spPr/>
        <p:txBody>
          <a:bodyPr/>
          <a:lstStyle/>
          <a:p>
            <a:pPr>
              <a:defRPr/>
            </a:pPr>
            <a:r>
              <a:rPr lang="en-US"/>
              <a:t>INTERNAL USE ONLY</a:t>
            </a:r>
          </a:p>
        </p:txBody>
      </p:sp>
      <p:sp>
        <p:nvSpPr>
          <p:cNvPr id="58373" name="Slide Number Placeholder 5"/>
          <p:cNvSpPr>
            <a:spLocks noGrp="1"/>
          </p:cNvSpPr>
          <p:nvPr>
            <p:ph type="sldNum" sz="quarter" idx="12"/>
          </p:nvPr>
        </p:nvSpPr>
        <p:spPr/>
        <p:txBody>
          <a:bodyPr/>
          <a:lstStyle/>
          <a:p>
            <a:pPr>
              <a:defRPr/>
            </a:pPr>
            <a:fld id="{821D8183-E8E0-4364-A9B4-DBB477861D04}" type="slidenum">
              <a:rPr lang="en-US"/>
              <a:pPr>
                <a:defRPr/>
              </a:pPr>
              <a:t>70</a:t>
            </a:fld>
            <a:endParaRPr lang="en-US"/>
          </a:p>
        </p:txBody>
      </p:sp>
      <p:sp>
        <p:nvSpPr>
          <p:cNvPr id="6" name="Content Placeholder 5"/>
          <p:cNvSpPr>
            <a:spLocks noGrp="1"/>
          </p:cNvSpPr>
          <p:nvPr>
            <p:ph idx="13"/>
          </p:nvPr>
        </p:nvSpPr>
        <p:spPr>
          <a:xfrm>
            <a:off x="457200" y="914400"/>
            <a:ext cx="8229600" cy="457200"/>
          </a:xfrm>
        </p:spPr>
        <p:txBody>
          <a:bodyPr numCol="1"/>
          <a:lstStyle/>
          <a:p>
            <a:pPr algn="ctr">
              <a:buNone/>
            </a:pPr>
            <a:r>
              <a:rPr lang="en-US" dirty="0" smtClean="0">
                <a:solidFill>
                  <a:schemeClr val="tx1"/>
                </a:solidFill>
              </a:rPr>
              <a:t>Facility Access Controls</a:t>
            </a:r>
            <a:endParaRPr lang="en-US" dirty="0">
              <a:solidFill>
                <a:schemeClr val="tx1"/>
              </a:solidFill>
            </a:endParaRPr>
          </a:p>
        </p:txBody>
      </p:sp>
      <p:sp>
        <p:nvSpPr>
          <p:cNvPr id="78851" name="Content Placeholder 2"/>
          <p:cNvSpPr>
            <a:spLocks noGrp="1"/>
          </p:cNvSpPr>
          <p:nvPr>
            <p:ph idx="1"/>
          </p:nvPr>
        </p:nvSpPr>
        <p:spPr>
          <a:xfrm>
            <a:off x="457200" y="1798637"/>
            <a:ext cx="8229600" cy="4525963"/>
          </a:xfrm>
        </p:spPr>
        <p:txBody>
          <a:bodyPr/>
          <a:lstStyle/>
          <a:p>
            <a:pPr eaLnBrk="1" hangingPunct="1"/>
            <a:r>
              <a:rPr lang="en-US" sz="2400" dirty="0" smtClean="0"/>
              <a:t>Help to monitor the controls we have for Facility Access</a:t>
            </a:r>
          </a:p>
          <a:p>
            <a:pPr lvl="1" eaLnBrk="1" hangingPunct="1"/>
            <a:r>
              <a:rPr lang="en-US" sz="2000" dirty="0" smtClean="0"/>
              <a:t>Sign-in Visitors and Vendors (as required)</a:t>
            </a:r>
          </a:p>
          <a:p>
            <a:pPr lvl="1" eaLnBrk="1" hangingPunct="1"/>
            <a:r>
              <a:rPr lang="en-US" sz="2000" dirty="0" smtClean="0"/>
              <a:t>Insure that locks, card access, or any other physical access controls are working as expected</a:t>
            </a:r>
          </a:p>
          <a:p>
            <a:pPr eaLnBrk="1" hangingPunct="1"/>
            <a:r>
              <a:rPr lang="en-US" sz="2400" dirty="0" smtClean="0"/>
              <a:t>Report any problems or possible problems to your security officer</a:t>
            </a:r>
          </a:p>
        </p:txBody>
      </p:sp>
    </p:spTree>
  </p:cSld>
  <p:clrMapOvr>
    <a:masterClrMapping/>
  </p:clrMapOvr>
  <p:transition spd="med">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Footer Placeholder 3"/>
          <p:cNvSpPr>
            <a:spLocks noGrp="1"/>
          </p:cNvSpPr>
          <p:nvPr>
            <p:ph type="ftr" sz="quarter" idx="11"/>
          </p:nvPr>
        </p:nvSpPr>
        <p:spPr/>
        <p:txBody>
          <a:bodyPr/>
          <a:lstStyle/>
          <a:p>
            <a:pPr>
              <a:defRPr/>
            </a:pPr>
            <a:r>
              <a:rPr lang="en-US"/>
              <a:t>INTERNAL USE ONLY</a:t>
            </a:r>
          </a:p>
        </p:txBody>
      </p:sp>
      <p:sp>
        <p:nvSpPr>
          <p:cNvPr id="61445" name="Slide Number Placeholder 5"/>
          <p:cNvSpPr>
            <a:spLocks noGrp="1"/>
          </p:cNvSpPr>
          <p:nvPr>
            <p:ph type="sldNum" sz="quarter" idx="12"/>
          </p:nvPr>
        </p:nvSpPr>
        <p:spPr/>
        <p:txBody>
          <a:bodyPr/>
          <a:lstStyle/>
          <a:p>
            <a:pPr>
              <a:defRPr/>
            </a:pPr>
            <a:fld id="{DBC2CD0D-850D-489E-84FC-806A550CFB34}" type="slidenum">
              <a:rPr lang="en-US"/>
              <a:pPr>
                <a:defRPr/>
              </a:pPr>
              <a:t>71</a:t>
            </a:fld>
            <a:endParaRPr lang="en-US"/>
          </a:p>
        </p:txBody>
      </p:sp>
      <p:sp>
        <p:nvSpPr>
          <p:cNvPr id="6" name="Content Placeholder 5"/>
          <p:cNvSpPr>
            <a:spLocks noGrp="1"/>
          </p:cNvSpPr>
          <p:nvPr>
            <p:ph idx="13"/>
          </p:nvPr>
        </p:nvSpPr>
        <p:spPr>
          <a:xfrm>
            <a:off x="457200" y="914400"/>
            <a:ext cx="8229600" cy="457200"/>
          </a:xfrm>
        </p:spPr>
        <p:txBody>
          <a:bodyPr numCol="1"/>
          <a:lstStyle/>
          <a:p>
            <a:pPr algn="ctr">
              <a:buNone/>
            </a:pPr>
            <a:r>
              <a:rPr lang="en-US" dirty="0" smtClean="0">
                <a:solidFill>
                  <a:schemeClr val="tx1"/>
                </a:solidFill>
              </a:rPr>
              <a:t>Reporting Security Incidents</a:t>
            </a:r>
            <a:endParaRPr lang="en-US" dirty="0">
              <a:solidFill>
                <a:schemeClr val="tx1"/>
              </a:solidFill>
            </a:endParaRPr>
          </a:p>
        </p:txBody>
      </p:sp>
      <p:sp>
        <p:nvSpPr>
          <p:cNvPr id="61443" name="Content Placeholder 2"/>
          <p:cNvSpPr>
            <a:spLocks noGrp="1"/>
          </p:cNvSpPr>
          <p:nvPr>
            <p:ph idx="1"/>
          </p:nvPr>
        </p:nvSpPr>
        <p:spPr>
          <a:xfrm>
            <a:off x="457200" y="1722437"/>
            <a:ext cx="8229600" cy="4525963"/>
          </a:xfrm>
        </p:spPr>
        <p:txBody>
          <a:bodyPr rtlCol="0">
            <a:normAutofit fontScale="92500" lnSpcReduction="10000"/>
          </a:bodyPr>
          <a:lstStyle/>
          <a:p>
            <a:pPr eaLnBrk="1" fontAlgn="auto" hangingPunct="1">
              <a:spcAft>
                <a:spcPts val="0"/>
              </a:spcAft>
              <a:buFont typeface="Arial" pitchFamily="34" charset="0"/>
              <a:buChar char="•"/>
              <a:defRPr/>
            </a:pPr>
            <a:r>
              <a:rPr lang="en-US" sz="2800" dirty="0" smtClean="0"/>
              <a:t>Notify your Security Officer of any unusual or suspicious incident</a:t>
            </a:r>
          </a:p>
          <a:p>
            <a:pPr eaLnBrk="1" fontAlgn="auto" hangingPunct="1">
              <a:spcAft>
                <a:spcPts val="0"/>
              </a:spcAft>
              <a:buFont typeface="Arial" pitchFamily="34" charset="0"/>
              <a:buChar char="•"/>
              <a:defRPr/>
            </a:pPr>
            <a:r>
              <a:rPr lang="en-US" sz="2800" dirty="0" smtClean="0"/>
              <a:t>Security incidents include the following:</a:t>
            </a:r>
          </a:p>
          <a:p>
            <a:pPr lvl="1" eaLnBrk="1" fontAlgn="auto" hangingPunct="1">
              <a:spcAft>
                <a:spcPts val="0"/>
              </a:spcAft>
              <a:buFont typeface="Arial" pitchFamily="34" charset="0"/>
              <a:buChar char="–"/>
              <a:defRPr/>
            </a:pPr>
            <a:r>
              <a:rPr lang="en-US" sz="2400" dirty="0" smtClean="0"/>
              <a:t>Theft of or damage to equipment</a:t>
            </a:r>
          </a:p>
          <a:p>
            <a:pPr lvl="1" eaLnBrk="1" fontAlgn="auto" hangingPunct="1">
              <a:spcAft>
                <a:spcPts val="0"/>
              </a:spcAft>
              <a:buFont typeface="Arial" pitchFamily="34" charset="0"/>
              <a:buChar char="–"/>
              <a:defRPr/>
            </a:pPr>
            <a:r>
              <a:rPr lang="en-US" sz="2400" dirty="0" smtClean="0"/>
              <a:t>Unauthorized use of a password</a:t>
            </a:r>
          </a:p>
          <a:p>
            <a:pPr lvl="1" eaLnBrk="1" fontAlgn="auto" hangingPunct="1">
              <a:spcAft>
                <a:spcPts val="0"/>
              </a:spcAft>
              <a:buFont typeface="Arial" pitchFamily="34" charset="0"/>
              <a:buChar char="–"/>
              <a:defRPr/>
            </a:pPr>
            <a:r>
              <a:rPr lang="en-US" sz="2400" dirty="0" smtClean="0"/>
              <a:t>Unauthorized use of a system</a:t>
            </a:r>
          </a:p>
          <a:p>
            <a:pPr lvl="1" eaLnBrk="1" fontAlgn="auto" hangingPunct="1">
              <a:spcAft>
                <a:spcPts val="0"/>
              </a:spcAft>
              <a:buFont typeface="Arial" pitchFamily="34" charset="0"/>
              <a:buChar char="–"/>
              <a:defRPr/>
            </a:pPr>
            <a:r>
              <a:rPr lang="en-US" sz="2400" dirty="0" smtClean="0"/>
              <a:t>Violations of standards or policy</a:t>
            </a:r>
          </a:p>
          <a:p>
            <a:pPr lvl="1" eaLnBrk="1" fontAlgn="auto" hangingPunct="1">
              <a:spcAft>
                <a:spcPts val="0"/>
              </a:spcAft>
              <a:buFont typeface="Arial" pitchFamily="34" charset="0"/>
              <a:buChar char="–"/>
              <a:defRPr/>
            </a:pPr>
            <a:r>
              <a:rPr lang="en-US" sz="2400" dirty="0" smtClean="0"/>
              <a:t>Computer hacking attempts</a:t>
            </a:r>
          </a:p>
          <a:p>
            <a:pPr lvl="1" eaLnBrk="1" fontAlgn="auto" hangingPunct="1">
              <a:spcAft>
                <a:spcPts val="0"/>
              </a:spcAft>
              <a:buFont typeface="Arial" pitchFamily="34" charset="0"/>
              <a:buChar char="–"/>
              <a:defRPr/>
            </a:pPr>
            <a:r>
              <a:rPr lang="en-US" sz="2400" dirty="0" smtClean="0"/>
              <a:t>Malicious software </a:t>
            </a:r>
          </a:p>
          <a:p>
            <a:pPr lvl="1" eaLnBrk="1" fontAlgn="auto" hangingPunct="1">
              <a:spcAft>
                <a:spcPts val="0"/>
              </a:spcAft>
              <a:buFont typeface="Arial" pitchFamily="34" charset="0"/>
              <a:buChar char="–"/>
              <a:defRPr/>
            </a:pPr>
            <a:r>
              <a:rPr lang="en-US" sz="2400" dirty="0" smtClean="0"/>
              <a:t>Security Weaknesses</a:t>
            </a:r>
          </a:p>
          <a:p>
            <a:pPr lvl="1" eaLnBrk="1" fontAlgn="auto" hangingPunct="1">
              <a:spcAft>
                <a:spcPts val="0"/>
              </a:spcAft>
              <a:buFont typeface="Arial" pitchFamily="34" charset="0"/>
              <a:buChar char="–"/>
              <a:defRPr/>
            </a:pPr>
            <a:r>
              <a:rPr lang="en-US" sz="2400" dirty="0" smtClean="0"/>
              <a:t>Breaches to patient, employee, or student privacy</a:t>
            </a:r>
          </a:p>
        </p:txBody>
      </p:sp>
    </p:spTree>
  </p:cSld>
  <p:clrMapOvr>
    <a:masterClrMapping/>
  </p:clrMapOvr>
  <p:transition spd="med">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Footer Placeholder 4"/>
          <p:cNvSpPr>
            <a:spLocks noGrp="1"/>
          </p:cNvSpPr>
          <p:nvPr>
            <p:ph type="ftr" sz="quarter" idx="11"/>
          </p:nvPr>
        </p:nvSpPr>
        <p:spPr/>
        <p:txBody>
          <a:bodyPr/>
          <a:lstStyle/>
          <a:p>
            <a:pPr>
              <a:defRPr/>
            </a:pPr>
            <a:r>
              <a:rPr lang="en-US"/>
              <a:t>INTERNAL USE ONLY</a:t>
            </a:r>
          </a:p>
        </p:txBody>
      </p:sp>
      <p:sp>
        <p:nvSpPr>
          <p:cNvPr id="62469" name="Slide Number Placeholder 5"/>
          <p:cNvSpPr>
            <a:spLocks noGrp="1"/>
          </p:cNvSpPr>
          <p:nvPr>
            <p:ph type="sldNum" sz="quarter" idx="12"/>
          </p:nvPr>
        </p:nvSpPr>
        <p:spPr/>
        <p:txBody>
          <a:bodyPr/>
          <a:lstStyle/>
          <a:p>
            <a:pPr>
              <a:defRPr/>
            </a:pPr>
            <a:fld id="{57D85031-7F6F-4A49-AEEE-23DA2FB005AB}" type="slidenum">
              <a:rPr lang="en-US"/>
              <a:pPr>
                <a:defRPr/>
              </a:pPr>
              <a:t>72</a:t>
            </a:fld>
            <a:endParaRPr lang="en-US"/>
          </a:p>
        </p:txBody>
      </p:sp>
      <p:sp>
        <p:nvSpPr>
          <p:cNvPr id="6" name="Content Placeholder 5"/>
          <p:cNvSpPr>
            <a:spLocks noGrp="1"/>
          </p:cNvSpPr>
          <p:nvPr>
            <p:ph idx="13"/>
          </p:nvPr>
        </p:nvSpPr>
        <p:spPr>
          <a:xfrm>
            <a:off x="457200" y="914400"/>
            <a:ext cx="8229600" cy="457200"/>
          </a:xfrm>
        </p:spPr>
        <p:txBody>
          <a:bodyPr numCol="1"/>
          <a:lstStyle/>
          <a:p>
            <a:pPr algn="ctr">
              <a:buNone/>
            </a:pPr>
            <a:r>
              <a:rPr lang="en-US" dirty="0" smtClean="0">
                <a:solidFill>
                  <a:schemeClr val="tx1"/>
                </a:solidFill>
              </a:rPr>
              <a:t>Contacts and References </a:t>
            </a:r>
            <a:endParaRPr lang="en-US" dirty="0">
              <a:solidFill>
                <a:schemeClr val="tx1"/>
              </a:solidFill>
            </a:endParaRPr>
          </a:p>
        </p:txBody>
      </p:sp>
      <p:sp>
        <p:nvSpPr>
          <p:cNvPr id="82947" name="Content Placeholder 2"/>
          <p:cNvSpPr>
            <a:spLocks noGrp="1"/>
          </p:cNvSpPr>
          <p:nvPr>
            <p:ph idx="1"/>
          </p:nvPr>
        </p:nvSpPr>
        <p:spPr>
          <a:xfrm>
            <a:off x="304800" y="1722437"/>
            <a:ext cx="8610600" cy="4525963"/>
          </a:xfrm>
        </p:spPr>
        <p:txBody>
          <a:bodyPr>
            <a:normAutofit fontScale="92500" lnSpcReduction="10000"/>
          </a:bodyPr>
          <a:lstStyle/>
          <a:p>
            <a:pPr eaLnBrk="1" hangingPunct="1"/>
            <a:r>
              <a:rPr lang="en-US" sz="2400" dirty="0" smtClean="0"/>
              <a:t>Know Your Security and Privacy Officer:</a:t>
            </a:r>
          </a:p>
          <a:p>
            <a:pPr lvl="1" eaLnBrk="1" hangingPunct="1"/>
            <a:r>
              <a:rPr lang="en-US" sz="2000" dirty="0" smtClean="0"/>
              <a:t>Medical Center Privacy/Security Officer is Jan Chaisson</a:t>
            </a:r>
          </a:p>
          <a:p>
            <a:pPr lvl="1"/>
            <a:r>
              <a:rPr lang="en-US" sz="2000" dirty="0" smtClean="0"/>
              <a:t>Brewer Porch Privacy/Security Officer is Warren Williams</a:t>
            </a:r>
          </a:p>
          <a:p>
            <a:pPr lvl="1"/>
            <a:r>
              <a:rPr lang="en-US" sz="2000" dirty="0" smtClean="0"/>
              <a:t>Speech and Hearing Privacy/Security Officer is Becca Brooks</a:t>
            </a:r>
          </a:p>
          <a:p>
            <a:pPr lvl="1"/>
            <a:r>
              <a:rPr lang="en-US" sz="2000" dirty="0" smtClean="0"/>
              <a:t>Autism </a:t>
            </a:r>
            <a:r>
              <a:rPr lang="en-US" sz="2000" dirty="0"/>
              <a:t>Spectrum Disorders </a:t>
            </a:r>
            <a:r>
              <a:rPr lang="en-US" sz="2000" dirty="0" smtClean="0"/>
              <a:t>Clinic Privacy/Security Officer is </a:t>
            </a:r>
            <a:r>
              <a:rPr lang="en-US" sz="2100" dirty="0"/>
              <a:t>Kelly McKinnon</a:t>
            </a:r>
          </a:p>
          <a:p>
            <a:pPr lvl="1"/>
            <a:r>
              <a:rPr lang="en-US" sz="2000" dirty="0" smtClean="0"/>
              <a:t>UA Group Health Plan/FSA Privacy/Security Officer is Dave Bertanzetti</a:t>
            </a:r>
          </a:p>
          <a:p>
            <a:pPr lvl="1"/>
            <a:r>
              <a:rPr lang="en-US" sz="2000" dirty="0" smtClean="0"/>
              <a:t>Youth Services Institute Privacy/Security Officer is Karan Singley</a:t>
            </a:r>
          </a:p>
          <a:p>
            <a:pPr lvl="1" eaLnBrk="1" hangingPunct="1"/>
            <a:r>
              <a:rPr lang="en-US" sz="2000" dirty="0" smtClean="0"/>
              <a:t>UA Privacy Officer: Jan Chaisson</a:t>
            </a:r>
          </a:p>
          <a:p>
            <a:pPr lvl="1" eaLnBrk="1" hangingPunct="1"/>
            <a:r>
              <a:rPr lang="en-US" sz="2000" dirty="0" smtClean="0"/>
              <a:t>UA Security Officer: Ashley Ewing</a:t>
            </a:r>
          </a:p>
          <a:p>
            <a:pPr eaLnBrk="1" hangingPunct="1"/>
            <a:r>
              <a:rPr lang="en-US" sz="2400" dirty="0" smtClean="0"/>
              <a:t>Other References</a:t>
            </a:r>
          </a:p>
          <a:p>
            <a:pPr lvl="1" eaLnBrk="1" hangingPunct="1"/>
            <a:r>
              <a:rPr lang="en-US" sz="2000" dirty="0" smtClean="0"/>
              <a:t>Privacy:</a:t>
            </a:r>
            <a:r>
              <a:rPr lang="en-US" sz="2000" u="sng" dirty="0" smtClean="0">
                <a:solidFill>
                  <a:srgbClr val="FFFFFF"/>
                </a:solidFill>
                <a:hlinkClick r:id="rId3"/>
              </a:rPr>
              <a:t>  </a:t>
            </a:r>
          </a:p>
          <a:p>
            <a:pPr lvl="2" eaLnBrk="1" hangingPunct="1"/>
            <a:r>
              <a:rPr lang="en-US" sz="1800" dirty="0" smtClean="0">
                <a:hlinkClick r:id="rId3"/>
              </a:rPr>
              <a:t>www.hhs.gov/ocr/hipaa</a:t>
            </a:r>
            <a:endParaRPr lang="en-US" sz="1800" dirty="0" smtClean="0"/>
          </a:p>
          <a:p>
            <a:pPr lvl="1" eaLnBrk="1" hangingPunct="1"/>
            <a:r>
              <a:rPr lang="en-US" sz="2000" dirty="0" smtClean="0"/>
              <a:t>Security:</a:t>
            </a:r>
            <a:r>
              <a:rPr lang="en-US" sz="2000" u="sng" dirty="0" smtClean="0">
                <a:solidFill>
                  <a:srgbClr val="FFFFFF"/>
                </a:solidFill>
                <a:hlinkClick r:id="rId3"/>
              </a:rPr>
              <a:t>  </a:t>
            </a:r>
          </a:p>
          <a:p>
            <a:pPr lvl="2" eaLnBrk="1" hangingPunct="1"/>
            <a:r>
              <a:rPr lang="en-US" sz="1800" dirty="0" smtClean="0">
                <a:hlinkClick r:id="rId4"/>
              </a:rPr>
              <a:t>www.cms.hhs.gov/SecurityStandard</a:t>
            </a:r>
            <a:endParaRPr lang="en-US" dirty="0" smtClean="0"/>
          </a:p>
        </p:txBody>
      </p:sp>
    </p:spTree>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73</a:t>
            </a:fld>
            <a:endParaRPr lang="en-US"/>
          </a:p>
        </p:txBody>
      </p:sp>
      <p:sp>
        <p:nvSpPr>
          <p:cNvPr id="4" name="Content Placeholder 3"/>
          <p:cNvSpPr>
            <a:spLocks noGrp="1"/>
          </p:cNvSpPr>
          <p:nvPr>
            <p:ph idx="13"/>
          </p:nvPr>
        </p:nvSpPr>
        <p:spPr>
          <a:xfrm>
            <a:off x="457200" y="914400"/>
            <a:ext cx="8229600" cy="457200"/>
          </a:xfrm>
        </p:spPr>
        <p:txBody>
          <a:bodyPr numCol="1"/>
          <a:lstStyle/>
          <a:p>
            <a:pPr algn="ctr">
              <a:buNone/>
            </a:pPr>
            <a:r>
              <a:rPr lang="en-US" dirty="0" smtClean="0">
                <a:solidFill>
                  <a:schemeClr val="tx1"/>
                </a:solidFill>
              </a:rPr>
              <a:t>Training Certification</a:t>
            </a:r>
            <a:endParaRPr lang="en-US" dirty="0"/>
          </a:p>
        </p:txBody>
      </p:sp>
      <p:sp>
        <p:nvSpPr>
          <p:cNvPr id="5" name="Content Placeholder 4"/>
          <p:cNvSpPr>
            <a:spLocks noGrp="1"/>
          </p:cNvSpPr>
          <p:nvPr>
            <p:ph idx="1"/>
          </p:nvPr>
        </p:nvSpPr>
        <p:spPr/>
        <p:txBody>
          <a:bodyPr/>
          <a:lstStyle/>
          <a:p>
            <a:pPr marL="342900" lvl="1" indent="-342900">
              <a:buFont typeface="Arial"/>
              <a:buChar char="•"/>
            </a:pPr>
            <a:r>
              <a:rPr lang="en-US" sz="2000" dirty="0" smtClean="0"/>
              <a:t>Please Complete the Training Acknowledgement Form to Obtain Credit for Completing the Annual Training</a:t>
            </a:r>
          </a:p>
          <a:p>
            <a:endParaRPr lang="en-US"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8</a:t>
            </a:fld>
            <a:endParaRPr lang="en-US"/>
          </a:p>
        </p:txBody>
      </p:sp>
      <p:sp>
        <p:nvSpPr>
          <p:cNvPr id="4" name="Content Placeholder 3"/>
          <p:cNvSpPr>
            <a:spLocks noGrp="1"/>
          </p:cNvSpPr>
          <p:nvPr>
            <p:ph idx="13"/>
          </p:nvPr>
        </p:nvSpPr>
        <p:spPr>
          <a:xfrm>
            <a:off x="457200" y="914400"/>
            <a:ext cx="8229600" cy="457200"/>
          </a:xfrm>
        </p:spPr>
        <p:txBody>
          <a:bodyPr numCol="1"/>
          <a:lstStyle/>
          <a:p>
            <a:pPr algn="ctr">
              <a:buNone/>
            </a:pPr>
            <a:r>
              <a:rPr lang="en-US" dirty="0" smtClean="0">
                <a:solidFill>
                  <a:schemeClr val="tx1"/>
                </a:solidFill>
              </a:rPr>
              <a:t>Types of Data Protected by HIPAA</a:t>
            </a:r>
          </a:p>
        </p:txBody>
      </p:sp>
      <p:sp>
        <p:nvSpPr>
          <p:cNvPr id="5" name="Content Placeholder 4"/>
          <p:cNvSpPr>
            <a:spLocks noGrp="1"/>
          </p:cNvSpPr>
          <p:nvPr>
            <p:ph idx="1"/>
          </p:nvPr>
        </p:nvSpPr>
        <p:spPr/>
        <p:txBody>
          <a:bodyPr>
            <a:normAutofit fontScale="85000" lnSpcReduction="10000"/>
          </a:bodyPr>
          <a:lstStyle/>
          <a:p>
            <a:endParaRPr lang="en-US" dirty="0" smtClean="0"/>
          </a:p>
          <a:p>
            <a:r>
              <a:rPr lang="en-US" dirty="0" smtClean="0"/>
              <a:t>Written documentation and all paper records</a:t>
            </a:r>
          </a:p>
          <a:p>
            <a:r>
              <a:rPr lang="en-US" dirty="0" smtClean="0"/>
              <a:t>Spoken and verbal information including voice mail messages</a:t>
            </a:r>
          </a:p>
          <a:p>
            <a:r>
              <a:rPr lang="en-US" dirty="0" smtClean="0"/>
              <a:t>Electronic databases and any electronic information, including research information, containing PHI stored on a computer, smart phone, memory card, USB drive, or other electronic device</a:t>
            </a:r>
          </a:p>
          <a:p>
            <a:r>
              <a:rPr lang="en-US" dirty="0" smtClean="0"/>
              <a:t>Photographic images</a:t>
            </a:r>
          </a:p>
          <a:p>
            <a:r>
              <a:rPr lang="en-US" dirty="0" smtClean="0"/>
              <a:t>Audio and Video recordings</a:t>
            </a:r>
          </a:p>
          <a:p>
            <a:endParaRPr lang="en-US" dirty="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9</a:t>
            </a:fld>
            <a:endParaRPr lang="en-US"/>
          </a:p>
        </p:txBody>
      </p:sp>
      <p:sp>
        <p:nvSpPr>
          <p:cNvPr id="4" name="Content Placeholder 3"/>
          <p:cNvSpPr>
            <a:spLocks noGrp="1"/>
          </p:cNvSpPr>
          <p:nvPr>
            <p:ph idx="13"/>
          </p:nvPr>
        </p:nvSpPr>
        <p:spPr>
          <a:xfrm>
            <a:off x="457200" y="914400"/>
            <a:ext cx="8229600" cy="457200"/>
          </a:xfrm>
        </p:spPr>
        <p:txBody>
          <a:bodyPr numCol="1"/>
          <a:lstStyle/>
          <a:p>
            <a:pPr marL="0" indent="0" algn="ctr">
              <a:buNone/>
            </a:pPr>
            <a:r>
              <a:rPr lang="en-US" dirty="0">
                <a:solidFill>
                  <a:schemeClr val="tx1"/>
                </a:solidFill>
              </a:rPr>
              <a:t>Question 2 </a:t>
            </a:r>
          </a:p>
        </p:txBody>
      </p:sp>
      <p:sp>
        <p:nvSpPr>
          <p:cNvPr id="5" name="Content Placeholder 4"/>
          <p:cNvSpPr>
            <a:spLocks noGrp="1"/>
          </p:cNvSpPr>
          <p:nvPr>
            <p:ph idx="1"/>
          </p:nvPr>
        </p:nvSpPr>
        <p:spPr>
          <a:xfrm>
            <a:off x="457200" y="1951037"/>
            <a:ext cx="8229600" cy="4525963"/>
          </a:xfrm>
        </p:spPr>
        <p:txBody>
          <a:bodyPr/>
          <a:lstStyle/>
          <a:p>
            <a:pPr marL="0" indent="0">
              <a:buNone/>
            </a:pPr>
            <a:r>
              <a:rPr lang="en-US" dirty="0" smtClean="0"/>
              <a:t>Jenny, a pediatric nurse, needs to report lab results to the mother of a 3 year old child who is sitting in the waiting room. She sticks her head in the waiting room door and says, “Good news. The lab results are normal.” Is this a privacy breach?</a:t>
            </a:r>
          </a:p>
          <a:p>
            <a:pPr marL="914400" lvl="1" indent="-514350">
              <a:buFont typeface="+mj-lt"/>
              <a:buAutoNum type="alphaLcParenR"/>
            </a:pPr>
            <a:r>
              <a:rPr lang="en-US" sz="3200" dirty="0"/>
              <a:t>Yes</a:t>
            </a:r>
          </a:p>
          <a:p>
            <a:pPr marL="914400" lvl="1" indent="-514350">
              <a:buFont typeface="+mj-lt"/>
              <a:buAutoNum type="alphaLcParenR"/>
            </a:pPr>
            <a:r>
              <a:rPr lang="en-US" sz="3200" dirty="0"/>
              <a:t>No</a:t>
            </a:r>
          </a:p>
        </p:txBody>
      </p:sp>
    </p:spTree>
    <p:extLst>
      <p:ext uri="{BB962C8B-B14F-4D97-AF65-F5344CB8AC3E}">
        <p14:creationId xmlns:p14="http://schemas.microsoft.com/office/powerpoint/2010/main" xmlns="" val="1014072827"/>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UA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DD5DE9677443458C1C877B5E35DB7D" ma:contentTypeVersion="4" ma:contentTypeDescription="Create a new document." ma:contentTypeScope="" ma:versionID="de3caba156e05ed0b43f8ca36b147407">
  <xsd:schema xmlns:xsd="http://www.w3.org/2001/XMLSchema" xmlns:xs="http://www.w3.org/2001/XMLSchema" xmlns:p="http://schemas.microsoft.com/office/2006/metadata/properties" xmlns:ns2="812d35e1-7d0e-45df-8488-7e84ba279d71" xmlns:ns3="a0fec9f6-71f4-44b8-90ff-b25053e587d7" targetNamespace="http://schemas.microsoft.com/office/2006/metadata/properties" ma:root="true" ma:fieldsID="d9410735fb8476df8452cff9f3f5928a" ns2:_="" ns3:_="">
    <xsd:import namespace="812d35e1-7d0e-45df-8488-7e84ba279d71"/>
    <xsd:import namespace="a0fec9f6-71f4-44b8-90ff-b25053e587d7"/>
    <xsd:element name="properties">
      <xsd:complexType>
        <xsd:sequence>
          <xsd:element name="documentManagement">
            <xsd:complexType>
              <xsd:all>
                <xsd:element ref="ns2:p5855cec952b447b9a2ec0b4fe30bffb"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2d35e1-7d0e-45df-8488-7e84ba279d71" elementFormDefault="qualified">
    <xsd:import namespace="http://schemas.microsoft.com/office/2006/documentManagement/types"/>
    <xsd:import namespace="http://schemas.microsoft.com/office/infopath/2007/PartnerControls"/>
    <xsd:element name="p5855cec952b447b9a2ec0b4fe30bffb" ma:index="9" nillable="true" ma:taxonomy="true" ma:internalName="p5855cec952b447b9a2ec0b4fe30bffb" ma:taxonomyFieldName="Function" ma:displayName="Function" ma:indexed="true" ma:default="" ma:fieldId="{95855cec-952b-447b-9a2e-c0b4fe30bffb}" ma:sspId="7d229edb-8883-44a1-bab4-efff2649a19e" ma:termSetId="7d4da955-b084-460a-90ee-03beee9e3bf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0fec9f6-71f4-44b8-90ff-b25053e587d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0c63c46-0281-4028-8fb9-6d199b8c50b2}" ma:internalName="TaxCatchAll" ma:showField="CatchAllData" ma:web="a0fec9f6-71f4-44b8-90ff-b25053e587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TaxCatchAll xmlns="a0fec9f6-71f4-44b8-90ff-b25053e587d7">
      <Value>206</Value>
    </TaxCatchAll>
    <p5855cec952b447b9a2ec0b4fe30bffb xmlns="812d35e1-7d0e-45df-8488-7e84ba279d71">
      <Terms xmlns="http://schemas.microsoft.com/office/infopath/2007/PartnerControls">
        <TermInfo xmlns="http://schemas.microsoft.com/office/infopath/2007/PartnerControls">
          <TermName xmlns="http://schemas.microsoft.com/office/infopath/2007/PartnerControls">Training</TermName>
          <TermId xmlns="http://schemas.microsoft.com/office/infopath/2007/PartnerControls">d78a4054-71fc-4d0e-b0b9-8c7751045a04</TermId>
        </TermInfo>
      </Terms>
    </p5855cec952b447b9a2ec0b4fe30bffb>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49A6DB-821B-4480-B885-3D8C83EB7C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2d35e1-7d0e-45df-8488-7e84ba279d71"/>
    <ds:schemaRef ds:uri="a0fec9f6-71f4-44b8-90ff-b25053e58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394559-95E8-44AC-BC4C-A73340879DFA}">
  <ds:schemaRefs>
    <ds:schemaRef ds:uri="http://www.w3.org/XML/1998/namespace"/>
    <ds:schemaRef ds:uri="http://purl.org/dc/dcmitype/"/>
    <ds:schemaRef ds:uri="a0fec9f6-71f4-44b8-90ff-b25053e587d7"/>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812d35e1-7d0e-45df-8488-7e84ba279d71"/>
  </ds:schemaRefs>
</ds:datastoreItem>
</file>

<file path=customXml/itemProps3.xml><?xml version="1.0" encoding="utf-8"?>
<ds:datastoreItem xmlns:ds="http://schemas.openxmlformats.org/officeDocument/2006/customXml" ds:itemID="{1DF792E6-CD09-4073-B05D-F28A5178EC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15574</TotalTime>
  <Words>4964</Words>
  <Application>Microsoft Office PowerPoint</Application>
  <PresentationFormat>On-screen Show (4:3)</PresentationFormat>
  <Paragraphs>586</Paragraphs>
  <Slides>73</Slides>
  <Notes>46</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UAIT</vt:lpstr>
      <vt:lpstr>HIPAA Privacy and Security Training For Employees Compliance is Everyone’s Job</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in Higher Education</dc:title>
  <dc:creator>J. Ashley Ewing</dc:creator>
  <cp:lastModifiedBy>jchaisson</cp:lastModifiedBy>
  <cp:revision>420</cp:revision>
  <cp:lastPrinted>2012-09-07T14:45:36Z</cp:lastPrinted>
  <dcterms:created xsi:type="dcterms:W3CDTF">2007-05-03T15:56:32Z</dcterms:created>
  <dcterms:modified xsi:type="dcterms:W3CDTF">2012-11-14T21:46:21Z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0x010100C5DD5DE9677443458C1C877B5E35DB7D</vt:lpwstr>
  </property>
  <property fmtid="{D5CDD505-2E9C-101B-9397-08002B2CF9AE}" pid="3" name="Function">
    <vt:lpwstr>206;#Training|d78a4054-71fc-4d0e-b0b9-8c7751045a04</vt:lpwstr>
  </property>
</Properties>
</file>